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147474070" r:id="rId2"/>
    <p:sldId id="2147474071" r:id="rId3"/>
    <p:sldId id="2147474072" r:id="rId4"/>
    <p:sldId id="2147474073" r:id="rId5"/>
    <p:sldId id="2147474074" r:id="rId6"/>
    <p:sldId id="2147474075" r:id="rId7"/>
    <p:sldId id="2147474076" r:id="rId8"/>
    <p:sldId id="2147474077" r:id="rId9"/>
    <p:sldId id="2147474078" r:id="rId10"/>
    <p:sldId id="2147474079" r:id="rId11"/>
    <p:sldId id="2147474080" r:id="rId12"/>
    <p:sldId id="2147474081" r:id="rId13"/>
    <p:sldId id="2147474082" r:id="rId14"/>
    <p:sldId id="2147474083" r:id="rId15"/>
    <p:sldId id="2147474084" r:id="rId16"/>
    <p:sldId id="2147474085" r:id="rId17"/>
    <p:sldId id="21474740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3" autoAdjust="0"/>
    <p:restoredTop sz="83364" autoAdjust="0"/>
  </p:normalViewPr>
  <p:slideViewPr>
    <p:cSldViewPr snapToGrid="0">
      <p:cViewPr varScale="1">
        <p:scale>
          <a:sx n="59" d="100"/>
          <a:sy n="59"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C0FA5-9702-4967-B9CE-CB949B0F4EF4}"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2D5AC-26A5-4DD9-8835-EDB0FD7A3CF4}" type="slidenum">
              <a:rPr lang="en-US" smtClean="0"/>
              <a:t>‹#›</a:t>
            </a:fld>
            <a:endParaRPr lang="en-US"/>
          </a:p>
        </p:txBody>
      </p:sp>
    </p:spTree>
    <p:extLst>
      <p:ext uri="{BB962C8B-B14F-4D97-AF65-F5344CB8AC3E}">
        <p14:creationId xmlns:p14="http://schemas.microsoft.com/office/powerpoint/2010/main" val="119977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gon.gov/oha/PH/ABOUT/Documents/ship/2020-2024/Healthier-Together-Oregon-full-plan.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The Partnership for Community Health (PCH) is a jointly funded regional collaborative in Linn, Benton, and Lincoln Counties. The PCH is focused on aligning the CCO, hospital system, county public health, tribal partners, and community-based organizations in the development and implementation of a unified Regional Community Health Assessment (RHA) and Regional Community Health Improvement Plan (R-CHIP) that is grounded in equity and elevates the voice of community members. Through meaningful engagement, deep partnership, and collaboration, the PCH has created synergy under a collective impact framework, leveraged compounding resources, and contributed to enriching the interdisciplinary and cross-entity relationships that are the foundation of systemic change.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D7748-076A-43C1-A132-CCDB3317CD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116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81B83-81FF-4A74-AC45-439E168A40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012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dirty="0">
                <a:solidFill>
                  <a:srgbClr val="000000"/>
                </a:solidFill>
                <a:effectLst/>
                <a:latin typeface="Calibri" panose="020F0502020204030204" pitchFamily="34" charset="0"/>
              </a:rPr>
              <a:t>Discuss community engagement components: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Community Health Survey</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Focus Groups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Key informant interviews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Listening Sessions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Workgroup Participation</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Community Advisory Council input, review, and collaboration</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81B83-81FF-4A74-AC45-439E168A40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471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What is the Regional Health Assessment (RHA)?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Information about the region’s health status, needs, and health trends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Informs plans for community health improvement</a:t>
            </a: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81B83-81FF-4A74-AC45-439E168A40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424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discuss regional focus AND priority populations:</a:t>
            </a:r>
          </a:p>
          <a:p>
            <a:pPr>
              <a:spcBef>
                <a:spcPts val="600"/>
              </a:spcBef>
              <a:spcAft>
                <a:spcPts val="800"/>
              </a:spcAft>
            </a:pPr>
            <a:r>
              <a:rPr lang="en-US" sz="1200" b="0" i="0" u="none" strike="noStrike" dirty="0">
                <a:solidFill>
                  <a:srgbClr val="000000"/>
                </a:solidFill>
                <a:effectLst/>
                <a:latin typeface="Calibri" panose="020F0502020204030204" pitchFamily="34" charset="0"/>
              </a:rPr>
              <a:t>The regional CHIP focuses on the priority populations defined in the Oregon State Health Improvement Plan (SHIP) and specific populations highlighted in community conversations.</a:t>
            </a:r>
            <a:endParaRPr lang="en-US" sz="1200" b="1" dirty="0"/>
          </a:p>
          <a:p>
            <a:pPr rtl="0">
              <a:spcBef>
                <a:spcPts val="600"/>
              </a:spcBef>
              <a:spcAft>
                <a:spcPts val="800"/>
              </a:spcAft>
            </a:pPr>
            <a:r>
              <a:rPr lang="en-US" sz="1200" b="1" dirty="0">
                <a:effectLst/>
              </a:rPr>
              <a:t>Priority Populations:</a:t>
            </a:r>
          </a:p>
          <a:p>
            <a:pPr rtl="0" fontAlgn="base">
              <a:spcBef>
                <a:spcPts val="0"/>
              </a:spcBef>
              <a:spcAft>
                <a:spcPts val="6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 Black people, Indigenous people, people of color and American Indian/Alaska Native people (BIPOC-AI/AN) </a:t>
            </a:r>
          </a:p>
          <a:p>
            <a:pPr rtl="0" fontAlgn="base">
              <a:spcBef>
                <a:spcPts val="0"/>
              </a:spcBef>
              <a:spcAft>
                <a:spcPts val="6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 People with low incomes </a:t>
            </a:r>
          </a:p>
          <a:p>
            <a:pPr rtl="0" fontAlgn="base">
              <a:spcBef>
                <a:spcPts val="0"/>
              </a:spcBef>
              <a:spcAft>
                <a:spcPts val="600"/>
              </a:spcAft>
              <a:buFont typeface="Arial" panose="020B0604020202020204" pitchFamily="34" charset="0"/>
              <a:buChar char="•"/>
            </a:pPr>
            <a:r>
              <a:rPr lang="en-US" sz="1200" dirty="0">
                <a:solidFill>
                  <a:srgbClr val="000000"/>
                </a:solidFill>
                <a:latin typeface="Calibri" panose="020F0502020204030204" pitchFamily="34" charset="0"/>
              </a:rPr>
              <a:t> </a:t>
            </a:r>
            <a:r>
              <a:rPr lang="en-US" sz="1200" b="0" i="0" u="none" strike="noStrike" dirty="0">
                <a:solidFill>
                  <a:srgbClr val="000000"/>
                </a:solidFill>
                <a:effectLst/>
                <a:latin typeface="Calibri" panose="020F0502020204030204" pitchFamily="34" charset="0"/>
              </a:rPr>
              <a:t>People who identify as LGBTQ+ </a:t>
            </a:r>
            <a:endParaRPr lang="en-US" sz="1200" dirty="0">
              <a:solidFill>
                <a:srgbClr val="000000"/>
              </a:solidFill>
              <a:latin typeface="Calibri" panose="020F0502020204030204" pitchFamily="34" charset="0"/>
            </a:endParaRPr>
          </a:p>
          <a:p>
            <a:pPr rtl="0" fontAlgn="base">
              <a:spcBef>
                <a:spcPts val="0"/>
              </a:spcBef>
              <a:spcAft>
                <a:spcPts val="6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 People with disabilities </a:t>
            </a:r>
          </a:p>
          <a:p>
            <a:pPr rtl="0" fontAlgn="base">
              <a:spcBef>
                <a:spcPts val="0"/>
              </a:spcBef>
              <a:spcAft>
                <a:spcPts val="600"/>
              </a:spcAft>
              <a:buFont typeface="Arial" panose="020B0604020202020204" pitchFamily="34" charset="0"/>
              <a:buChar char="•"/>
            </a:pPr>
            <a:r>
              <a:rPr lang="en-US" sz="1200" dirty="0">
                <a:solidFill>
                  <a:srgbClr val="000000"/>
                </a:solidFill>
                <a:latin typeface="Calibri" panose="020F0502020204030204" pitchFamily="34" charset="0"/>
              </a:rPr>
              <a:t> </a:t>
            </a:r>
            <a:r>
              <a:rPr lang="en-US" sz="1200" b="0" i="0" u="none" strike="noStrike" dirty="0">
                <a:solidFill>
                  <a:srgbClr val="000000"/>
                </a:solidFill>
                <a:effectLst/>
                <a:latin typeface="Calibri" panose="020F0502020204030204" pitchFamily="34" charset="0"/>
              </a:rPr>
              <a:t>People living in rural areas</a:t>
            </a:r>
            <a:endParaRPr lang="en-US" sz="1200" dirty="0">
              <a:solidFill>
                <a:srgbClr val="000000"/>
              </a:solidFill>
              <a:latin typeface="Calibri" panose="020F0502020204030204" pitchFamily="34" charset="0"/>
            </a:endParaRPr>
          </a:p>
          <a:p>
            <a:pPr rtl="0" fontAlgn="base">
              <a:spcBef>
                <a:spcPts val="0"/>
              </a:spcBef>
              <a:spcAft>
                <a:spcPts val="6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 Individuals experiencing barriers to accessing housing—such as discrimination, history of felony convictions, eviction, and bankruptcy</a:t>
            </a:r>
          </a:p>
          <a:p>
            <a:pPr rtl="0" fontAlgn="base">
              <a:spcBef>
                <a:spcPts val="0"/>
              </a:spcBef>
              <a:spcAft>
                <a:spcPts val="600"/>
              </a:spcAft>
              <a:buFont typeface="Arial" panose="020B0604020202020204" pitchFamily="34" charset="0"/>
              <a:buChar char="•"/>
            </a:pPr>
            <a:r>
              <a:rPr lang="en-US" sz="1200" dirty="0">
                <a:solidFill>
                  <a:srgbClr val="000000"/>
                </a:solidFill>
                <a:latin typeface="Calibri" panose="020F0502020204030204" pitchFamily="34" charset="0"/>
              </a:rPr>
              <a:t> </a:t>
            </a:r>
            <a:r>
              <a:rPr lang="en-US" sz="1200" b="0" i="0" u="none" strike="noStrike" dirty="0">
                <a:solidFill>
                  <a:srgbClr val="000000"/>
                </a:solidFill>
                <a:effectLst/>
                <a:latin typeface="Calibri" panose="020F0502020204030204" pitchFamily="34" charset="0"/>
              </a:rPr>
              <a:t>Individuals experiencing barriers to accessing shelter—including non-binary, gender diverse, neurodiverse, couples, and families</a:t>
            </a:r>
            <a:endParaRPr lang="en-US" sz="1200" dirty="0">
              <a:solidFill>
                <a:srgbClr val="000000"/>
              </a:solidFill>
              <a:latin typeface="Calibri" panose="020F0502020204030204" pitchFamily="34" charset="0"/>
            </a:endParaRPr>
          </a:p>
          <a:p>
            <a:pPr rtl="0" fontAlgn="base">
              <a:spcBef>
                <a:spcPts val="0"/>
              </a:spcBef>
              <a:spcAft>
                <a:spcPts val="6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 Families with children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D7748-076A-43C1-A132-CCDB3317CD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14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Three goals and three strategies per goal were created for each priority area.</a:t>
            </a:r>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Goals </a:t>
            </a:r>
            <a:r>
              <a:rPr lang="en-US" sz="1800" b="0" i="0" u="none" strike="noStrike" dirty="0">
                <a:solidFill>
                  <a:srgbClr val="000000"/>
                </a:solidFill>
                <a:effectLst/>
                <a:latin typeface="Calibri" panose="020F0502020204030204" pitchFamily="34" charset="0"/>
              </a:rPr>
              <a:t>are long-term outcomes that set the direction for addressing the key health issues.</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The regional CHIP built on the goals of Oregon’s </a:t>
            </a:r>
            <a:r>
              <a:rPr lang="en-US" sz="1800" b="0" i="0" u="sng" strike="noStrike" dirty="0">
                <a:solidFill>
                  <a:srgbClr val="0563C1"/>
                </a:solidFill>
                <a:effectLst/>
                <a:latin typeface="Calibri" panose="020F0502020204030204" pitchFamily="34" charset="0"/>
                <a:hlinkClick r:id="rId3"/>
              </a:rPr>
              <a:t>2020–2024 State Health Improvement Plan</a:t>
            </a:r>
            <a:r>
              <a:rPr lang="en-US" sz="1800" b="0" i="0" u="none" strike="noStrike" dirty="0">
                <a:solidFill>
                  <a:srgbClr val="000000"/>
                </a:solidFill>
                <a:effectLst/>
                <a:latin typeface="Calibri" panose="020F0502020204030204" pitchFamily="34" charset="0"/>
              </a:rPr>
              <a:t> (SHIP). </a:t>
            </a:r>
            <a:r>
              <a:rPr lang="en-US" sz="1800" b="1" i="0" u="none" strike="noStrike" dirty="0">
                <a:solidFill>
                  <a:srgbClr val="000000"/>
                </a:solidFill>
                <a:effectLst/>
                <a:latin typeface="Calibri" panose="020F0502020204030204" pitchFamily="34" charset="0"/>
              </a:rPr>
              <a:t>Strategies </a:t>
            </a:r>
            <a:r>
              <a:rPr lang="en-US" sz="1800" b="0" i="0" u="none" strike="noStrike" dirty="0">
                <a:solidFill>
                  <a:srgbClr val="000000"/>
                </a:solidFill>
                <a:effectLst/>
                <a:latin typeface="Calibri" panose="020F0502020204030204" pitchFamily="34" charset="0"/>
              </a:rPr>
              <a:t>are activities performed to reach a goal. All goals and strategies were developed with a focus on priority populations and inclusion, diversity, anti-racism, and equity (IDARE).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Logic models visually display the progress measures and outcomes for each priority area.</a:t>
            </a:r>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Progress measures</a:t>
            </a:r>
            <a:r>
              <a:rPr lang="en-US" sz="1800" b="0" i="0" u="none" strike="noStrike" dirty="0">
                <a:solidFill>
                  <a:srgbClr val="000000"/>
                </a:solidFill>
                <a:effectLst/>
                <a:latin typeface="Calibri" panose="020F0502020204030204" pitchFamily="34" charset="0"/>
              </a:rPr>
              <a:t> for the regional CHIP are data points that provide information about the status of health outcomes or things that impact health. These data points include both </a:t>
            </a:r>
            <a:r>
              <a:rPr lang="en-US" sz="1800" b="1" i="0" u="none" strike="noStrike" dirty="0">
                <a:solidFill>
                  <a:srgbClr val="000000"/>
                </a:solidFill>
                <a:effectLst/>
                <a:latin typeface="Calibri" panose="020F0502020204030204" pitchFamily="34" charset="0"/>
              </a:rPr>
              <a:t>qualitative </a:t>
            </a:r>
            <a:r>
              <a:rPr lang="en-US" sz="1800" b="0" i="0" u="none" strike="noStrike" dirty="0">
                <a:solidFill>
                  <a:srgbClr val="000000"/>
                </a:solidFill>
                <a:effectLst/>
                <a:latin typeface="Calibri" panose="020F0502020204030204" pitchFamily="34" charset="0"/>
              </a:rPr>
              <a:t>(narrative) and </a:t>
            </a:r>
            <a:r>
              <a:rPr lang="en-US" sz="1800" b="1" i="0" u="none" strike="noStrike" dirty="0">
                <a:solidFill>
                  <a:srgbClr val="000000"/>
                </a:solidFill>
                <a:effectLst/>
                <a:latin typeface="Calibri" panose="020F0502020204030204" pitchFamily="34" charset="0"/>
              </a:rPr>
              <a:t>quantitative </a:t>
            </a:r>
            <a:r>
              <a:rPr lang="en-US" sz="1800" b="0" i="0" u="none" strike="noStrike" dirty="0">
                <a:solidFill>
                  <a:srgbClr val="000000"/>
                </a:solidFill>
                <a:effectLst/>
                <a:latin typeface="Calibri" panose="020F0502020204030204" pitchFamily="34" charset="0"/>
              </a:rPr>
              <a:t>(statistical) measures.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Progress Measures Team will connect with other data experts from regional counties, the tribes, and coordinated care organizations (CCOs) to focus and refine the measures and outcomes.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Implementation Team is tasked with achieving the goals and strategies.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81B83-81FF-4A74-AC45-439E168A40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929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phase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81B83-81FF-4A74-AC45-439E168A40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589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specific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81B83-81FF-4A74-AC45-439E168A40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353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Provide specific examples of barriers/successes/lessons learned</a:t>
            </a:r>
            <a:r>
              <a:rPr lang="en-US" sz="1800"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81B83-81FF-4A74-AC45-439E168A40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231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81B83-81FF-4A74-AC45-439E168A40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960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EDDD-92A7-0BCD-75C2-D756B330C28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9F26907-B7BE-5DD1-EBBE-944BE61FC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997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A03D8B-1D9B-55B8-EB88-0675A546FDCA}"/>
              </a:ext>
            </a:extLst>
          </p:cNvPr>
          <p:cNvSpPr/>
          <p:nvPr userDrawn="1"/>
        </p:nvSpPr>
        <p:spPr>
          <a:xfrm>
            <a:off x="0" y="6311900"/>
            <a:ext cx="12192000" cy="546100"/>
          </a:xfrm>
          <a:prstGeom prst="rect">
            <a:avLst/>
          </a:prstGeom>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cxnSp>
        <p:nvCxnSpPr>
          <p:cNvPr id="12" name="Straight Connector 11">
            <a:extLst>
              <a:ext uri="{FF2B5EF4-FFF2-40B4-BE49-F238E27FC236}">
                <a16:creationId xmlns:a16="http://schemas.microsoft.com/office/drawing/2014/main" id="{5F3A2BFA-C4C1-8989-6787-D9775E100E5C}"/>
              </a:ext>
            </a:extLst>
          </p:cNvPr>
          <p:cNvCxnSpPr>
            <a:cxnSpLocks/>
          </p:cNvCxnSpPr>
          <p:nvPr userDrawn="1"/>
        </p:nvCxnSpPr>
        <p:spPr>
          <a:xfrm>
            <a:off x="0" y="6311900"/>
            <a:ext cx="12192000" cy="0"/>
          </a:xfrm>
          <a:prstGeom prst="line">
            <a:avLst/>
          </a:prstGeom>
          <a:ln w="76200"/>
        </p:spPr>
        <p:style>
          <a:lnRef idx="2">
            <a:schemeClr val="accent3"/>
          </a:lnRef>
          <a:fillRef idx="0">
            <a:schemeClr val="accent3"/>
          </a:fillRef>
          <a:effectRef idx="1">
            <a:schemeClr val="accent3"/>
          </a:effectRef>
          <a:fontRef idx="minor">
            <a:schemeClr val="tx1"/>
          </a:fontRef>
        </p:style>
      </p:cxnSp>
      <p:sp>
        <p:nvSpPr>
          <p:cNvPr id="2" name="Title 1">
            <a:extLst>
              <a:ext uri="{FF2B5EF4-FFF2-40B4-BE49-F238E27FC236}">
                <a16:creationId xmlns:a16="http://schemas.microsoft.com/office/drawing/2014/main" id="{00D3A54E-CA94-D207-8236-A315BE17B4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05F88-CC8D-FC31-4B76-096F62A625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D1641-EBA9-F2FD-8506-CD0210BE6F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5F2EB9-C098-CD52-6A34-9995407FE2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56774-F261-3C44-047A-7227901555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9311E6-4168-263D-8C09-7C969484260E}"/>
              </a:ext>
            </a:extLst>
          </p:cNvPr>
          <p:cNvSpPr>
            <a:spLocks noGrp="1"/>
          </p:cNvSpPr>
          <p:nvPr>
            <p:ph type="dt" sz="half" idx="10"/>
          </p:nvPr>
        </p:nvSpPr>
        <p:spPr/>
        <p:txBody>
          <a:bodyPr/>
          <a:lstStyle>
            <a:lvl1pPr>
              <a:defRPr>
                <a:solidFill>
                  <a:schemeClr val="bg1"/>
                </a:solidFill>
              </a:defRPr>
            </a:lvl1pPr>
          </a:lstStyle>
          <a:p>
            <a:fld id="{F723849B-8D14-462B-A40D-539FAED155DB}" type="datetimeFigureOut">
              <a:rPr lang="en-US" smtClean="0"/>
              <a:pPr/>
              <a:t>9/27/2024</a:t>
            </a:fld>
            <a:endParaRPr lang="en-US"/>
          </a:p>
        </p:txBody>
      </p:sp>
      <p:sp>
        <p:nvSpPr>
          <p:cNvPr id="8" name="Footer Placeholder 7">
            <a:extLst>
              <a:ext uri="{FF2B5EF4-FFF2-40B4-BE49-F238E27FC236}">
                <a16:creationId xmlns:a16="http://schemas.microsoft.com/office/drawing/2014/main" id="{C0CBA2AA-596E-58EB-5E6A-0ED87F4914C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D437D70B-21FC-114D-E3F5-E10C4A7CF5E1}"/>
              </a:ext>
            </a:extLst>
          </p:cNvPr>
          <p:cNvSpPr>
            <a:spLocks noGrp="1"/>
          </p:cNvSpPr>
          <p:nvPr>
            <p:ph type="sldNum" sz="quarter" idx="12"/>
          </p:nvPr>
        </p:nvSpPr>
        <p:spPr/>
        <p:txBody>
          <a:bodyPr/>
          <a:lstStyle>
            <a:lvl1pPr>
              <a:defRPr>
                <a:solidFill>
                  <a:schemeClr val="bg1"/>
                </a:solidFill>
              </a:defRPr>
            </a:lvl1pPr>
          </a:lstStyle>
          <a:p>
            <a:fld id="{C423519F-7A91-4B93-B55C-2CEC67B5988D}" type="slidenum">
              <a:rPr lang="en-US" smtClean="0"/>
              <a:pPr/>
              <a:t>‹#›</a:t>
            </a:fld>
            <a:endParaRPr lang="en-US"/>
          </a:p>
        </p:txBody>
      </p:sp>
    </p:spTree>
    <p:extLst>
      <p:ext uri="{BB962C8B-B14F-4D97-AF65-F5344CB8AC3E}">
        <p14:creationId xmlns:p14="http://schemas.microsoft.com/office/powerpoint/2010/main" val="126561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5920-E1BF-B293-01C6-364DBB1E7F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71AFAF-FDD3-94BD-DF50-D18CC954E25A}"/>
              </a:ext>
            </a:extLst>
          </p:cNvPr>
          <p:cNvSpPr>
            <a:spLocks noGrp="1"/>
          </p:cNvSpPr>
          <p:nvPr>
            <p:ph type="dt" sz="half" idx="10"/>
          </p:nvPr>
        </p:nvSpPr>
        <p:spPr/>
        <p:txBody>
          <a:bodyPr/>
          <a:lstStyle/>
          <a:p>
            <a:fld id="{F723849B-8D14-462B-A40D-539FAED155DB}" type="datetimeFigureOut">
              <a:rPr lang="en-US" smtClean="0"/>
              <a:t>9/27/2024</a:t>
            </a:fld>
            <a:endParaRPr lang="en-US"/>
          </a:p>
        </p:txBody>
      </p:sp>
      <p:sp>
        <p:nvSpPr>
          <p:cNvPr id="4" name="Footer Placeholder 3">
            <a:extLst>
              <a:ext uri="{FF2B5EF4-FFF2-40B4-BE49-F238E27FC236}">
                <a16:creationId xmlns:a16="http://schemas.microsoft.com/office/drawing/2014/main" id="{30DD9F28-8983-E6DC-AF75-09BDCE4B99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B72E1C-E282-A155-0B8F-5B30A1134990}"/>
              </a:ext>
            </a:extLst>
          </p:cNvPr>
          <p:cNvSpPr>
            <a:spLocks noGrp="1"/>
          </p:cNvSpPr>
          <p:nvPr>
            <p:ph type="sldNum" sz="quarter" idx="12"/>
          </p:nvPr>
        </p:nvSpPr>
        <p:spPr/>
        <p:txBody>
          <a:bodyPr/>
          <a:lstStyle/>
          <a:p>
            <a:fld id="{C423519F-7A91-4B93-B55C-2CEC67B5988D}" type="slidenum">
              <a:rPr lang="en-US" smtClean="0"/>
              <a:t>‹#›</a:t>
            </a:fld>
            <a:endParaRPr lang="en-US"/>
          </a:p>
        </p:txBody>
      </p:sp>
    </p:spTree>
    <p:extLst>
      <p:ext uri="{BB962C8B-B14F-4D97-AF65-F5344CB8AC3E}">
        <p14:creationId xmlns:p14="http://schemas.microsoft.com/office/powerpoint/2010/main" val="406709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5920-E1BF-B293-01C6-364DBB1E7F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71AFAF-FDD3-94BD-DF50-D18CC954E25A}"/>
              </a:ext>
            </a:extLst>
          </p:cNvPr>
          <p:cNvSpPr>
            <a:spLocks noGrp="1"/>
          </p:cNvSpPr>
          <p:nvPr>
            <p:ph type="dt" sz="half" idx="10"/>
          </p:nvPr>
        </p:nvSpPr>
        <p:spPr/>
        <p:txBody>
          <a:bodyPr/>
          <a:lstStyle>
            <a:lvl1pPr>
              <a:defRPr>
                <a:solidFill>
                  <a:schemeClr val="bg1"/>
                </a:solidFill>
              </a:defRPr>
            </a:lvl1pPr>
          </a:lstStyle>
          <a:p>
            <a:fld id="{F723849B-8D14-462B-A40D-539FAED155DB}" type="datetimeFigureOut">
              <a:rPr lang="en-US" smtClean="0"/>
              <a:pPr/>
              <a:t>9/27/2024</a:t>
            </a:fld>
            <a:endParaRPr lang="en-US"/>
          </a:p>
        </p:txBody>
      </p:sp>
      <p:sp>
        <p:nvSpPr>
          <p:cNvPr id="4" name="Footer Placeholder 3">
            <a:extLst>
              <a:ext uri="{FF2B5EF4-FFF2-40B4-BE49-F238E27FC236}">
                <a16:creationId xmlns:a16="http://schemas.microsoft.com/office/drawing/2014/main" id="{30DD9F28-8983-E6DC-AF75-09BDCE4B99F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7B72E1C-E282-A155-0B8F-5B30A1134990}"/>
              </a:ext>
            </a:extLst>
          </p:cNvPr>
          <p:cNvSpPr>
            <a:spLocks noGrp="1"/>
          </p:cNvSpPr>
          <p:nvPr>
            <p:ph type="sldNum" sz="quarter" idx="12"/>
          </p:nvPr>
        </p:nvSpPr>
        <p:spPr/>
        <p:txBody>
          <a:bodyPr/>
          <a:lstStyle>
            <a:lvl1pPr>
              <a:defRPr>
                <a:solidFill>
                  <a:schemeClr val="bg1"/>
                </a:solidFill>
              </a:defRPr>
            </a:lvl1pPr>
          </a:lstStyle>
          <a:p>
            <a:fld id="{C423519F-7A91-4B93-B55C-2CEC67B5988D}" type="slidenum">
              <a:rPr lang="en-US" smtClean="0"/>
              <a:pPr/>
              <a:t>‹#›</a:t>
            </a:fld>
            <a:endParaRPr lang="en-US"/>
          </a:p>
        </p:txBody>
      </p:sp>
    </p:spTree>
    <p:extLst>
      <p:ext uri="{BB962C8B-B14F-4D97-AF65-F5344CB8AC3E}">
        <p14:creationId xmlns:p14="http://schemas.microsoft.com/office/powerpoint/2010/main" val="3738961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5920-E1BF-B293-01C6-364DBB1E7F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71AFAF-FDD3-94BD-DF50-D18CC954E25A}"/>
              </a:ext>
            </a:extLst>
          </p:cNvPr>
          <p:cNvSpPr>
            <a:spLocks noGrp="1"/>
          </p:cNvSpPr>
          <p:nvPr>
            <p:ph type="dt" sz="half" idx="10"/>
          </p:nvPr>
        </p:nvSpPr>
        <p:spPr/>
        <p:txBody>
          <a:bodyPr/>
          <a:lstStyle>
            <a:lvl1pPr>
              <a:defRPr>
                <a:solidFill>
                  <a:schemeClr val="bg1"/>
                </a:solidFill>
              </a:defRPr>
            </a:lvl1pPr>
          </a:lstStyle>
          <a:p>
            <a:fld id="{F723849B-8D14-462B-A40D-539FAED155DB}" type="datetimeFigureOut">
              <a:rPr lang="en-US" smtClean="0"/>
              <a:pPr/>
              <a:t>9/27/2024</a:t>
            </a:fld>
            <a:endParaRPr lang="en-US"/>
          </a:p>
        </p:txBody>
      </p:sp>
      <p:sp>
        <p:nvSpPr>
          <p:cNvPr id="4" name="Footer Placeholder 3">
            <a:extLst>
              <a:ext uri="{FF2B5EF4-FFF2-40B4-BE49-F238E27FC236}">
                <a16:creationId xmlns:a16="http://schemas.microsoft.com/office/drawing/2014/main" id="{30DD9F28-8983-E6DC-AF75-09BDCE4B99F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7B72E1C-E282-A155-0B8F-5B30A1134990}"/>
              </a:ext>
            </a:extLst>
          </p:cNvPr>
          <p:cNvSpPr>
            <a:spLocks noGrp="1"/>
          </p:cNvSpPr>
          <p:nvPr>
            <p:ph type="sldNum" sz="quarter" idx="12"/>
          </p:nvPr>
        </p:nvSpPr>
        <p:spPr/>
        <p:txBody>
          <a:bodyPr/>
          <a:lstStyle>
            <a:lvl1pPr>
              <a:defRPr>
                <a:solidFill>
                  <a:schemeClr val="bg1"/>
                </a:solidFill>
              </a:defRPr>
            </a:lvl1pPr>
          </a:lstStyle>
          <a:p>
            <a:fld id="{C423519F-7A91-4B93-B55C-2CEC67B5988D}" type="slidenum">
              <a:rPr lang="en-US" smtClean="0"/>
              <a:pPr/>
              <a:t>‹#›</a:t>
            </a:fld>
            <a:endParaRPr lang="en-US"/>
          </a:p>
        </p:txBody>
      </p:sp>
    </p:spTree>
    <p:extLst>
      <p:ext uri="{BB962C8B-B14F-4D97-AF65-F5344CB8AC3E}">
        <p14:creationId xmlns:p14="http://schemas.microsoft.com/office/powerpoint/2010/main" val="304248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5920-E1BF-B293-01C6-364DBB1E7FD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A671AFAF-FDD3-94BD-DF50-D18CC954E25A}"/>
              </a:ext>
            </a:extLst>
          </p:cNvPr>
          <p:cNvSpPr>
            <a:spLocks noGrp="1"/>
          </p:cNvSpPr>
          <p:nvPr>
            <p:ph type="dt" sz="half" idx="10"/>
          </p:nvPr>
        </p:nvSpPr>
        <p:spPr/>
        <p:txBody>
          <a:bodyPr/>
          <a:lstStyle>
            <a:lvl1pPr>
              <a:defRPr>
                <a:solidFill>
                  <a:schemeClr val="bg1"/>
                </a:solidFill>
              </a:defRPr>
            </a:lvl1pPr>
          </a:lstStyle>
          <a:p>
            <a:fld id="{F723849B-8D14-462B-A40D-539FAED155DB}" type="datetimeFigureOut">
              <a:rPr lang="en-US" smtClean="0"/>
              <a:pPr/>
              <a:t>9/27/2024</a:t>
            </a:fld>
            <a:endParaRPr lang="en-US"/>
          </a:p>
        </p:txBody>
      </p:sp>
      <p:sp>
        <p:nvSpPr>
          <p:cNvPr id="4" name="Footer Placeholder 3">
            <a:extLst>
              <a:ext uri="{FF2B5EF4-FFF2-40B4-BE49-F238E27FC236}">
                <a16:creationId xmlns:a16="http://schemas.microsoft.com/office/drawing/2014/main" id="{30DD9F28-8983-E6DC-AF75-09BDCE4B99F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7B72E1C-E282-A155-0B8F-5B30A1134990}"/>
              </a:ext>
            </a:extLst>
          </p:cNvPr>
          <p:cNvSpPr>
            <a:spLocks noGrp="1"/>
          </p:cNvSpPr>
          <p:nvPr>
            <p:ph type="sldNum" sz="quarter" idx="12"/>
          </p:nvPr>
        </p:nvSpPr>
        <p:spPr/>
        <p:txBody>
          <a:bodyPr/>
          <a:lstStyle>
            <a:lvl1pPr>
              <a:defRPr>
                <a:solidFill>
                  <a:schemeClr val="bg1"/>
                </a:solidFill>
              </a:defRPr>
            </a:lvl1pPr>
          </a:lstStyle>
          <a:p>
            <a:fld id="{C423519F-7A91-4B93-B55C-2CEC67B5988D}" type="slidenum">
              <a:rPr lang="en-US" smtClean="0"/>
              <a:pPr/>
              <a:t>‹#›</a:t>
            </a:fld>
            <a:endParaRPr lang="en-US"/>
          </a:p>
        </p:txBody>
      </p:sp>
    </p:spTree>
    <p:extLst>
      <p:ext uri="{BB962C8B-B14F-4D97-AF65-F5344CB8AC3E}">
        <p14:creationId xmlns:p14="http://schemas.microsoft.com/office/powerpoint/2010/main" val="532618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FCCD01-6149-70F5-386C-7451625C1881}"/>
              </a:ext>
            </a:extLst>
          </p:cNvPr>
          <p:cNvSpPr>
            <a:spLocks noGrp="1"/>
          </p:cNvSpPr>
          <p:nvPr>
            <p:ph type="dt" sz="half" idx="10"/>
          </p:nvPr>
        </p:nvSpPr>
        <p:spPr/>
        <p:txBody>
          <a:bodyPr/>
          <a:lstStyle/>
          <a:p>
            <a:fld id="{F723849B-8D14-462B-A40D-539FAED155DB}" type="datetimeFigureOut">
              <a:rPr lang="en-US" smtClean="0"/>
              <a:t>9/27/2024</a:t>
            </a:fld>
            <a:endParaRPr lang="en-US"/>
          </a:p>
        </p:txBody>
      </p:sp>
      <p:sp>
        <p:nvSpPr>
          <p:cNvPr id="3" name="Footer Placeholder 2">
            <a:extLst>
              <a:ext uri="{FF2B5EF4-FFF2-40B4-BE49-F238E27FC236}">
                <a16:creationId xmlns:a16="http://schemas.microsoft.com/office/drawing/2014/main" id="{8C0B5F47-4B95-4074-1828-09221ACE9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CA2C1F-355A-0533-9BD8-99F14339C77B}"/>
              </a:ext>
            </a:extLst>
          </p:cNvPr>
          <p:cNvSpPr>
            <a:spLocks noGrp="1"/>
          </p:cNvSpPr>
          <p:nvPr>
            <p:ph type="sldNum" sz="quarter" idx="12"/>
          </p:nvPr>
        </p:nvSpPr>
        <p:spPr/>
        <p:txBody>
          <a:bodyPr/>
          <a:lstStyle/>
          <a:p>
            <a:fld id="{C423519F-7A91-4B93-B55C-2CEC67B5988D}" type="slidenum">
              <a:rPr lang="en-US" smtClean="0"/>
              <a:t>‹#›</a:t>
            </a:fld>
            <a:endParaRPr lang="en-US"/>
          </a:p>
        </p:txBody>
      </p:sp>
    </p:spTree>
    <p:extLst>
      <p:ext uri="{BB962C8B-B14F-4D97-AF65-F5344CB8AC3E}">
        <p14:creationId xmlns:p14="http://schemas.microsoft.com/office/powerpoint/2010/main" val="3023011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2E14-CCDF-B31B-9D68-B6CD1CC41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34697E-0A56-BBEF-2DEB-ACF505A14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B5E149-DBB2-1100-3A64-47A0071A0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5E8EEA-D4AB-E100-27F7-9788E4E82760}"/>
              </a:ext>
            </a:extLst>
          </p:cNvPr>
          <p:cNvSpPr>
            <a:spLocks noGrp="1"/>
          </p:cNvSpPr>
          <p:nvPr>
            <p:ph type="dt" sz="half" idx="10"/>
          </p:nvPr>
        </p:nvSpPr>
        <p:spPr/>
        <p:txBody>
          <a:bodyPr/>
          <a:lstStyle/>
          <a:p>
            <a:fld id="{F723849B-8D14-462B-A40D-539FAED155DB}" type="datetimeFigureOut">
              <a:rPr lang="en-US" smtClean="0"/>
              <a:t>9/27/2024</a:t>
            </a:fld>
            <a:endParaRPr lang="en-US"/>
          </a:p>
        </p:txBody>
      </p:sp>
      <p:sp>
        <p:nvSpPr>
          <p:cNvPr id="6" name="Footer Placeholder 5">
            <a:extLst>
              <a:ext uri="{FF2B5EF4-FFF2-40B4-BE49-F238E27FC236}">
                <a16:creationId xmlns:a16="http://schemas.microsoft.com/office/drawing/2014/main" id="{64C87797-9E2A-171C-760D-DED9A858B1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6521E-86BA-1352-855F-89ED1E483E28}"/>
              </a:ext>
            </a:extLst>
          </p:cNvPr>
          <p:cNvSpPr>
            <a:spLocks noGrp="1"/>
          </p:cNvSpPr>
          <p:nvPr>
            <p:ph type="sldNum" sz="quarter" idx="12"/>
          </p:nvPr>
        </p:nvSpPr>
        <p:spPr/>
        <p:txBody>
          <a:bodyPr/>
          <a:lstStyle/>
          <a:p>
            <a:fld id="{C423519F-7A91-4B93-B55C-2CEC67B5988D}" type="slidenum">
              <a:rPr lang="en-US" smtClean="0"/>
              <a:t>‹#›</a:t>
            </a:fld>
            <a:endParaRPr lang="en-US"/>
          </a:p>
        </p:txBody>
      </p:sp>
      <p:sp>
        <p:nvSpPr>
          <p:cNvPr id="8" name="Rectangle 7">
            <a:extLst>
              <a:ext uri="{FF2B5EF4-FFF2-40B4-BE49-F238E27FC236}">
                <a16:creationId xmlns:a16="http://schemas.microsoft.com/office/drawing/2014/main" id="{7CAF8460-F8E5-71D2-2800-FCD8FC21BD38}"/>
              </a:ext>
            </a:extLst>
          </p:cNvPr>
          <p:cNvSpPr/>
          <p:nvPr userDrawn="1"/>
        </p:nvSpPr>
        <p:spPr>
          <a:xfrm rot="5400000">
            <a:off x="-3184525" y="3184525"/>
            <a:ext cx="6858000" cy="488950"/>
          </a:xfrm>
          <a:prstGeom prst="rect">
            <a:avLst/>
          </a:prstGeom>
          <a:solidFill>
            <a:schemeClr val="accent4"/>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75CD67F-F38E-2AD0-AF8D-5878128DCB38}"/>
              </a:ext>
            </a:extLst>
          </p:cNvPr>
          <p:cNvCxnSpPr/>
          <p:nvPr userDrawn="1"/>
        </p:nvCxnSpPr>
        <p:spPr>
          <a:xfrm>
            <a:off x="520700" y="0"/>
            <a:ext cx="0" cy="6858000"/>
          </a:xfrm>
          <a:prstGeom prst="line">
            <a:avLst/>
          </a:prstGeom>
          <a:ln w="76200"/>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540538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E0FE-23AC-5E93-331C-C0315E120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B3DD1A-D0B5-0613-5C13-3F15797D5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0EE844-F730-ECA1-1269-C31E2C0A5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8E2C2-3C09-9BC8-0E54-E5CC4A66DACE}"/>
              </a:ext>
            </a:extLst>
          </p:cNvPr>
          <p:cNvSpPr>
            <a:spLocks noGrp="1"/>
          </p:cNvSpPr>
          <p:nvPr>
            <p:ph type="dt" sz="half" idx="10"/>
          </p:nvPr>
        </p:nvSpPr>
        <p:spPr/>
        <p:txBody>
          <a:bodyPr/>
          <a:lstStyle/>
          <a:p>
            <a:fld id="{F723849B-8D14-462B-A40D-539FAED155DB}" type="datetimeFigureOut">
              <a:rPr lang="en-US" smtClean="0"/>
              <a:t>9/27/2024</a:t>
            </a:fld>
            <a:endParaRPr lang="en-US"/>
          </a:p>
        </p:txBody>
      </p:sp>
      <p:sp>
        <p:nvSpPr>
          <p:cNvPr id="6" name="Footer Placeholder 5">
            <a:extLst>
              <a:ext uri="{FF2B5EF4-FFF2-40B4-BE49-F238E27FC236}">
                <a16:creationId xmlns:a16="http://schemas.microsoft.com/office/drawing/2014/main" id="{D1784CCA-0002-E2D7-F6E6-DE8FF13D7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ED97E-F232-C5B3-629F-9776236946E9}"/>
              </a:ext>
            </a:extLst>
          </p:cNvPr>
          <p:cNvSpPr>
            <a:spLocks noGrp="1"/>
          </p:cNvSpPr>
          <p:nvPr>
            <p:ph type="sldNum" sz="quarter" idx="12"/>
          </p:nvPr>
        </p:nvSpPr>
        <p:spPr/>
        <p:txBody>
          <a:bodyPr/>
          <a:lstStyle/>
          <a:p>
            <a:fld id="{C423519F-7A91-4B93-B55C-2CEC67B5988D}" type="slidenum">
              <a:rPr lang="en-US" smtClean="0"/>
              <a:t>‹#›</a:t>
            </a:fld>
            <a:endParaRPr lang="en-US"/>
          </a:p>
        </p:txBody>
      </p:sp>
      <p:sp>
        <p:nvSpPr>
          <p:cNvPr id="9" name="Rectangle 8">
            <a:extLst>
              <a:ext uri="{FF2B5EF4-FFF2-40B4-BE49-F238E27FC236}">
                <a16:creationId xmlns:a16="http://schemas.microsoft.com/office/drawing/2014/main" id="{30241530-D6D5-B6B0-AA29-726DF1C63DC6}"/>
              </a:ext>
            </a:extLst>
          </p:cNvPr>
          <p:cNvSpPr/>
          <p:nvPr userDrawn="1"/>
        </p:nvSpPr>
        <p:spPr>
          <a:xfrm rot="5400000">
            <a:off x="-3184525" y="3184525"/>
            <a:ext cx="6858000" cy="488950"/>
          </a:xfrm>
          <a:prstGeom prst="rect">
            <a:avLst/>
          </a:prstGeom>
          <a:solidFill>
            <a:schemeClr val="accent4"/>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BB7B5D0-A09F-A834-1BC7-F8FBA220D92C}"/>
              </a:ext>
            </a:extLst>
          </p:cNvPr>
          <p:cNvCxnSpPr/>
          <p:nvPr userDrawn="1"/>
        </p:nvCxnSpPr>
        <p:spPr>
          <a:xfrm>
            <a:off x="520700" y="0"/>
            <a:ext cx="0" cy="6858000"/>
          </a:xfrm>
          <a:prstGeom prst="line">
            <a:avLst/>
          </a:prstGeom>
          <a:ln w="76200"/>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58926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0CBB-6A9E-6514-41FD-592ED07546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D789D4-832A-D5DE-4FB3-B1FE0E0DBF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FCD06-0714-AC20-0E2C-F80E843E3BB2}"/>
              </a:ext>
            </a:extLst>
          </p:cNvPr>
          <p:cNvSpPr>
            <a:spLocks noGrp="1"/>
          </p:cNvSpPr>
          <p:nvPr>
            <p:ph type="dt" sz="half" idx="10"/>
          </p:nvPr>
        </p:nvSpPr>
        <p:spPr/>
        <p:txBody>
          <a:bodyPr/>
          <a:lstStyle/>
          <a:p>
            <a:fld id="{F723849B-8D14-462B-A40D-539FAED155DB}" type="datetimeFigureOut">
              <a:rPr lang="en-US" smtClean="0"/>
              <a:t>9/27/2024</a:t>
            </a:fld>
            <a:endParaRPr lang="en-US"/>
          </a:p>
        </p:txBody>
      </p:sp>
      <p:sp>
        <p:nvSpPr>
          <p:cNvPr id="5" name="Footer Placeholder 4">
            <a:extLst>
              <a:ext uri="{FF2B5EF4-FFF2-40B4-BE49-F238E27FC236}">
                <a16:creationId xmlns:a16="http://schemas.microsoft.com/office/drawing/2014/main" id="{3EAF3222-8E17-2DDA-D721-2E2C1380F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B1882-C467-07C4-70BD-9987C2B1D42B}"/>
              </a:ext>
            </a:extLst>
          </p:cNvPr>
          <p:cNvSpPr>
            <a:spLocks noGrp="1"/>
          </p:cNvSpPr>
          <p:nvPr>
            <p:ph type="sldNum" sz="quarter" idx="12"/>
          </p:nvPr>
        </p:nvSpPr>
        <p:spPr/>
        <p:txBody>
          <a:bodyPr/>
          <a:lstStyle/>
          <a:p>
            <a:fld id="{C423519F-7A91-4B93-B55C-2CEC67B5988D}" type="slidenum">
              <a:rPr lang="en-US" smtClean="0"/>
              <a:t>‹#›</a:t>
            </a:fld>
            <a:endParaRPr lang="en-US"/>
          </a:p>
        </p:txBody>
      </p:sp>
    </p:spTree>
    <p:extLst>
      <p:ext uri="{BB962C8B-B14F-4D97-AF65-F5344CB8AC3E}">
        <p14:creationId xmlns:p14="http://schemas.microsoft.com/office/powerpoint/2010/main" val="1249640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78294-2455-3AF3-006F-40DEA70AAC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107B55-FB75-44AB-BA3B-8D2523BFAD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E2F0D-E91E-55AB-656F-2C756BE9C2AC}"/>
              </a:ext>
            </a:extLst>
          </p:cNvPr>
          <p:cNvSpPr>
            <a:spLocks noGrp="1"/>
          </p:cNvSpPr>
          <p:nvPr>
            <p:ph type="dt" sz="half" idx="10"/>
          </p:nvPr>
        </p:nvSpPr>
        <p:spPr/>
        <p:txBody>
          <a:bodyPr/>
          <a:lstStyle/>
          <a:p>
            <a:fld id="{F723849B-8D14-462B-A40D-539FAED155DB}" type="datetimeFigureOut">
              <a:rPr lang="en-US" smtClean="0"/>
              <a:t>9/27/2024</a:t>
            </a:fld>
            <a:endParaRPr lang="en-US"/>
          </a:p>
        </p:txBody>
      </p:sp>
      <p:sp>
        <p:nvSpPr>
          <p:cNvPr id="5" name="Footer Placeholder 4">
            <a:extLst>
              <a:ext uri="{FF2B5EF4-FFF2-40B4-BE49-F238E27FC236}">
                <a16:creationId xmlns:a16="http://schemas.microsoft.com/office/drawing/2014/main" id="{C59C7960-C723-6ECE-D2D5-0DC25E33A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2DA0D-010A-1BE1-A172-FC163250C634}"/>
              </a:ext>
            </a:extLst>
          </p:cNvPr>
          <p:cNvSpPr>
            <a:spLocks noGrp="1"/>
          </p:cNvSpPr>
          <p:nvPr>
            <p:ph type="sldNum" sz="quarter" idx="12"/>
          </p:nvPr>
        </p:nvSpPr>
        <p:spPr/>
        <p:txBody>
          <a:bodyPr/>
          <a:lstStyle/>
          <a:p>
            <a:fld id="{C423519F-7A91-4B93-B55C-2CEC67B5988D}" type="slidenum">
              <a:rPr lang="en-US" smtClean="0"/>
              <a:t>‹#›</a:t>
            </a:fld>
            <a:endParaRPr lang="en-US"/>
          </a:p>
        </p:txBody>
      </p:sp>
    </p:spTree>
    <p:extLst>
      <p:ext uri="{BB962C8B-B14F-4D97-AF65-F5344CB8AC3E}">
        <p14:creationId xmlns:p14="http://schemas.microsoft.com/office/powerpoint/2010/main" val="119050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C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EDDD-92A7-0BCD-75C2-D756B330C281}"/>
              </a:ext>
            </a:extLst>
          </p:cNvPr>
          <p:cNvSpPr>
            <a:spLocks noGrp="1"/>
          </p:cNvSpPr>
          <p:nvPr>
            <p:ph type="ctrTitle"/>
          </p:nvPr>
        </p:nvSpPr>
        <p:spPr>
          <a:xfrm>
            <a:off x="851482" y="2021747"/>
            <a:ext cx="10489036" cy="1941222"/>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9F26907-B7BE-5DD1-EBBE-944BE61FC3D0}"/>
              </a:ext>
            </a:extLst>
          </p:cNvPr>
          <p:cNvSpPr>
            <a:spLocks noGrp="1"/>
          </p:cNvSpPr>
          <p:nvPr>
            <p:ph type="subTitle" idx="1"/>
          </p:nvPr>
        </p:nvSpPr>
        <p:spPr>
          <a:xfrm>
            <a:off x="851481" y="4055044"/>
            <a:ext cx="10489035" cy="136424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a logo">
            <a:extLst>
              <a:ext uri="{FF2B5EF4-FFF2-40B4-BE49-F238E27FC236}">
                <a16:creationId xmlns:a16="http://schemas.microsoft.com/office/drawing/2014/main" id="{2070DB8A-0728-1A9C-58C9-1D2FEE600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558" y="154672"/>
            <a:ext cx="6358855" cy="1578399"/>
          </a:xfrm>
          <a:prstGeom prst="rect">
            <a:avLst/>
          </a:prstGeom>
        </p:spPr>
      </p:pic>
      <p:pic>
        <p:nvPicPr>
          <p:cNvPr id="9" name="Picture 8">
            <a:extLst>
              <a:ext uri="{FF2B5EF4-FFF2-40B4-BE49-F238E27FC236}">
                <a16:creationId xmlns:a16="http://schemas.microsoft.com/office/drawing/2014/main" id="{ADC44D6F-FAE3-3AF6-7BAB-ABC645ECC949}"/>
              </a:ext>
            </a:extLst>
          </p:cNvPr>
          <p:cNvPicPr>
            <a:picLocks noChangeAspect="1"/>
          </p:cNvPicPr>
          <p:nvPr userDrawn="1"/>
        </p:nvPicPr>
        <p:blipFill>
          <a:blip r:embed="rId3"/>
          <a:stretch>
            <a:fillRect/>
          </a:stretch>
        </p:blipFill>
        <p:spPr>
          <a:xfrm>
            <a:off x="0" y="6029589"/>
            <a:ext cx="12192000" cy="858208"/>
          </a:xfrm>
          <a:prstGeom prst="rect">
            <a:avLst/>
          </a:prstGeom>
        </p:spPr>
      </p:pic>
    </p:spTree>
    <p:extLst>
      <p:ext uri="{BB962C8B-B14F-4D97-AF65-F5344CB8AC3E}">
        <p14:creationId xmlns:p14="http://schemas.microsoft.com/office/powerpoint/2010/main" val="365505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5853B3C-EC99-40B7-BFFB-3CDCBF7C09DA}"/>
              </a:ext>
            </a:extLst>
          </p:cNvPr>
          <p:cNvSpPr>
            <a:spLocks noGrp="1"/>
          </p:cNvSpPr>
          <p:nvPr>
            <p:ph type="pic" sz="quarter" idx="13"/>
          </p:nvPr>
        </p:nvSpPr>
        <p:spPr>
          <a:xfrm>
            <a:off x="5486400" y="0"/>
            <a:ext cx="6705600" cy="6858000"/>
          </a:xfrm>
        </p:spPr>
        <p:txBody>
          <a:bodyPr/>
          <a:lstStyle/>
          <a:p>
            <a:endParaRPr lang="en-US" dirty="0"/>
          </a:p>
        </p:txBody>
      </p:sp>
      <p:sp>
        <p:nvSpPr>
          <p:cNvPr id="6" name="Slide Number Placeholder 5">
            <a:extLst>
              <a:ext uri="{FF2B5EF4-FFF2-40B4-BE49-F238E27FC236}">
                <a16:creationId xmlns:a16="http://schemas.microsoft.com/office/drawing/2014/main" id="{C6F035A6-AF64-4494-9BAE-49D93DF4341E}"/>
              </a:ext>
            </a:extLst>
          </p:cNvPr>
          <p:cNvSpPr>
            <a:spLocks noGrp="1"/>
          </p:cNvSpPr>
          <p:nvPr>
            <p:ph type="sldNum" sz="quarter" idx="12"/>
          </p:nvPr>
        </p:nvSpPr>
        <p:spPr>
          <a:xfrm>
            <a:off x="9020174" y="6356350"/>
            <a:ext cx="3000375" cy="365125"/>
          </a:xfrm>
          <a:prstGeom prst="rect">
            <a:avLst/>
          </a:prstGeom>
        </p:spPr>
        <p:txBody>
          <a:bodyPr lIns="0" tIns="0" rIns="0" bIns="0" anchor="b" anchorCtr="0"/>
          <a:lstStyle>
            <a:lvl1pPr algn="r">
              <a:defRPr sz="1200">
                <a:solidFill>
                  <a:schemeClr val="bg1">
                    <a:lumMod val="50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Document ID</a:t>
            </a:r>
          </a:p>
        </p:txBody>
      </p:sp>
      <p:sp>
        <p:nvSpPr>
          <p:cNvPr id="2" name="Title 1">
            <a:extLst>
              <a:ext uri="{FF2B5EF4-FFF2-40B4-BE49-F238E27FC236}">
                <a16:creationId xmlns:a16="http://schemas.microsoft.com/office/drawing/2014/main" id="{BB6DB7FF-44DB-47CA-9D9D-2C048D9D1CAF}"/>
              </a:ext>
            </a:extLst>
          </p:cNvPr>
          <p:cNvSpPr>
            <a:spLocks noGrp="1"/>
          </p:cNvSpPr>
          <p:nvPr>
            <p:ph type="ctrTitle" hasCustomPrompt="1"/>
          </p:nvPr>
        </p:nvSpPr>
        <p:spPr>
          <a:xfrm>
            <a:off x="-1" y="-1"/>
            <a:ext cx="5486399" cy="3421063"/>
          </a:xfrm>
          <a:solidFill>
            <a:srgbClr val="FFFFFF">
              <a:alpha val="0"/>
            </a:srgbClr>
          </a:solidFill>
        </p:spPr>
        <p:txBody>
          <a:bodyPr lIns="457200" tIns="914400" rIns="365760" anchor="t" anchorCtr="0"/>
          <a:lstStyle>
            <a:lvl1pPr marL="0" indent="0" algn="l">
              <a:lnSpc>
                <a:spcPct val="90000"/>
              </a:lnSpc>
              <a:defRPr sz="6000">
                <a:solidFill>
                  <a:schemeClr val="bg1"/>
                </a:solidFill>
                <a:latin typeface="Neue Kabel ExtraBold" panose="020C0902020203020303" pitchFamily="34" charset="0"/>
              </a:defRPr>
            </a:lvl1pPr>
          </a:lstStyle>
          <a:p>
            <a:r>
              <a:rPr lang="en-US" dirty="0"/>
              <a:t>Click to edit presentation title</a:t>
            </a:r>
          </a:p>
        </p:txBody>
      </p:sp>
      <p:sp>
        <p:nvSpPr>
          <p:cNvPr id="3" name="Subtitle 2">
            <a:extLst>
              <a:ext uri="{FF2B5EF4-FFF2-40B4-BE49-F238E27FC236}">
                <a16:creationId xmlns:a16="http://schemas.microsoft.com/office/drawing/2014/main" id="{B64F0D8B-258B-49CE-AEFD-F61DC5C6F74D}"/>
              </a:ext>
            </a:extLst>
          </p:cNvPr>
          <p:cNvSpPr>
            <a:spLocks noGrp="1"/>
          </p:cNvSpPr>
          <p:nvPr>
            <p:ph type="subTitle" idx="1" hasCustomPrompt="1"/>
          </p:nvPr>
        </p:nvSpPr>
        <p:spPr>
          <a:xfrm>
            <a:off x="0" y="3448969"/>
            <a:ext cx="5486400" cy="887413"/>
          </a:xfrm>
        </p:spPr>
        <p:txBody>
          <a:bodyPr lIns="457200" tIns="0" rIns="0" bIns="0">
            <a:normAutofit/>
          </a:bodyPr>
          <a:lstStyle>
            <a:lvl1pPr marL="0" indent="0" algn="l">
              <a:buNone/>
              <a:defRPr sz="2800">
                <a:solidFill>
                  <a:schemeClr val="bg1"/>
                </a:solidFill>
                <a:latin typeface="Neue Kabel Medium" panose="020C0702020203020303" pitchFamily="34" charset="0"/>
                <a:ea typeface="Roboto Bold" panose="02000000000000000000" pitchFamily="2" charset="0"/>
                <a:cs typeface="Roboto Bold"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3" name="Picture 12">
            <a:extLst>
              <a:ext uri="{FF2B5EF4-FFF2-40B4-BE49-F238E27FC236}">
                <a16:creationId xmlns:a16="http://schemas.microsoft.com/office/drawing/2014/main" id="{0DA71DA3-B15B-467E-A4DC-19B2620D3F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0526" y="5623637"/>
            <a:ext cx="3286778" cy="753785"/>
          </a:xfrm>
          <a:prstGeom prst="rect">
            <a:avLst/>
          </a:prstGeom>
        </p:spPr>
      </p:pic>
    </p:spTree>
    <p:extLst>
      <p:ext uri="{BB962C8B-B14F-4D97-AF65-F5344CB8AC3E}">
        <p14:creationId xmlns:p14="http://schemas.microsoft.com/office/powerpoint/2010/main" val="24199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0B985DB-A8E4-4121-ACE6-1ABF70C03517}"/>
              </a:ext>
            </a:extLst>
          </p:cNvPr>
          <p:cNvSpPr/>
          <p:nvPr userDrawn="1"/>
        </p:nvSpPr>
        <p:spPr>
          <a:xfrm flipH="1">
            <a:off x="4364454" y="0"/>
            <a:ext cx="7827546" cy="6858000"/>
          </a:xfrm>
          <a:custGeom>
            <a:avLst/>
            <a:gdLst>
              <a:gd name="connsiteX0" fmla="*/ 0 w 9441743"/>
              <a:gd name="connsiteY0" fmla="*/ 0 h 6858000"/>
              <a:gd name="connsiteX1" fmla="*/ 3015206 w 9441743"/>
              <a:gd name="connsiteY1" fmla="*/ 0 h 6858000"/>
              <a:gd name="connsiteX2" fmla="*/ 9441743 w 9441743"/>
              <a:gd name="connsiteY2" fmla="*/ 6858000 h 6858000"/>
              <a:gd name="connsiteX3" fmla="*/ 0 w 94417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41743" h="6858000">
                <a:moveTo>
                  <a:pt x="0" y="0"/>
                </a:moveTo>
                <a:lnTo>
                  <a:pt x="3015206" y="0"/>
                </a:lnTo>
                <a:lnTo>
                  <a:pt x="9441743" y="6858000"/>
                </a:lnTo>
                <a:lnTo>
                  <a:pt x="0" y="6858000"/>
                </a:lnTo>
                <a:close/>
              </a:path>
            </a:pathLst>
          </a:custGeom>
          <a:solidFill>
            <a:srgbClr val="9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Slide Number Placeholder 5">
            <a:extLst>
              <a:ext uri="{FF2B5EF4-FFF2-40B4-BE49-F238E27FC236}">
                <a16:creationId xmlns:a16="http://schemas.microsoft.com/office/drawing/2014/main" id="{C6F035A6-AF64-4494-9BAE-49D93DF4341E}"/>
              </a:ext>
            </a:extLst>
          </p:cNvPr>
          <p:cNvSpPr>
            <a:spLocks noGrp="1"/>
          </p:cNvSpPr>
          <p:nvPr>
            <p:ph type="sldNum" sz="quarter" idx="12"/>
          </p:nvPr>
        </p:nvSpPr>
        <p:spPr>
          <a:xfrm>
            <a:off x="0" y="6355080"/>
            <a:ext cx="3000375" cy="365125"/>
          </a:xfrm>
          <a:prstGeom prst="rect">
            <a:avLst/>
          </a:prstGeom>
        </p:spPr>
        <p:txBody>
          <a:bodyPr lIns="457200" tIns="0" rIns="0" bIns="0" anchor="b" anchorCtr="0"/>
          <a:lstStyle>
            <a:lvl1pPr algn="l">
              <a:defRPr sz="1200">
                <a:solidFill>
                  <a:schemeClr val="bg1">
                    <a:lumMod val="50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Document ID</a:t>
            </a:r>
          </a:p>
        </p:txBody>
      </p:sp>
      <p:sp>
        <p:nvSpPr>
          <p:cNvPr id="2" name="Title 1">
            <a:extLst>
              <a:ext uri="{FF2B5EF4-FFF2-40B4-BE49-F238E27FC236}">
                <a16:creationId xmlns:a16="http://schemas.microsoft.com/office/drawing/2014/main" id="{BB6DB7FF-44DB-47CA-9D9D-2C048D9D1CAF}"/>
              </a:ext>
            </a:extLst>
          </p:cNvPr>
          <p:cNvSpPr>
            <a:spLocks noGrp="1"/>
          </p:cNvSpPr>
          <p:nvPr>
            <p:ph type="ctrTitle" hasCustomPrompt="1"/>
          </p:nvPr>
        </p:nvSpPr>
        <p:spPr>
          <a:xfrm>
            <a:off x="-1" y="-1"/>
            <a:ext cx="7353302" cy="2667001"/>
          </a:xfrm>
          <a:solidFill>
            <a:srgbClr val="FFFFFF">
              <a:alpha val="0"/>
            </a:srgbClr>
          </a:solidFill>
        </p:spPr>
        <p:txBody>
          <a:bodyPr lIns="457200" tIns="914400" rIns="365760" anchor="t" anchorCtr="0"/>
          <a:lstStyle>
            <a:lvl1pPr marL="0" indent="0" algn="l">
              <a:lnSpc>
                <a:spcPct val="90000"/>
              </a:lnSpc>
              <a:defRPr sz="6000">
                <a:solidFill>
                  <a:srgbClr val="94D600"/>
                </a:solidFill>
              </a:defRPr>
            </a:lvl1pPr>
          </a:lstStyle>
          <a:p>
            <a:r>
              <a:rPr lang="en-US" dirty="0"/>
              <a:t>Click to edit presentation title</a:t>
            </a:r>
          </a:p>
        </p:txBody>
      </p:sp>
      <p:sp>
        <p:nvSpPr>
          <p:cNvPr id="3" name="Subtitle 2">
            <a:extLst>
              <a:ext uri="{FF2B5EF4-FFF2-40B4-BE49-F238E27FC236}">
                <a16:creationId xmlns:a16="http://schemas.microsoft.com/office/drawing/2014/main" id="{B64F0D8B-258B-49CE-AEFD-F61DC5C6F74D}"/>
              </a:ext>
            </a:extLst>
          </p:cNvPr>
          <p:cNvSpPr>
            <a:spLocks noGrp="1"/>
          </p:cNvSpPr>
          <p:nvPr>
            <p:ph type="subTitle" idx="1" hasCustomPrompt="1"/>
          </p:nvPr>
        </p:nvSpPr>
        <p:spPr>
          <a:xfrm>
            <a:off x="0" y="2858419"/>
            <a:ext cx="5486400" cy="887413"/>
          </a:xfrm>
        </p:spPr>
        <p:txBody>
          <a:bodyPr lIns="457200" tIns="0" rIns="0" bIns="0">
            <a:normAutofit/>
          </a:bodyPr>
          <a:lstStyle>
            <a:lvl1pPr marL="0" indent="0" algn="l">
              <a:buNone/>
              <a:defRPr sz="3000" b="1">
                <a:solidFill>
                  <a:srgbClr val="415464"/>
                </a:solidFill>
                <a:latin typeface="Neue Kabel Medium" panose="020C0702020203020303" pitchFamily="34" charset="0"/>
                <a:ea typeface="Roboto Bold" panose="02000000000000000000" pitchFamily="2" charset="0"/>
                <a:cs typeface="Roboto Bold"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3" name="Picture 12">
            <a:extLst>
              <a:ext uri="{FF2B5EF4-FFF2-40B4-BE49-F238E27FC236}">
                <a16:creationId xmlns:a16="http://schemas.microsoft.com/office/drawing/2014/main" id="{0DA71DA3-B15B-467E-A4DC-19B2620D3F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5523" y="5623638"/>
            <a:ext cx="3286776" cy="753784"/>
          </a:xfrm>
          <a:prstGeom prst="rect">
            <a:avLst/>
          </a:prstGeom>
        </p:spPr>
      </p:pic>
    </p:spTree>
    <p:extLst>
      <p:ext uri="{BB962C8B-B14F-4D97-AF65-F5344CB8AC3E}">
        <p14:creationId xmlns:p14="http://schemas.microsoft.com/office/powerpoint/2010/main" val="973179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Layout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2E4A-0ED0-4139-B5F7-B1E14085F2C9}"/>
              </a:ext>
            </a:extLst>
          </p:cNvPr>
          <p:cNvSpPr>
            <a:spLocks noGrp="1"/>
          </p:cNvSpPr>
          <p:nvPr>
            <p:ph type="title" hasCustomPrompt="1"/>
          </p:nvPr>
        </p:nvSpPr>
        <p:spPr>
          <a:xfrm>
            <a:off x="685800" y="685801"/>
            <a:ext cx="9829800" cy="715822"/>
          </a:xfrm>
        </p:spPr>
        <p:txBody>
          <a:bodyPr lIns="0" tIns="0" rIns="0" bIns="0" anchor="t" anchorCtr="0">
            <a:normAutofit/>
          </a:bodyPr>
          <a:lstStyle>
            <a:lvl1pPr>
              <a:defRPr sz="4800">
                <a:solidFill>
                  <a:srgbClr val="94D600"/>
                </a:solidFill>
                <a:latin typeface="Neue Kabel ExtraBold" panose="020C0902020203020303" pitchFamily="34" charset="0"/>
                <a:ea typeface="Roboto Black" panose="02000000000000000000" pitchFamily="2" charset="0"/>
                <a:cs typeface="Roboto Black" panose="02000000000000000000" pitchFamily="2" charset="0"/>
              </a:defRPr>
            </a:lvl1pPr>
          </a:lstStyle>
          <a:p>
            <a:r>
              <a:rPr lang="en-US" dirty="0"/>
              <a:t>Click to edit slide title</a:t>
            </a:r>
          </a:p>
        </p:txBody>
      </p:sp>
      <p:sp>
        <p:nvSpPr>
          <p:cNvPr id="10" name="Rectangle 9">
            <a:extLst>
              <a:ext uri="{FF2B5EF4-FFF2-40B4-BE49-F238E27FC236}">
                <a16:creationId xmlns:a16="http://schemas.microsoft.com/office/drawing/2014/main" id="{7E78FE62-9CDA-49ED-BF4B-38473DD4355C}"/>
              </a:ext>
            </a:extLst>
          </p:cNvPr>
          <p:cNvSpPr/>
          <p:nvPr userDrawn="1"/>
        </p:nvSpPr>
        <p:spPr>
          <a:xfrm>
            <a:off x="11049000" y="0"/>
            <a:ext cx="1143000" cy="6858000"/>
          </a:xfrm>
          <a:prstGeom prst="rect">
            <a:avLst/>
          </a:prstGeom>
          <a:solidFill>
            <a:srgbClr val="9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BE94E52-C220-4E7C-8580-60E56AD5CB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9575" y="6014661"/>
            <a:ext cx="1828799" cy="419414"/>
          </a:xfrm>
          <a:prstGeom prst="rect">
            <a:avLst/>
          </a:prstGeom>
        </p:spPr>
      </p:pic>
      <p:sp>
        <p:nvSpPr>
          <p:cNvPr id="13" name="Text Placeholder 2">
            <a:extLst>
              <a:ext uri="{FF2B5EF4-FFF2-40B4-BE49-F238E27FC236}">
                <a16:creationId xmlns:a16="http://schemas.microsoft.com/office/drawing/2014/main" id="{3F93C6DE-BD39-4165-BE83-57C4B1379972}"/>
              </a:ext>
            </a:extLst>
          </p:cNvPr>
          <p:cNvSpPr>
            <a:spLocks noGrp="1"/>
          </p:cNvSpPr>
          <p:nvPr>
            <p:ph type="body" idx="10"/>
          </p:nvPr>
        </p:nvSpPr>
        <p:spPr>
          <a:xfrm>
            <a:off x="685800" y="1401622"/>
            <a:ext cx="9829800" cy="385762"/>
          </a:xfrm>
        </p:spPr>
        <p:txBody>
          <a:bodyPr lIns="0" tIns="0" rIns="0" bIns="0" anchor="t" anchorCtr="0">
            <a:noAutofit/>
          </a:bodyPr>
          <a:lstStyle>
            <a:lvl1pPr marL="0" indent="0">
              <a:buNone/>
              <a:defRPr sz="3000" b="1">
                <a:solidFill>
                  <a:srgbClr val="415464"/>
                </a:solidFill>
                <a:latin typeface="Neue Kabel Medium" panose="020C0702020203020303" pitchFamily="34"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a:extLst>
              <a:ext uri="{FF2B5EF4-FFF2-40B4-BE49-F238E27FC236}">
                <a16:creationId xmlns:a16="http://schemas.microsoft.com/office/drawing/2014/main" id="{BCA1C922-58DD-400E-B89D-6D2C37E4792A}"/>
              </a:ext>
            </a:extLst>
          </p:cNvPr>
          <p:cNvSpPr>
            <a:spLocks noGrp="1"/>
          </p:cNvSpPr>
          <p:nvPr>
            <p:ph sz="half" idx="11"/>
          </p:nvPr>
        </p:nvSpPr>
        <p:spPr>
          <a:xfrm>
            <a:off x="685800" y="2309134"/>
            <a:ext cx="9829800" cy="3200400"/>
          </a:xfrm>
        </p:spPr>
        <p:txBody>
          <a:bodyPr lIns="0" tIns="0" rIns="0" bIns="0">
            <a:normAutofit/>
          </a:bodyPr>
          <a:lstStyle>
            <a:lvl1pPr marL="0" indent="0">
              <a:buNone/>
              <a:defRPr sz="2200">
                <a:latin typeface="Neue Kabel Medium" panose="020C0702020203020303" pitchFamily="34" charset="0"/>
              </a:defRPr>
            </a:lvl1pPr>
            <a:lvl2pPr>
              <a:defRPr sz="2200">
                <a:latin typeface="Neue Kabel Medium" panose="020C0702020203020303" pitchFamily="34" charset="0"/>
              </a:defRPr>
            </a:lvl2pPr>
            <a:lvl3pPr>
              <a:defRPr sz="2200">
                <a:latin typeface="Neue Kabel Medium" panose="020C0702020203020303" pitchFamily="34" charset="0"/>
              </a:defRPr>
            </a:lvl3pPr>
            <a:lvl4pPr>
              <a:defRPr sz="2200">
                <a:latin typeface="Neue Kabel Medium" panose="020C0702020203020303" pitchFamily="34" charset="0"/>
              </a:defRPr>
            </a:lvl4pPr>
            <a:lvl5pPr>
              <a:defRPr sz="2200">
                <a:latin typeface="Neue Kabel Medium" panose="020C0702020203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208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Layout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2E4A-0ED0-4139-B5F7-B1E14085F2C9}"/>
              </a:ext>
            </a:extLst>
          </p:cNvPr>
          <p:cNvSpPr>
            <a:spLocks noGrp="1"/>
          </p:cNvSpPr>
          <p:nvPr>
            <p:ph type="title" hasCustomPrompt="1"/>
          </p:nvPr>
        </p:nvSpPr>
        <p:spPr>
          <a:xfrm>
            <a:off x="685800" y="685801"/>
            <a:ext cx="7315200" cy="757238"/>
          </a:xfrm>
        </p:spPr>
        <p:txBody>
          <a:bodyPr lIns="0" tIns="0" rIns="0" bIns="0" anchor="t" anchorCtr="0">
            <a:normAutofit/>
          </a:bodyPr>
          <a:lstStyle>
            <a:lvl1pPr>
              <a:defRPr sz="4800">
                <a:solidFill>
                  <a:srgbClr val="94D600"/>
                </a:solidFill>
                <a:latin typeface="Neue Kabel ExtraBold" panose="020C0902020203020303" pitchFamily="34" charset="0"/>
                <a:ea typeface="Roboto Black" panose="02000000000000000000" pitchFamily="2" charset="0"/>
                <a:cs typeface="Roboto Black" panose="02000000000000000000" pitchFamily="2" charset="0"/>
              </a:defRPr>
            </a:lvl1pPr>
          </a:lstStyle>
          <a:p>
            <a:r>
              <a:rPr lang="en-US" dirty="0"/>
              <a:t>Click to edit slide title</a:t>
            </a:r>
          </a:p>
        </p:txBody>
      </p:sp>
      <p:sp>
        <p:nvSpPr>
          <p:cNvPr id="3" name="Text Placeholder 2">
            <a:extLst>
              <a:ext uri="{FF2B5EF4-FFF2-40B4-BE49-F238E27FC236}">
                <a16:creationId xmlns:a16="http://schemas.microsoft.com/office/drawing/2014/main" id="{ECC46468-839A-4B80-979D-2C599CE0CBDA}"/>
              </a:ext>
            </a:extLst>
          </p:cNvPr>
          <p:cNvSpPr>
            <a:spLocks noGrp="1"/>
          </p:cNvSpPr>
          <p:nvPr>
            <p:ph type="body" idx="1"/>
          </p:nvPr>
        </p:nvSpPr>
        <p:spPr>
          <a:xfrm>
            <a:off x="685799" y="1447749"/>
            <a:ext cx="7315200" cy="385762"/>
          </a:xfrm>
        </p:spPr>
        <p:txBody>
          <a:bodyPr lIns="0" tIns="0" rIns="0" bIns="0" anchor="t" anchorCtr="0">
            <a:noAutofit/>
          </a:bodyPr>
          <a:lstStyle>
            <a:lvl1pPr marL="0" indent="0">
              <a:buNone/>
              <a:defRPr sz="3000" b="1">
                <a:latin typeface="Neue Kabel Medium" panose="020C0702020203020303" pitchFamily="34"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7EF7BBF-D1AC-49E2-AC54-09BEA5FEAB2A}"/>
              </a:ext>
            </a:extLst>
          </p:cNvPr>
          <p:cNvSpPr>
            <a:spLocks noGrp="1"/>
          </p:cNvSpPr>
          <p:nvPr>
            <p:ph sz="half" idx="2"/>
          </p:nvPr>
        </p:nvSpPr>
        <p:spPr>
          <a:xfrm>
            <a:off x="685799" y="2318458"/>
            <a:ext cx="7315200" cy="3200400"/>
          </a:xfrm>
        </p:spPr>
        <p:txBody>
          <a:bodyPr lIns="0" tIns="0" rIns="0" bIns="0">
            <a:normAutofit/>
          </a:bodyPr>
          <a:lstStyle>
            <a:lvl1pPr marL="0" indent="0">
              <a:buNone/>
              <a:defRPr sz="2200">
                <a:latin typeface="Neue Kabel Medium" panose="020C0702020203020303" pitchFamily="34" charset="0"/>
              </a:defRPr>
            </a:lvl1pPr>
            <a:lvl2pPr>
              <a:defRPr sz="2200">
                <a:latin typeface="Neue Kabel Medium" panose="020C0702020203020303" pitchFamily="34" charset="0"/>
              </a:defRPr>
            </a:lvl2pPr>
            <a:lvl3pPr>
              <a:defRPr sz="2200">
                <a:latin typeface="Neue Kabel Medium" panose="020C0702020203020303" pitchFamily="34" charset="0"/>
              </a:defRPr>
            </a:lvl3pPr>
            <a:lvl4pPr>
              <a:defRPr sz="2200">
                <a:latin typeface="Neue Kabel Medium" panose="020C0702020203020303" pitchFamily="34" charset="0"/>
              </a:defRPr>
            </a:lvl4pPr>
            <a:lvl5pPr>
              <a:defRPr sz="2200">
                <a:latin typeface="Neue Kabel Medium" panose="020C0702020203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5C4ED8C1-73D8-4C82-9CD8-1A98A67C83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575" y="5943600"/>
            <a:ext cx="1828799" cy="561536"/>
          </a:xfrm>
          <a:prstGeom prst="rect">
            <a:avLst/>
          </a:prstGeom>
        </p:spPr>
      </p:pic>
      <p:sp>
        <p:nvSpPr>
          <p:cNvPr id="7" name="Right Triangle 6">
            <a:extLst>
              <a:ext uri="{FF2B5EF4-FFF2-40B4-BE49-F238E27FC236}">
                <a16:creationId xmlns:a16="http://schemas.microsoft.com/office/drawing/2014/main" id="{8082E750-15B1-4A2B-9AE0-3BBD67F4629F}"/>
              </a:ext>
            </a:extLst>
          </p:cNvPr>
          <p:cNvSpPr/>
          <p:nvPr userDrawn="1"/>
        </p:nvSpPr>
        <p:spPr>
          <a:xfrm rot="10800000">
            <a:off x="9071999" y="-8144"/>
            <a:ext cx="3120001" cy="3120001"/>
          </a:xfrm>
          <a:prstGeom prst="rtTriangle">
            <a:avLst/>
          </a:prstGeom>
          <a:solidFill>
            <a:srgbClr val="9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ight Triangle 8">
            <a:extLst>
              <a:ext uri="{FF2B5EF4-FFF2-40B4-BE49-F238E27FC236}">
                <a16:creationId xmlns:a16="http://schemas.microsoft.com/office/drawing/2014/main" id="{8E4E8461-6F7E-4165-87F9-0EA65A9A18AD}"/>
              </a:ext>
            </a:extLst>
          </p:cNvPr>
          <p:cNvSpPr/>
          <p:nvPr userDrawn="1"/>
        </p:nvSpPr>
        <p:spPr>
          <a:xfrm>
            <a:off x="-2" y="3739186"/>
            <a:ext cx="3120001" cy="3120001"/>
          </a:xfrm>
          <a:prstGeom prst="rtTriangle">
            <a:avLst/>
          </a:prstGeom>
          <a:solidFill>
            <a:srgbClr val="9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Picture Placeholder 2">
            <a:extLst>
              <a:ext uri="{FF2B5EF4-FFF2-40B4-BE49-F238E27FC236}">
                <a16:creationId xmlns:a16="http://schemas.microsoft.com/office/drawing/2014/main" id="{2B8675C1-7243-482C-BA85-24B96818B0CE}"/>
              </a:ext>
            </a:extLst>
          </p:cNvPr>
          <p:cNvSpPr>
            <a:spLocks noGrp="1"/>
          </p:cNvSpPr>
          <p:nvPr>
            <p:ph type="pic" idx="13" hasCustomPrompt="1"/>
          </p:nvPr>
        </p:nvSpPr>
        <p:spPr>
          <a:xfrm>
            <a:off x="6186196" y="982375"/>
            <a:ext cx="5445427" cy="5445427"/>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11" name="Picture 10">
            <a:extLst>
              <a:ext uri="{FF2B5EF4-FFF2-40B4-BE49-F238E27FC236}">
                <a16:creationId xmlns:a16="http://schemas.microsoft.com/office/drawing/2014/main" id="{21890A1E-6D04-4903-8E10-7A980BA7FE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53625" y="6014661"/>
            <a:ext cx="1828799" cy="419414"/>
          </a:xfrm>
          <a:prstGeom prst="rect">
            <a:avLst/>
          </a:prstGeom>
        </p:spPr>
      </p:pic>
    </p:spTree>
    <p:extLst>
      <p:ext uri="{BB962C8B-B14F-4D97-AF65-F5344CB8AC3E}">
        <p14:creationId xmlns:p14="http://schemas.microsoft.com/office/powerpoint/2010/main" val="680597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 Layout - Lef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D40737A-838A-4C51-8EFD-0AB1F2A66D2F}"/>
              </a:ext>
            </a:extLst>
          </p:cNvPr>
          <p:cNvSpPr>
            <a:spLocks noGrp="1"/>
          </p:cNvSpPr>
          <p:nvPr>
            <p:ph type="pic" sz="quarter" idx="13"/>
          </p:nvPr>
        </p:nvSpPr>
        <p:spPr>
          <a:xfrm>
            <a:off x="8534400" y="0"/>
            <a:ext cx="3657600" cy="6858000"/>
          </a:xfrm>
        </p:spPr>
        <p:txBody>
          <a:bodyPr/>
          <a:lstStyle/>
          <a:p>
            <a:endParaRPr lang="en-US" dirty="0"/>
          </a:p>
        </p:txBody>
      </p:sp>
      <p:sp>
        <p:nvSpPr>
          <p:cNvPr id="7" name="Title 1">
            <a:extLst>
              <a:ext uri="{FF2B5EF4-FFF2-40B4-BE49-F238E27FC236}">
                <a16:creationId xmlns:a16="http://schemas.microsoft.com/office/drawing/2014/main" id="{23B72F5B-CB89-42C4-909B-BF9FB6B45763}"/>
              </a:ext>
            </a:extLst>
          </p:cNvPr>
          <p:cNvSpPr>
            <a:spLocks noGrp="1"/>
          </p:cNvSpPr>
          <p:nvPr>
            <p:ph type="title" hasCustomPrompt="1"/>
          </p:nvPr>
        </p:nvSpPr>
        <p:spPr>
          <a:xfrm>
            <a:off x="685800" y="685801"/>
            <a:ext cx="7506478" cy="715822"/>
          </a:xfrm>
        </p:spPr>
        <p:txBody>
          <a:bodyPr lIns="0" tIns="0" rIns="0" bIns="0" anchor="t" anchorCtr="0">
            <a:normAutofit/>
          </a:bodyPr>
          <a:lstStyle>
            <a:lvl1pPr>
              <a:defRPr sz="4800">
                <a:solidFill>
                  <a:srgbClr val="94D600"/>
                </a:solidFill>
                <a:latin typeface="Neue Kabel ExtraBold" panose="020C0902020203020303" pitchFamily="34" charset="0"/>
                <a:ea typeface="Roboto Black" panose="02000000000000000000" pitchFamily="2" charset="0"/>
                <a:cs typeface="Roboto Black" panose="02000000000000000000" pitchFamily="2" charset="0"/>
              </a:defRPr>
            </a:lvl1pPr>
          </a:lstStyle>
          <a:p>
            <a:r>
              <a:rPr lang="en-US" dirty="0"/>
              <a:t>Click to edit slide title</a:t>
            </a:r>
          </a:p>
        </p:txBody>
      </p:sp>
      <p:sp>
        <p:nvSpPr>
          <p:cNvPr id="9" name="Text Placeholder 2">
            <a:extLst>
              <a:ext uri="{FF2B5EF4-FFF2-40B4-BE49-F238E27FC236}">
                <a16:creationId xmlns:a16="http://schemas.microsoft.com/office/drawing/2014/main" id="{B6060EB2-B979-42C8-A8A4-5FA0B509D7E5}"/>
              </a:ext>
            </a:extLst>
          </p:cNvPr>
          <p:cNvSpPr>
            <a:spLocks noGrp="1"/>
          </p:cNvSpPr>
          <p:nvPr>
            <p:ph type="body" idx="10"/>
          </p:nvPr>
        </p:nvSpPr>
        <p:spPr>
          <a:xfrm>
            <a:off x="685800" y="1401622"/>
            <a:ext cx="7506478" cy="385762"/>
          </a:xfrm>
        </p:spPr>
        <p:txBody>
          <a:bodyPr lIns="0" tIns="0" rIns="0" bIns="0" anchor="t" anchorCtr="0">
            <a:noAutofit/>
          </a:bodyPr>
          <a:lstStyle>
            <a:lvl1pPr marL="0" indent="0">
              <a:buNone/>
              <a:defRPr sz="3000" b="1">
                <a:solidFill>
                  <a:srgbClr val="415464"/>
                </a:solidFill>
                <a:latin typeface="Neue Kabel Medium" panose="020C0702020203020303" pitchFamily="34"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CC60220E-F5FF-48F1-8DFF-0080185BBA2F}"/>
              </a:ext>
            </a:extLst>
          </p:cNvPr>
          <p:cNvSpPr>
            <a:spLocks noGrp="1"/>
          </p:cNvSpPr>
          <p:nvPr>
            <p:ph sz="half" idx="11"/>
          </p:nvPr>
        </p:nvSpPr>
        <p:spPr>
          <a:xfrm>
            <a:off x="685800" y="2309134"/>
            <a:ext cx="7506478" cy="3200400"/>
          </a:xfrm>
        </p:spPr>
        <p:txBody>
          <a:bodyPr lIns="0" tIns="0" rIns="0" bIns="0">
            <a:normAutofit/>
          </a:bodyPr>
          <a:lstStyle>
            <a:lvl1pPr marL="0" indent="0">
              <a:buNone/>
              <a:defRPr sz="2200">
                <a:latin typeface="Neue Kabel Medium" panose="020C0702020203020303" pitchFamily="34" charset="0"/>
              </a:defRPr>
            </a:lvl1pPr>
            <a:lvl2pPr>
              <a:defRPr sz="2200">
                <a:latin typeface="Neue Kabel Medium" panose="020C0702020203020303" pitchFamily="34" charset="0"/>
              </a:defRPr>
            </a:lvl2pPr>
            <a:lvl3pPr>
              <a:defRPr sz="2200">
                <a:latin typeface="Neue Kabel Medium" panose="020C0702020203020303" pitchFamily="34" charset="0"/>
              </a:defRPr>
            </a:lvl3pPr>
            <a:lvl4pPr>
              <a:defRPr sz="2200">
                <a:latin typeface="Neue Kabel Medium" panose="020C0702020203020303" pitchFamily="34" charset="0"/>
              </a:defRPr>
            </a:lvl4pPr>
            <a:lvl5pPr>
              <a:defRPr sz="2200">
                <a:latin typeface="Neue Kabel Medium" panose="020C0702020203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54AE3845-0AD0-4407-8806-5784D55A12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9575" y="6014661"/>
            <a:ext cx="1828799" cy="419414"/>
          </a:xfrm>
          <a:prstGeom prst="rect">
            <a:avLst/>
          </a:prstGeom>
        </p:spPr>
      </p:pic>
    </p:spTree>
    <p:extLst>
      <p:ext uri="{BB962C8B-B14F-4D97-AF65-F5344CB8AC3E}">
        <p14:creationId xmlns:p14="http://schemas.microsoft.com/office/powerpoint/2010/main" val="2293477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ayout -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96E9B9-7604-4A1F-BAE7-0B7C20289518}"/>
              </a:ext>
            </a:extLst>
          </p:cNvPr>
          <p:cNvSpPr>
            <a:spLocks noGrp="1"/>
          </p:cNvSpPr>
          <p:nvPr>
            <p:ph type="title" hasCustomPrompt="1"/>
          </p:nvPr>
        </p:nvSpPr>
        <p:spPr>
          <a:xfrm>
            <a:off x="4227897" y="685801"/>
            <a:ext cx="8555042" cy="715822"/>
          </a:xfrm>
        </p:spPr>
        <p:txBody>
          <a:bodyPr lIns="0" tIns="0" rIns="0" bIns="0" anchor="t" anchorCtr="0">
            <a:normAutofit/>
          </a:bodyPr>
          <a:lstStyle>
            <a:lvl1pPr>
              <a:defRPr sz="4800">
                <a:solidFill>
                  <a:srgbClr val="94D600"/>
                </a:solidFill>
                <a:latin typeface="Neue Kabel ExtraBold" panose="020C0902020203020303" pitchFamily="34" charset="0"/>
                <a:ea typeface="Roboto Black" panose="02000000000000000000" pitchFamily="2" charset="0"/>
                <a:cs typeface="Roboto Black" panose="02000000000000000000" pitchFamily="2" charset="0"/>
              </a:defRPr>
            </a:lvl1pPr>
          </a:lstStyle>
          <a:p>
            <a:r>
              <a:rPr lang="en-US" dirty="0"/>
              <a:t>Click to edit slide title</a:t>
            </a:r>
          </a:p>
        </p:txBody>
      </p:sp>
      <p:sp>
        <p:nvSpPr>
          <p:cNvPr id="11" name="Picture Placeholder 2">
            <a:extLst>
              <a:ext uri="{FF2B5EF4-FFF2-40B4-BE49-F238E27FC236}">
                <a16:creationId xmlns:a16="http://schemas.microsoft.com/office/drawing/2014/main" id="{06D9ECFC-299E-48EF-9B8A-BB76DF637605}"/>
              </a:ext>
            </a:extLst>
          </p:cNvPr>
          <p:cNvSpPr>
            <a:spLocks noGrp="1"/>
          </p:cNvSpPr>
          <p:nvPr>
            <p:ph type="pic" sz="quarter" idx="13"/>
          </p:nvPr>
        </p:nvSpPr>
        <p:spPr>
          <a:xfrm>
            <a:off x="0" y="0"/>
            <a:ext cx="3657600" cy="6858000"/>
          </a:xfrm>
        </p:spPr>
        <p:txBody>
          <a:bodyPr/>
          <a:lstStyle/>
          <a:p>
            <a:endParaRPr lang="en-US" dirty="0"/>
          </a:p>
        </p:txBody>
      </p:sp>
      <p:pic>
        <p:nvPicPr>
          <p:cNvPr id="9" name="Picture 8">
            <a:extLst>
              <a:ext uri="{FF2B5EF4-FFF2-40B4-BE49-F238E27FC236}">
                <a16:creationId xmlns:a16="http://schemas.microsoft.com/office/drawing/2014/main" id="{FD94D558-C4F9-4881-8846-DC4276DC72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53625" y="6014661"/>
            <a:ext cx="1828799" cy="419414"/>
          </a:xfrm>
          <a:prstGeom prst="rect">
            <a:avLst/>
          </a:prstGeom>
        </p:spPr>
      </p:pic>
      <p:sp>
        <p:nvSpPr>
          <p:cNvPr id="13" name="Text Placeholder 2">
            <a:extLst>
              <a:ext uri="{FF2B5EF4-FFF2-40B4-BE49-F238E27FC236}">
                <a16:creationId xmlns:a16="http://schemas.microsoft.com/office/drawing/2014/main" id="{564FC103-CF37-45BC-8372-F6BA73954F5B}"/>
              </a:ext>
            </a:extLst>
          </p:cNvPr>
          <p:cNvSpPr>
            <a:spLocks noGrp="1"/>
          </p:cNvSpPr>
          <p:nvPr>
            <p:ph type="body" idx="1"/>
          </p:nvPr>
        </p:nvSpPr>
        <p:spPr>
          <a:xfrm>
            <a:off x="4227897" y="1401622"/>
            <a:ext cx="7267417" cy="385762"/>
          </a:xfrm>
        </p:spPr>
        <p:txBody>
          <a:bodyPr lIns="0" tIns="0" rIns="0" bIns="0" anchor="t" anchorCtr="0">
            <a:noAutofit/>
          </a:bodyPr>
          <a:lstStyle>
            <a:lvl1pPr marL="0" indent="0">
              <a:buNone/>
              <a:defRPr sz="3000" b="1">
                <a:solidFill>
                  <a:srgbClr val="415464"/>
                </a:solidFill>
                <a:latin typeface="Neue Kabel Medium" panose="020C0702020203020303" pitchFamily="34"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a:extLst>
              <a:ext uri="{FF2B5EF4-FFF2-40B4-BE49-F238E27FC236}">
                <a16:creationId xmlns:a16="http://schemas.microsoft.com/office/drawing/2014/main" id="{C6836B04-FC9D-423A-9522-72C5959CB176}"/>
              </a:ext>
            </a:extLst>
          </p:cNvPr>
          <p:cNvSpPr>
            <a:spLocks noGrp="1"/>
          </p:cNvSpPr>
          <p:nvPr>
            <p:ph sz="half" idx="2"/>
          </p:nvPr>
        </p:nvSpPr>
        <p:spPr>
          <a:xfrm>
            <a:off x="4227897" y="2309134"/>
            <a:ext cx="7267417" cy="3200400"/>
          </a:xfrm>
        </p:spPr>
        <p:txBody>
          <a:bodyPr lIns="0" tIns="0" rIns="0" bIns="0">
            <a:normAutofit/>
          </a:bodyPr>
          <a:lstStyle>
            <a:lvl1pPr marL="0" indent="0">
              <a:buNone/>
              <a:defRPr sz="2200">
                <a:latin typeface="Neue Kabel Medium" panose="020C0702020203020303" pitchFamily="34" charset="0"/>
              </a:defRPr>
            </a:lvl1pPr>
            <a:lvl2pPr>
              <a:defRPr sz="2200">
                <a:latin typeface="Neue Kabel Medium" panose="020C0702020203020303" pitchFamily="34" charset="0"/>
              </a:defRPr>
            </a:lvl2pPr>
            <a:lvl3pPr>
              <a:defRPr sz="2200">
                <a:latin typeface="Neue Kabel Medium" panose="020C0702020203020303" pitchFamily="34" charset="0"/>
              </a:defRPr>
            </a:lvl3pPr>
            <a:lvl4pPr>
              <a:defRPr sz="2200">
                <a:latin typeface="Neue Kabel Medium" panose="020C0702020203020303" pitchFamily="34" charset="0"/>
              </a:defRPr>
            </a:lvl4pPr>
            <a:lvl5pPr>
              <a:defRPr sz="2200">
                <a:latin typeface="Neue Kabel Medium" panose="020C0702020203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0658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lement Layout - Whit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3ECA40-84AC-4DC0-888A-04334F52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53625" y="5943600"/>
            <a:ext cx="1828799" cy="561535"/>
          </a:xfrm>
          <a:prstGeom prst="rect">
            <a:avLst/>
          </a:prstGeom>
        </p:spPr>
      </p:pic>
      <p:sp>
        <p:nvSpPr>
          <p:cNvPr id="7" name="Title 1">
            <a:extLst>
              <a:ext uri="{FF2B5EF4-FFF2-40B4-BE49-F238E27FC236}">
                <a16:creationId xmlns:a16="http://schemas.microsoft.com/office/drawing/2014/main" id="{E0F75162-2F6C-472C-91FA-1047F8CFB808}"/>
              </a:ext>
            </a:extLst>
          </p:cNvPr>
          <p:cNvSpPr>
            <a:spLocks noGrp="1"/>
          </p:cNvSpPr>
          <p:nvPr>
            <p:ph type="title" hasCustomPrompt="1"/>
          </p:nvPr>
        </p:nvSpPr>
        <p:spPr>
          <a:xfrm>
            <a:off x="457200" y="685800"/>
            <a:ext cx="9153331" cy="686177"/>
          </a:xfrm>
        </p:spPr>
        <p:txBody>
          <a:bodyPr lIns="0" tIns="0" rIns="0" bIns="0" anchor="t" anchorCtr="0">
            <a:normAutofit/>
          </a:bodyPr>
          <a:lstStyle>
            <a:lvl1pPr>
              <a:defRPr sz="4800">
                <a:solidFill>
                  <a:srgbClr val="94D600"/>
                </a:solidFill>
                <a:latin typeface="Neue Kabel ExtraBold" panose="020C0902020203020303" pitchFamily="34" charset="0"/>
                <a:ea typeface="Roboto Black" panose="02000000000000000000" pitchFamily="2" charset="0"/>
                <a:cs typeface="Roboto Black" panose="02000000000000000000" pitchFamily="2" charset="0"/>
              </a:defRPr>
            </a:lvl1pPr>
          </a:lstStyle>
          <a:p>
            <a:r>
              <a:rPr lang="en-US" dirty="0"/>
              <a:t>Click to edit slide title</a:t>
            </a:r>
          </a:p>
        </p:txBody>
      </p:sp>
      <p:sp>
        <p:nvSpPr>
          <p:cNvPr id="9" name="Text Placeholder 2">
            <a:extLst>
              <a:ext uri="{FF2B5EF4-FFF2-40B4-BE49-F238E27FC236}">
                <a16:creationId xmlns:a16="http://schemas.microsoft.com/office/drawing/2014/main" id="{24EAA7A5-68D5-4E75-89EB-4276C74F43CF}"/>
              </a:ext>
            </a:extLst>
          </p:cNvPr>
          <p:cNvSpPr>
            <a:spLocks noGrp="1"/>
          </p:cNvSpPr>
          <p:nvPr>
            <p:ph type="body" idx="1"/>
          </p:nvPr>
        </p:nvSpPr>
        <p:spPr>
          <a:xfrm>
            <a:off x="457200" y="1401622"/>
            <a:ext cx="9153331" cy="385762"/>
          </a:xfrm>
        </p:spPr>
        <p:txBody>
          <a:bodyPr lIns="0" tIns="0" rIns="0" bIns="0" anchor="t" anchorCtr="0">
            <a:noAutofit/>
          </a:bodyPr>
          <a:lstStyle>
            <a:lvl1pPr marL="0" indent="0">
              <a:buNone/>
              <a:defRPr sz="3000" b="1">
                <a:solidFill>
                  <a:srgbClr val="415464"/>
                </a:solidFill>
                <a:latin typeface="Neue Kabel Medium" panose="020C0702020203020303" pitchFamily="34"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D7E6B055-0F5A-41A9-9937-CAAE9FC67540}"/>
              </a:ext>
            </a:extLst>
          </p:cNvPr>
          <p:cNvSpPr>
            <a:spLocks noGrp="1"/>
          </p:cNvSpPr>
          <p:nvPr>
            <p:ph sz="half" idx="2"/>
          </p:nvPr>
        </p:nvSpPr>
        <p:spPr>
          <a:xfrm>
            <a:off x="457200" y="2309134"/>
            <a:ext cx="9153331" cy="3200400"/>
          </a:xfrm>
        </p:spPr>
        <p:txBody>
          <a:bodyPr lIns="0" tIns="0" rIns="0" bIns="0">
            <a:normAutofit/>
          </a:bodyPr>
          <a:lstStyle>
            <a:lvl1pPr marL="0" indent="0">
              <a:buNone/>
              <a:defRPr sz="2200">
                <a:latin typeface="Neue Kabel Medium" panose="020C0702020203020303" pitchFamily="34" charset="0"/>
              </a:defRPr>
            </a:lvl1pPr>
            <a:lvl2pPr>
              <a:defRPr sz="2200">
                <a:latin typeface="Neue Kabel Medium" panose="020C0702020203020303" pitchFamily="34" charset="0"/>
              </a:defRPr>
            </a:lvl2pPr>
            <a:lvl3pPr>
              <a:defRPr sz="2200">
                <a:latin typeface="Neue Kabel Medium" panose="020C0702020203020303" pitchFamily="34" charset="0"/>
              </a:defRPr>
            </a:lvl3pPr>
            <a:lvl4pPr>
              <a:defRPr sz="2200">
                <a:latin typeface="Neue Kabel Medium" panose="020C0702020203020303" pitchFamily="34" charset="0"/>
              </a:defRPr>
            </a:lvl4pPr>
            <a:lvl5pPr>
              <a:defRPr sz="2200">
                <a:latin typeface="Neue Kabel Medium" panose="020C0702020203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6594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0B985DB-A8E4-4121-ACE6-1ABF70C03517}"/>
              </a:ext>
            </a:extLst>
          </p:cNvPr>
          <p:cNvSpPr/>
          <p:nvPr userDrawn="1"/>
        </p:nvSpPr>
        <p:spPr>
          <a:xfrm flipH="1">
            <a:off x="8005664" y="0"/>
            <a:ext cx="4186335" cy="6858000"/>
          </a:xfrm>
          <a:custGeom>
            <a:avLst/>
            <a:gdLst>
              <a:gd name="connsiteX0" fmla="*/ 0 w 9441743"/>
              <a:gd name="connsiteY0" fmla="*/ 0 h 6858000"/>
              <a:gd name="connsiteX1" fmla="*/ 3015206 w 9441743"/>
              <a:gd name="connsiteY1" fmla="*/ 0 h 6858000"/>
              <a:gd name="connsiteX2" fmla="*/ 9441743 w 9441743"/>
              <a:gd name="connsiteY2" fmla="*/ 6858000 h 6858000"/>
              <a:gd name="connsiteX3" fmla="*/ 0 w 94417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41743" h="6858000">
                <a:moveTo>
                  <a:pt x="0" y="0"/>
                </a:moveTo>
                <a:lnTo>
                  <a:pt x="3015206" y="0"/>
                </a:lnTo>
                <a:lnTo>
                  <a:pt x="9441743" y="6858000"/>
                </a:lnTo>
                <a:lnTo>
                  <a:pt x="0" y="6858000"/>
                </a:lnTo>
                <a:close/>
              </a:path>
            </a:pathLst>
          </a:custGeom>
          <a:solidFill>
            <a:srgbClr val="9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6">
            <a:extLst>
              <a:ext uri="{FF2B5EF4-FFF2-40B4-BE49-F238E27FC236}">
                <a16:creationId xmlns:a16="http://schemas.microsoft.com/office/drawing/2014/main" id="{BB5F5386-3558-405D-B788-C7AE2D6E31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53626" y="6014661"/>
            <a:ext cx="1828797" cy="419414"/>
          </a:xfrm>
          <a:prstGeom prst="rect">
            <a:avLst/>
          </a:prstGeom>
        </p:spPr>
      </p:pic>
      <p:sp>
        <p:nvSpPr>
          <p:cNvPr id="8" name="Title 1">
            <a:extLst>
              <a:ext uri="{FF2B5EF4-FFF2-40B4-BE49-F238E27FC236}">
                <a16:creationId xmlns:a16="http://schemas.microsoft.com/office/drawing/2014/main" id="{69499718-7583-44F1-BC5F-574FB99C13B2}"/>
              </a:ext>
            </a:extLst>
          </p:cNvPr>
          <p:cNvSpPr>
            <a:spLocks noGrp="1"/>
          </p:cNvSpPr>
          <p:nvPr>
            <p:ph type="title" hasCustomPrompt="1"/>
          </p:nvPr>
        </p:nvSpPr>
        <p:spPr>
          <a:xfrm>
            <a:off x="685800" y="685801"/>
            <a:ext cx="7506478" cy="715822"/>
          </a:xfrm>
        </p:spPr>
        <p:txBody>
          <a:bodyPr lIns="0" tIns="0" rIns="0" bIns="0" anchor="t" anchorCtr="0">
            <a:normAutofit/>
          </a:bodyPr>
          <a:lstStyle>
            <a:lvl1pPr>
              <a:defRPr sz="4800">
                <a:solidFill>
                  <a:srgbClr val="94D600"/>
                </a:solidFill>
                <a:latin typeface="Neue Kabel ExtraBold" panose="020C0902020203020303" pitchFamily="34" charset="0"/>
                <a:ea typeface="Roboto Black" panose="02000000000000000000" pitchFamily="2" charset="0"/>
                <a:cs typeface="Roboto Black" panose="02000000000000000000" pitchFamily="2" charset="0"/>
              </a:defRPr>
            </a:lvl1pPr>
          </a:lstStyle>
          <a:p>
            <a:r>
              <a:rPr lang="en-US" dirty="0"/>
              <a:t>Click to edit slide title</a:t>
            </a:r>
          </a:p>
        </p:txBody>
      </p:sp>
      <p:sp>
        <p:nvSpPr>
          <p:cNvPr id="10" name="Text Placeholder 2">
            <a:extLst>
              <a:ext uri="{FF2B5EF4-FFF2-40B4-BE49-F238E27FC236}">
                <a16:creationId xmlns:a16="http://schemas.microsoft.com/office/drawing/2014/main" id="{80836CFA-DE95-48DB-A21E-229E2D4EDB51}"/>
              </a:ext>
            </a:extLst>
          </p:cNvPr>
          <p:cNvSpPr>
            <a:spLocks noGrp="1"/>
          </p:cNvSpPr>
          <p:nvPr>
            <p:ph type="body" idx="10"/>
          </p:nvPr>
        </p:nvSpPr>
        <p:spPr>
          <a:xfrm>
            <a:off x="685800" y="1401622"/>
            <a:ext cx="7506478" cy="385762"/>
          </a:xfrm>
        </p:spPr>
        <p:txBody>
          <a:bodyPr lIns="0" tIns="0" rIns="0" bIns="0" anchor="t" anchorCtr="0">
            <a:noAutofit/>
          </a:bodyPr>
          <a:lstStyle>
            <a:lvl1pPr marL="0" indent="0">
              <a:buNone/>
              <a:defRPr sz="3000" b="1">
                <a:solidFill>
                  <a:srgbClr val="415464"/>
                </a:solidFill>
                <a:latin typeface="Neue Kabel Medium" panose="020C0702020203020303" pitchFamily="34"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8E9782D6-8463-4D15-BBEA-8A8C7BE19BE2}"/>
              </a:ext>
            </a:extLst>
          </p:cNvPr>
          <p:cNvSpPr>
            <a:spLocks noGrp="1"/>
          </p:cNvSpPr>
          <p:nvPr>
            <p:ph sz="half" idx="11"/>
          </p:nvPr>
        </p:nvSpPr>
        <p:spPr>
          <a:xfrm>
            <a:off x="685800" y="2309134"/>
            <a:ext cx="7506478" cy="3200400"/>
          </a:xfrm>
        </p:spPr>
        <p:txBody>
          <a:bodyPr lIns="0" tIns="0" rIns="0" bIns="0">
            <a:normAutofit/>
          </a:bodyPr>
          <a:lstStyle>
            <a:lvl1pPr marL="0" indent="0">
              <a:buNone/>
              <a:defRPr sz="2200">
                <a:latin typeface="Neue Kabel Medium" panose="020C0702020203020303" pitchFamily="34" charset="0"/>
              </a:defRPr>
            </a:lvl1pPr>
            <a:lvl2pPr>
              <a:defRPr sz="2200">
                <a:latin typeface="Neue Kabel Medium" panose="020C0702020203020303" pitchFamily="34" charset="0"/>
              </a:defRPr>
            </a:lvl2pPr>
            <a:lvl3pPr>
              <a:defRPr sz="2200">
                <a:latin typeface="Neue Kabel Medium" panose="020C0702020203020303" pitchFamily="34" charset="0"/>
              </a:defRPr>
            </a:lvl3pPr>
            <a:lvl4pPr>
              <a:defRPr sz="2200">
                <a:latin typeface="Neue Kabel Medium" panose="020C0702020203020303" pitchFamily="34" charset="0"/>
              </a:defRPr>
            </a:lvl4pPr>
            <a:lvl5pPr>
              <a:defRPr sz="2200">
                <a:latin typeface="Neue Kabel Medium" panose="020C0702020203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769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lement Layout - Blu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D7744C-A8A6-4623-9B68-CE23F6DCEFDD}"/>
              </a:ext>
            </a:extLst>
          </p:cNvPr>
          <p:cNvSpPr>
            <a:spLocks noGrp="1"/>
          </p:cNvSpPr>
          <p:nvPr>
            <p:ph type="title" hasCustomPrompt="1"/>
          </p:nvPr>
        </p:nvSpPr>
        <p:spPr>
          <a:xfrm>
            <a:off x="3657600" y="685801"/>
            <a:ext cx="7506478" cy="715822"/>
          </a:xfrm>
        </p:spPr>
        <p:txBody>
          <a:bodyPr lIns="0" tIns="0" rIns="0" bIns="0" anchor="t" anchorCtr="0">
            <a:normAutofit/>
          </a:bodyPr>
          <a:lstStyle>
            <a:lvl1pPr>
              <a:defRPr sz="4800">
                <a:solidFill>
                  <a:srgbClr val="94D600"/>
                </a:solidFill>
                <a:latin typeface="Neue Kabel ExtraBold" panose="020C0902020203020303" pitchFamily="34" charset="0"/>
                <a:ea typeface="Roboto Black" panose="02000000000000000000" pitchFamily="2" charset="0"/>
                <a:cs typeface="Roboto Black" panose="02000000000000000000" pitchFamily="2" charset="0"/>
              </a:defRPr>
            </a:lvl1pPr>
          </a:lstStyle>
          <a:p>
            <a:r>
              <a:rPr lang="en-US" dirty="0"/>
              <a:t>Click to edit slide title</a:t>
            </a:r>
          </a:p>
        </p:txBody>
      </p:sp>
      <p:sp>
        <p:nvSpPr>
          <p:cNvPr id="9" name="Text Placeholder 2">
            <a:extLst>
              <a:ext uri="{FF2B5EF4-FFF2-40B4-BE49-F238E27FC236}">
                <a16:creationId xmlns:a16="http://schemas.microsoft.com/office/drawing/2014/main" id="{081CAA1D-2294-4E22-AF06-74D9E4B1894B}"/>
              </a:ext>
            </a:extLst>
          </p:cNvPr>
          <p:cNvSpPr>
            <a:spLocks noGrp="1"/>
          </p:cNvSpPr>
          <p:nvPr>
            <p:ph type="body" idx="10"/>
          </p:nvPr>
        </p:nvSpPr>
        <p:spPr>
          <a:xfrm>
            <a:off x="3657600" y="1401622"/>
            <a:ext cx="7506478" cy="385762"/>
          </a:xfrm>
        </p:spPr>
        <p:txBody>
          <a:bodyPr lIns="0" tIns="0" rIns="0" bIns="0" anchor="t" anchorCtr="0">
            <a:noAutofit/>
          </a:bodyPr>
          <a:lstStyle>
            <a:lvl1pPr marL="0" indent="0">
              <a:buNone/>
              <a:defRPr sz="3000" b="1">
                <a:solidFill>
                  <a:srgbClr val="415464"/>
                </a:solidFill>
                <a:latin typeface="Neue Kabel Medium" panose="020C0702020203020303" pitchFamily="34"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0303A8E1-41AB-4318-B13E-A32946A9279F}"/>
              </a:ext>
            </a:extLst>
          </p:cNvPr>
          <p:cNvSpPr>
            <a:spLocks noGrp="1"/>
          </p:cNvSpPr>
          <p:nvPr>
            <p:ph sz="half" idx="11"/>
          </p:nvPr>
        </p:nvSpPr>
        <p:spPr>
          <a:xfrm>
            <a:off x="3657600" y="2309134"/>
            <a:ext cx="7506478" cy="3200400"/>
          </a:xfrm>
        </p:spPr>
        <p:txBody>
          <a:bodyPr lIns="0" tIns="0" rIns="0" bIns="0">
            <a:normAutofit/>
          </a:bodyPr>
          <a:lstStyle>
            <a:lvl1pPr marL="0" indent="0">
              <a:buNone/>
              <a:defRPr sz="2200">
                <a:latin typeface="Neue Kabel Medium" panose="020C0702020203020303" pitchFamily="34" charset="0"/>
              </a:defRPr>
            </a:lvl1pPr>
            <a:lvl2pPr>
              <a:defRPr sz="2200">
                <a:latin typeface="Neue Kabel Medium" panose="020C0702020203020303" pitchFamily="34" charset="0"/>
              </a:defRPr>
            </a:lvl2pPr>
            <a:lvl3pPr>
              <a:defRPr sz="2200">
                <a:latin typeface="Neue Kabel Medium" panose="020C0702020203020303" pitchFamily="34" charset="0"/>
              </a:defRPr>
            </a:lvl3pPr>
            <a:lvl4pPr>
              <a:defRPr sz="2200">
                <a:latin typeface="Neue Kabel Medium" panose="020C0702020203020303" pitchFamily="34" charset="0"/>
              </a:defRPr>
            </a:lvl4pPr>
            <a:lvl5pPr>
              <a:defRPr sz="2200">
                <a:latin typeface="Neue Kabel Medium" panose="020C0702020203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Shape 10">
            <a:extLst>
              <a:ext uri="{FF2B5EF4-FFF2-40B4-BE49-F238E27FC236}">
                <a16:creationId xmlns:a16="http://schemas.microsoft.com/office/drawing/2014/main" id="{E6673FC3-A1D0-4B09-9B1A-5CD0E88173B7}"/>
              </a:ext>
            </a:extLst>
          </p:cNvPr>
          <p:cNvSpPr/>
          <p:nvPr userDrawn="1"/>
        </p:nvSpPr>
        <p:spPr>
          <a:xfrm>
            <a:off x="0" y="0"/>
            <a:ext cx="4186335" cy="6858000"/>
          </a:xfrm>
          <a:custGeom>
            <a:avLst/>
            <a:gdLst>
              <a:gd name="connsiteX0" fmla="*/ 0 w 9441743"/>
              <a:gd name="connsiteY0" fmla="*/ 0 h 6858000"/>
              <a:gd name="connsiteX1" fmla="*/ 3015206 w 9441743"/>
              <a:gd name="connsiteY1" fmla="*/ 0 h 6858000"/>
              <a:gd name="connsiteX2" fmla="*/ 9441743 w 9441743"/>
              <a:gd name="connsiteY2" fmla="*/ 6858000 h 6858000"/>
              <a:gd name="connsiteX3" fmla="*/ 0 w 94417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41743" h="6858000">
                <a:moveTo>
                  <a:pt x="0" y="0"/>
                </a:moveTo>
                <a:lnTo>
                  <a:pt x="3015206" y="0"/>
                </a:lnTo>
                <a:lnTo>
                  <a:pt x="9441743" y="6858000"/>
                </a:lnTo>
                <a:lnTo>
                  <a:pt x="0" y="6858000"/>
                </a:lnTo>
                <a:close/>
              </a:path>
            </a:pathLst>
          </a:custGeom>
          <a:solidFill>
            <a:srgbClr val="9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2" name="Picture 11">
            <a:extLst>
              <a:ext uri="{FF2B5EF4-FFF2-40B4-BE49-F238E27FC236}">
                <a16:creationId xmlns:a16="http://schemas.microsoft.com/office/drawing/2014/main" id="{23C1CC89-B4D2-41A9-99F2-EA640102E2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53626" y="6014661"/>
            <a:ext cx="1828797" cy="419414"/>
          </a:xfrm>
          <a:prstGeom prst="rect">
            <a:avLst/>
          </a:prstGeom>
        </p:spPr>
      </p:pic>
      <p:pic>
        <p:nvPicPr>
          <p:cNvPr id="14" name="Picture 13">
            <a:extLst>
              <a:ext uri="{FF2B5EF4-FFF2-40B4-BE49-F238E27FC236}">
                <a16:creationId xmlns:a16="http://schemas.microsoft.com/office/drawing/2014/main" id="{E94C2765-2775-4E4A-B7AD-6FDCF1D356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9576" y="6014661"/>
            <a:ext cx="1828797" cy="419414"/>
          </a:xfrm>
          <a:prstGeom prst="rect">
            <a:avLst/>
          </a:prstGeom>
        </p:spPr>
      </p:pic>
    </p:spTree>
    <p:extLst>
      <p:ext uri="{BB962C8B-B14F-4D97-AF65-F5344CB8AC3E}">
        <p14:creationId xmlns:p14="http://schemas.microsoft.com/office/powerpoint/2010/main" val="3201196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DAAB41-9D02-4D22-9354-228C88333729}"/>
              </a:ext>
            </a:extLst>
          </p:cNvPr>
          <p:cNvSpPr>
            <a:spLocks noGrp="1"/>
          </p:cNvSpPr>
          <p:nvPr>
            <p:ph type="title" hasCustomPrompt="1"/>
          </p:nvPr>
        </p:nvSpPr>
        <p:spPr>
          <a:xfrm>
            <a:off x="685800" y="685801"/>
            <a:ext cx="11014788" cy="715822"/>
          </a:xfrm>
        </p:spPr>
        <p:txBody>
          <a:bodyPr lIns="0" tIns="0" rIns="0" bIns="0" anchor="t" anchorCtr="0">
            <a:normAutofit/>
          </a:bodyPr>
          <a:lstStyle>
            <a:lvl1pPr>
              <a:defRPr sz="4800">
                <a:solidFill>
                  <a:srgbClr val="94D600"/>
                </a:solidFill>
                <a:latin typeface="Neue Kabel ExtraBold" panose="020C0902020203020303" pitchFamily="34" charset="0"/>
                <a:ea typeface="Roboto Black" panose="02000000000000000000" pitchFamily="2" charset="0"/>
                <a:cs typeface="Roboto Black" panose="02000000000000000000" pitchFamily="2" charset="0"/>
              </a:defRPr>
            </a:lvl1pPr>
          </a:lstStyle>
          <a:p>
            <a:r>
              <a:rPr lang="en-US" dirty="0"/>
              <a:t>Click to edit slide title</a:t>
            </a:r>
          </a:p>
        </p:txBody>
      </p:sp>
      <p:sp>
        <p:nvSpPr>
          <p:cNvPr id="10" name="Text Placeholder 2">
            <a:extLst>
              <a:ext uri="{FF2B5EF4-FFF2-40B4-BE49-F238E27FC236}">
                <a16:creationId xmlns:a16="http://schemas.microsoft.com/office/drawing/2014/main" id="{7DCD300D-4BF7-4A44-A120-526B91DA5F23}"/>
              </a:ext>
            </a:extLst>
          </p:cNvPr>
          <p:cNvSpPr>
            <a:spLocks noGrp="1"/>
          </p:cNvSpPr>
          <p:nvPr>
            <p:ph type="body" idx="10"/>
          </p:nvPr>
        </p:nvSpPr>
        <p:spPr>
          <a:xfrm>
            <a:off x="685800" y="1401622"/>
            <a:ext cx="11014788" cy="385762"/>
          </a:xfrm>
        </p:spPr>
        <p:txBody>
          <a:bodyPr lIns="0" tIns="0" rIns="0" bIns="0" anchor="t" anchorCtr="0">
            <a:noAutofit/>
          </a:bodyPr>
          <a:lstStyle>
            <a:lvl1pPr marL="0" indent="0">
              <a:buNone/>
              <a:defRPr sz="3000" b="1">
                <a:solidFill>
                  <a:srgbClr val="415464"/>
                </a:solidFill>
                <a:latin typeface="Neue Kabel Medium" panose="020C0702020203020303" pitchFamily="34"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54BC802F-9BA9-4E8E-A4C0-7A20CA549419}"/>
              </a:ext>
            </a:extLst>
          </p:cNvPr>
          <p:cNvSpPr>
            <a:spLocks noGrp="1"/>
          </p:cNvSpPr>
          <p:nvPr>
            <p:ph sz="half" idx="11"/>
          </p:nvPr>
        </p:nvSpPr>
        <p:spPr>
          <a:xfrm>
            <a:off x="685800" y="2309134"/>
            <a:ext cx="11014788" cy="3200400"/>
          </a:xfrm>
        </p:spPr>
        <p:txBody>
          <a:bodyPr lIns="0" tIns="0" rIns="0" bIns="0">
            <a:normAutofit/>
          </a:bodyPr>
          <a:lstStyle>
            <a:lvl1pPr marL="0" indent="0">
              <a:buNone/>
              <a:defRPr sz="2200">
                <a:latin typeface="Neue Kabel Medium" panose="020C0702020203020303" pitchFamily="34" charset="0"/>
              </a:defRPr>
            </a:lvl1pPr>
            <a:lvl2pPr>
              <a:defRPr sz="2200">
                <a:latin typeface="Neue Kabel Medium" panose="020C0702020203020303" pitchFamily="34" charset="0"/>
              </a:defRPr>
            </a:lvl2pPr>
            <a:lvl3pPr>
              <a:defRPr sz="2200">
                <a:latin typeface="Neue Kabel Medium" panose="020C0702020203020303" pitchFamily="34" charset="0"/>
              </a:defRPr>
            </a:lvl3pPr>
            <a:lvl4pPr>
              <a:defRPr sz="2200">
                <a:latin typeface="Neue Kabel Medium" panose="020C0702020203020303" pitchFamily="34" charset="0"/>
              </a:defRPr>
            </a:lvl4pPr>
            <a:lvl5pPr>
              <a:defRPr sz="2200">
                <a:latin typeface="Neue Kabel Medium" panose="020C0702020203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36F6D44-B400-4BC3-8F15-860613AF85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53625" y="6014661"/>
            <a:ext cx="1828799" cy="419414"/>
          </a:xfrm>
          <a:prstGeom prst="rect">
            <a:avLst/>
          </a:prstGeom>
        </p:spPr>
      </p:pic>
    </p:spTree>
    <p:extLst>
      <p:ext uri="{BB962C8B-B14F-4D97-AF65-F5344CB8AC3E}">
        <p14:creationId xmlns:p14="http://schemas.microsoft.com/office/powerpoint/2010/main" val="10908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68BAD0-3915-C3DE-2BC5-3149CA3A6983}"/>
              </a:ext>
            </a:extLst>
          </p:cNvPr>
          <p:cNvSpPr/>
          <p:nvPr userDrawn="1"/>
        </p:nvSpPr>
        <p:spPr>
          <a:xfrm>
            <a:off x="0" y="6311900"/>
            <a:ext cx="12192000" cy="546100"/>
          </a:xfrm>
          <a:prstGeom prst="rect">
            <a:avLst/>
          </a:prstGeom>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cxnSp>
        <p:nvCxnSpPr>
          <p:cNvPr id="9" name="Straight Connector 8">
            <a:extLst>
              <a:ext uri="{FF2B5EF4-FFF2-40B4-BE49-F238E27FC236}">
                <a16:creationId xmlns:a16="http://schemas.microsoft.com/office/drawing/2014/main" id="{E29AC3E5-7C1C-0EBC-491E-BAEE605C6EFA}"/>
              </a:ext>
            </a:extLst>
          </p:cNvPr>
          <p:cNvCxnSpPr>
            <a:cxnSpLocks/>
          </p:cNvCxnSpPr>
          <p:nvPr userDrawn="1"/>
        </p:nvCxnSpPr>
        <p:spPr>
          <a:xfrm>
            <a:off x="0" y="6311900"/>
            <a:ext cx="12192000" cy="0"/>
          </a:xfrm>
          <a:prstGeom prst="line">
            <a:avLst/>
          </a:prstGeom>
          <a:ln w="76200"/>
        </p:spPr>
        <p:style>
          <a:lnRef idx="2">
            <a:schemeClr val="accent3"/>
          </a:lnRef>
          <a:fillRef idx="0">
            <a:schemeClr val="accent3"/>
          </a:fillRef>
          <a:effectRef idx="1">
            <a:schemeClr val="accent3"/>
          </a:effectRef>
          <a:fontRef idx="minor">
            <a:schemeClr val="tx1"/>
          </a:fontRef>
        </p:style>
      </p:cxnSp>
      <p:sp>
        <p:nvSpPr>
          <p:cNvPr id="2" name="Title 1">
            <a:extLst>
              <a:ext uri="{FF2B5EF4-FFF2-40B4-BE49-F238E27FC236}">
                <a16:creationId xmlns:a16="http://schemas.microsoft.com/office/drawing/2014/main" id="{1C6FB108-473B-4EB8-3F23-A9ECF1ED36CA}"/>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90007C0-FE7A-1F83-5633-88B834A4045F}"/>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D9E8C-C95A-327F-0A15-20AC399B8BBF}"/>
              </a:ext>
            </a:extLst>
          </p:cNvPr>
          <p:cNvSpPr>
            <a:spLocks noGrp="1"/>
          </p:cNvSpPr>
          <p:nvPr>
            <p:ph type="dt" sz="half" idx="10"/>
          </p:nvPr>
        </p:nvSpPr>
        <p:spPr/>
        <p:txBody>
          <a:bodyPr/>
          <a:lstStyle>
            <a:lvl1pPr>
              <a:defRPr>
                <a:solidFill>
                  <a:schemeClr val="bg1"/>
                </a:solidFill>
                <a:latin typeface="Roboto" panose="02000000000000000000" pitchFamily="2" charset="0"/>
                <a:ea typeface="Roboto" panose="02000000000000000000" pitchFamily="2" charset="0"/>
              </a:defRPr>
            </a:lvl1pPr>
          </a:lstStyle>
          <a:p>
            <a:fld id="{F723849B-8D14-462B-A40D-539FAED155DB}" type="datetimeFigureOut">
              <a:rPr lang="en-US" smtClean="0"/>
              <a:pPr/>
              <a:t>9/27/2024</a:t>
            </a:fld>
            <a:endParaRPr lang="en-US" dirty="0"/>
          </a:p>
        </p:txBody>
      </p:sp>
      <p:sp>
        <p:nvSpPr>
          <p:cNvPr id="5" name="Footer Placeholder 4">
            <a:extLst>
              <a:ext uri="{FF2B5EF4-FFF2-40B4-BE49-F238E27FC236}">
                <a16:creationId xmlns:a16="http://schemas.microsoft.com/office/drawing/2014/main" id="{DDD95DDF-1695-E18D-A432-86AED58B7865}"/>
              </a:ext>
            </a:extLst>
          </p:cNvPr>
          <p:cNvSpPr>
            <a:spLocks noGrp="1"/>
          </p:cNvSpPr>
          <p:nvPr>
            <p:ph type="ftr" sz="quarter" idx="11"/>
          </p:nvPr>
        </p:nvSpPr>
        <p:spPr/>
        <p:txBody>
          <a:bodyPr/>
          <a:lstStyle>
            <a:lvl1pPr>
              <a:defRPr>
                <a:solidFill>
                  <a:schemeClr val="bg1"/>
                </a:solidFill>
                <a:latin typeface="Roboto" panose="02000000000000000000" pitchFamily="2" charset="0"/>
                <a:ea typeface="Roboto" panose="02000000000000000000" pitchFamily="2" charset="0"/>
              </a:defRPr>
            </a:lvl1pPr>
          </a:lstStyle>
          <a:p>
            <a:r>
              <a:rPr lang="en-US"/>
              <a:t>Partnership for Community Health</a:t>
            </a:r>
            <a:endParaRPr lang="en-US" dirty="0"/>
          </a:p>
        </p:txBody>
      </p:sp>
      <p:sp>
        <p:nvSpPr>
          <p:cNvPr id="6" name="Slide Number Placeholder 5">
            <a:extLst>
              <a:ext uri="{FF2B5EF4-FFF2-40B4-BE49-F238E27FC236}">
                <a16:creationId xmlns:a16="http://schemas.microsoft.com/office/drawing/2014/main" id="{C9AE19F0-4889-0BDF-B69F-FC0061A99987}"/>
              </a:ext>
            </a:extLst>
          </p:cNvPr>
          <p:cNvSpPr>
            <a:spLocks noGrp="1"/>
          </p:cNvSpPr>
          <p:nvPr>
            <p:ph type="sldNum" sz="quarter" idx="12"/>
          </p:nvPr>
        </p:nvSpPr>
        <p:spPr/>
        <p:txBody>
          <a:bodyPr/>
          <a:lstStyle>
            <a:lvl1pPr>
              <a:defRPr>
                <a:solidFill>
                  <a:schemeClr val="bg1"/>
                </a:solidFill>
                <a:latin typeface="Roboto" panose="02000000000000000000" pitchFamily="2" charset="0"/>
                <a:ea typeface="Roboto" panose="02000000000000000000" pitchFamily="2" charset="0"/>
              </a:defRPr>
            </a:lvl1pPr>
          </a:lstStyle>
          <a:p>
            <a:fld id="{C423519F-7A91-4B93-B55C-2CEC67B5988D}" type="slidenum">
              <a:rPr lang="en-US" smtClean="0"/>
              <a:pPr/>
              <a:t>‹#›</a:t>
            </a:fld>
            <a:endParaRPr lang="en-US"/>
          </a:p>
        </p:txBody>
      </p:sp>
    </p:spTree>
    <p:extLst>
      <p:ext uri="{BB962C8B-B14F-4D97-AF65-F5344CB8AC3E}">
        <p14:creationId xmlns:p14="http://schemas.microsoft.com/office/powerpoint/2010/main" val="354648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B108-473B-4EB8-3F23-A9ECF1ED36CA}"/>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90007C0-FE7A-1F83-5633-88B834A4045F}"/>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D9E8C-C95A-327F-0A15-20AC399B8BBF}"/>
              </a:ext>
            </a:extLst>
          </p:cNvPr>
          <p:cNvSpPr>
            <a:spLocks noGrp="1"/>
          </p:cNvSpPr>
          <p:nvPr>
            <p:ph type="dt" sz="half" idx="10"/>
          </p:nvPr>
        </p:nvSpPr>
        <p:spPr/>
        <p:txBody>
          <a:bodyPr/>
          <a:lstStyle>
            <a:lvl1pPr>
              <a:defRPr>
                <a:solidFill>
                  <a:schemeClr val="bg1"/>
                </a:solidFill>
                <a:latin typeface="Roboto" panose="02000000000000000000" pitchFamily="2" charset="0"/>
                <a:ea typeface="Roboto" panose="02000000000000000000" pitchFamily="2" charset="0"/>
              </a:defRPr>
            </a:lvl1pPr>
          </a:lstStyle>
          <a:p>
            <a:fld id="{F723849B-8D14-462B-A40D-539FAED155DB}" type="datetimeFigureOut">
              <a:rPr lang="en-US" smtClean="0"/>
              <a:pPr/>
              <a:t>9/27/2024</a:t>
            </a:fld>
            <a:endParaRPr lang="en-US" dirty="0"/>
          </a:p>
        </p:txBody>
      </p:sp>
      <p:sp>
        <p:nvSpPr>
          <p:cNvPr id="5" name="Footer Placeholder 4">
            <a:extLst>
              <a:ext uri="{FF2B5EF4-FFF2-40B4-BE49-F238E27FC236}">
                <a16:creationId xmlns:a16="http://schemas.microsoft.com/office/drawing/2014/main" id="{DDD95DDF-1695-E18D-A432-86AED58B7865}"/>
              </a:ext>
            </a:extLst>
          </p:cNvPr>
          <p:cNvSpPr>
            <a:spLocks noGrp="1"/>
          </p:cNvSpPr>
          <p:nvPr>
            <p:ph type="ftr" sz="quarter" idx="11"/>
          </p:nvPr>
        </p:nvSpPr>
        <p:spPr/>
        <p:txBody>
          <a:bodyPr/>
          <a:lstStyle>
            <a:lvl1pPr>
              <a:defRPr>
                <a:solidFill>
                  <a:schemeClr val="bg1"/>
                </a:solidFill>
                <a:latin typeface="Roboto" panose="02000000000000000000" pitchFamily="2" charset="0"/>
                <a:ea typeface="Roboto" panose="02000000000000000000" pitchFamily="2" charset="0"/>
              </a:defRPr>
            </a:lvl1pPr>
          </a:lstStyle>
          <a:p>
            <a:r>
              <a:rPr lang="en-US"/>
              <a:t>Partnership for Community Health</a:t>
            </a:r>
            <a:endParaRPr lang="en-US" dirty="0"/>
          </a:p>
        </p:txBody>
      </p:sp>
      <p:sp>
        <p:nvSpPr>
          <p:cNvPr id="6" name="Slide Number Placeholder 5">
            <a:extLst>
              <a:ext uri="{FF2B5EF4-FFF2-40B4-BE49-F238E27FC236}">
                <a16:creationId xmlns:a16="http://schemas.microsoft.com/office/drawing/2014/main" id="{C9AE19F0-4889-0BDF-B69F-FC0061A99987}"/>
              </a:ext>
            </a:extLst>
          </p:cNvPr>
          <p:cNvSpPr>
            <a:spLocks noGrp="1"/>
          </p:cNvSpPr>
          <p:nvPr>
            <p:ph type="sldNum" sz="quarter" idx="12"/>
          </p:nvPr>
        </p:nvSpPr>
        <p:spPr/>
        <p:txBody>
          <a:bodyPr/>
          <a:lstStyle>
            <a:lvl1pPr>
              <a:defRPr>
                <a:solidFill>
                  <a:schemeClr val="bg1"/>
                </a:solidFill>
                <a:latin typeface="Roboto" panose="02000000000000000000" pitchFamily="2" charset="0"/>
                <a:ea typeface="Roboto" panose="02000000000000000000" pitchFamily="2" charset="0"/>
              </a:defRPr>
            </a:lvl1pPr>
          </a:lstStyle>
          <a:p>
            <a:fld id="{C423519F-7A91-4B93-B55C-2CEC67B5988D}" type="slidenum">
              <a:rPr lang="en-US" smtClean="0"/>
              <a:pPr/>
              <a:t>‹#›</a:t>
            </a:fld>
            <a:endParaRPr lang="en-US"/>
          </a:p>
        </p:txBody>
      </p:sp>
      <p:pic>
        <p:nvPicPr>
          <p:cNvPr id="8" name="Picture 7">
            <a:extLst>
              <a:ext uri="{FF2B5EF4-FFF2-40B4-BE49-F238E27FC236}">
                <a16:creationId xmlns:a16="http://schemas.microsoft.com/office/drawing/2014/main" id="{6C69A93C-2DAD-08A9-8711-3D3CA3AC4C65}"/>
              </a:ext>
            </a:extLst>
          </p:cNvPr>
          <p:cNvPicPr>
            <a:picLocks noChangeAspect="1"/>
          </p:cNvPicPr>
          <p:nvPr userDrawn="1"/>
        </p:nvPicPr>
        <p:blipFill>
          <a:blip r:embed="rId2"/>
          <a:srcRect l="58795" r="22211"/>
          <a:stretch/>
        </p:blipFill>
        <p:spPr>
          <a:xfrm>
            <a:off x="0" y="1"/>
            <a:ext cx="730250" cy="6858000"/>
          </a:xfrm>
          <a:prstGeom prst="rect">
            <a:avLst/>
          </a:prstGeom>
        </p:spPr>
      </p:pic>
    </p:spTree>
    <p:extLst>
      <p:ext uri="{BB962C8B-B14F-4D97-AF65-F5344CB8AC3E}">
        <p14:creationId xmlns:p14="http://schemas.microsoft.com/office/powerpoint/2010/main" val="32520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69A93C-2DAD-08A9-8711-3D3CA3AC4C65}"/>
              </a:ext>
            </a:extLst>
          </p:cNvPr>
          <p:cNvPicPr>
            <a:picLocks noChangeAspect="1"/>
          </p:cNvPicPr>
          <p:nvPr userDrawn="1"/>
        </p:nvPicPr>
        <p:blipFill>
          <a:blip r:embed="rId2"/>
          <a:srcRect r="25276"/>
          <a:stretch/>
        </p:blipFill>
        <p:spPr>
          <a:xfrm>
            <a:off x="0" y="-36015"/>
            <a:ext cx="3397542" cy="6894015"/>
          </a:xfrm>
          <a:prstGeom prst="rect">
            <a:avLst/>
          </a:prstGeom>
        </p:spPr>
      </p:pic>
      <p:sp>
        <p:nvSpPr>
          <p:cNvPr id="2" name="Title 1">
            <a:extLst>
              <a:ext uri="{FF2B5EF4-FFF2-40B4-BE49-F238E27FC236}">
                <a16:creationId xmlns:a16="http://schemas.microsoft.com/office/drawing/2014/main" id="{80E33F55-8160-DCED-113E-B4FAE61CC70C}"/>
              </a:ext>
            </a:extLst>
          </p:cNvPr>
          <p:cNvSpPr>
            <a:spLocks noGrp="1"/>
          </p:cNvSpPr>
          <p:nvPr>
            <p:ph type="title"/>
          </p:nvPr>
        </p:nvSpPr>
        <p:spPr>
          <a:xfrm>
            <a:off x="4261606" y="1199625"/>
            <a:ext cx="7085843" cy="3102791"/>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011B19-190E-6545-1DE7-541FF631C221}"/>
              </a:ext>
            </a:extLst>
          </p:cNvPr>
          <p:cNvSpPr>
            <a:spLocks noGrp="1"/>
          </p:cNvSpPr>
          <p:nvPr>
            <p:ph type="body" idx="1"/>
          </p:nvPr>
        </p:nvSpPr>
        <p:spPr>
          <a:xfrm>
            <a:off x="4261606" y="4457967"/>
            <a:ext cx="7085843" cy="1631684"/>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32C6549-247F-CD53-9E13-9B6392D2FC4E}"/>
              </a:ext>
            </a:extLst>
          </p:cNvPr>
          <p:cNvSpPr>
            <a:spLocks noGrp="1"/>
          </p:cNvSpPr>
          <p:nvPr>
            <p:ph type="sldNum" sz="quarter" idx="12"/>
          </p:nvPr>
        </p:nvSpPr>
        <p:spPr/>
        <p:txBody>
          <a:bodyPr/>
          <a:lstStyle>
            <a:lvl1pPr>
              <a:defRPr/>
            </a:lvl1pPr>
          </a:lstStyle>
          <a:p>
            <a:r>
              <a:rPr lang="en-US" dirty="0"/>
              <a:t>Partnership for Community Health</a:t>
            </a:r>
          </a:p>
        </p:txBody>
      </p:sp>
    </p:spTree>
    <p:extLst>
      <p:ext uri="{BB962C8B-B14F-4D97-AF65-F5344CB8AC3E}">
        <p14:creationId xmlns:p14="http://schemas.microsoft.com/office/powerpoint/2010/main" val="349641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3F55-8160-DCED-113E-B4FAE61CC70C}"/>
              </a:ext>
            </a:extLst>
          </p:cNvPr>
          <p:cNvSpPr>
            <a:spLocks noGrp="1"/>
          </p:cNvSpPr>
          <p:nvPr>
            <p:ph type="title"/>
          </p:nvPr>
        </p:nvSpPr>
        <p:spPr>
          <a:xfrm>
            <a:off x="4261606" y="1199625"/>
            <a:ext cx="7085843" cy="3102791"/>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011B19-190E-6545-1DE7-541FF631C221}"/>
              </a:ext>
            </a:extLst>
          </p:cNvPr>
          <p:cNvSpPr>
            <a:spLocks noGrp="1"/>
          </p:cNvSpPr>
          <p:nvPr>
            <p:ph type="body" idx="1"/>
          </p:nvPr>
        </p:nvSpPr>
        <p:spPr>
          <a:xfrm>
            <a:off x="4261606" y="4457967"/>
            <a:ext cx="7085843" cy="1631684"/>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32C6549-247F-CD53-9E13-9B6392D2FC4E}"/>
              </a:ext>
            </a:extLst>
          </p:cNvPr>
          <p:cNvSpPr>
            <a:spLocks noGrp="1"/>
          </p:cNvSpPr>
          <p:nvPr>
            <p:ph type="sldNum" sz="quarter" idx="12"/>
          </p:nvPr>
        </p:nvSpPr>
        <p:spPr/>
        <p:txBody>
          <a:bodyPr/>
          <a:lstStyle>
            <a:lvl1pPr>
              <a:defRPr/>
            </a:lvl1pPr>
          </a:lstStyle>
          <a:p>
            <a:r>
              <a:rPr lang="en-US" dirty="0"/>
              <a:t>Partnership for Community Health</a:t>
            </a:r>
          </a:p>
        </p:txBody>
      </p:sp>
    </p:spTree>
    <p:extLst>
      <p:ext uri="{BB962C8B-B14F-4D97-AF65-F5344CB8AC3E}">
        <p14:creationId xmlns:p14="http://schemas.microsoft.com/office/powerpoint/2010/main" val="429031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3F55-8160-DCED-113E-B4FAE61CC70C}"/>
              </a:ext>
            </a:extLst>
          </p:cNvPr>
          <p:cNvSpPr>
            <a:spLocks noGrp="1"/>
          </p:cNvSpPr>
          <p:nvPr>
            <p:ph type="title"/>
          </p:nvPr>
        </p:nvSpPr>
        <p:spPr>
          <a:xfrm>
            <a:off x="831850" y="1709738"/>
            <a:ext cx="10515600" cy="2551869"/>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1011B19-190E-6545-1DE7-541FF631C221}"/>
              </a:ext>
            </a:extLst>
          </p:cNvPr>
          <p:cNvSpPr>
            <a:spLocks noGrp="1"/>
          </p:cNvSpPr>
          <p:nvPr>
            <p:ph type="body" idx="1"/>
          </p:nvPr>
        </p:nvSpPr>
        <p:spPr>
          <a:xfrm>
            <a:off x="831850" y="4287459"/>
            <a:ext cx="10515600" cy="1198941"/>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1AB7D518-AC21-5226-1C69-4D5A6AC34069}"/>
              </a:ext>
            </a:extLst>
          </p:cNvPr>
          <p:cNvPicPr>
            <a:picLocks noChangeAspect="1"/>
          </p:cNvPicPr>
          <p:nvPr userDrawn="1"/>
        </p:nvPicPr>
        <p:blipFill>
          <a:blip r:embed="rId2"/>
          <a:stretch>
            <a:fillRect/>
          </a:stretch>
        </p:blipFill>
        <p:spPr>
          <a:xfrm>
            <a:off x="0" y="0"/>
            <a:ext cx="12192000" cy="858208"/>
          </a:xfrm>
          <a:prstGeom prst="rect">
            <a:avLst/>
          </a:prstGeom>
        </p:spPr>
      </p:pic>
      <p:sp>
        <p:nvSpPr>
          <p:cNvPr id="8" name="Rectangle 7">
            <a:extLst>
              <a:ext uri="{FF2B5EF4-FFF2-40B4-BE49-F238E27FC236}">
                <a16:creationId xmlns:a16="http://schemas.microsoft.com/office/drawing/2014/main" id="{F03EE884-0807-7C3F-62FA-E9A5567EA77A}"/>
              </a:ext>
            </a:extLst>
          </p:cNvPr>
          <p:cNvSpPr/>
          <p:nvPr userDrawn="1"/>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for a community health company&#10;&#10;Description automatically generated">
            <a:extLst>
              <a:ext uri="{FF2B5EF4-FFF2-40B4-BE49-F238E27FC236}">
                <a16:creationId xmlns:a16="http://schemas.microsoft.com/office/drawing/2014/main" id="{DF659AEB-C342-65E9-FC65-8493FEA5FC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7643" y="5544407"/>
            <a:ext cx="1579614" cy="1231096"/>
          </a:xfrm>
          <a:prstGeom prst="rect">
            <a:avLst/>
          </a:prstGeom>
        </p:spPr>
      </p:pic>
    </p:spTree>
    <p:extLst>
      <p:ext uri="{BB962C8B-B14F-4D97-AF65-F5344CB8AC3E}">
        <p14:creationId xmlns:p14="http://schemas.microsoft.com/office/powerpoint/2010/main" val="302313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3F55-8160-DCED-113E-B4FAE61CC7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011B19-190E-6545-1DE7-541FF631C2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D55D3E-546A-3056-E681-6B43AE53C20B}"/>
              </a:ext>
            </a:extLst>
          </p:cNvPr>
          <p:cNvSpPr>
            <a:spLocks noGrp="1"/>
          </p:cNvSpPr>
          <p:nvPr>
            <p:ph type="dt" sz="half" idx="10"/>
          </p:nvPr>
        </p:nvSpPr>
        <p:spPr/>
        <p:txBody>
          <a:bodyPr/>
          <a:lstStyle/>
          <a:p>
            <a:fld id="{F723849B-8D14-462B-A40D-539FAED155DB}" type="datetimeFigureOut">
              <a:rPr lang="en-US" smtClean="0"/>
              <a:t>9/27/2024</a:t>
            </a:fld>
            <a:endParaRPr lang="en-US"/>
          </a:p>
        </p:txBody>
      </p:sp>
      <p:sp>
        <p:nvSpPr>
          <p:cNvPr id="5" name="Footer Placeholder 4">
            <a:extLst>
              <a:ext uri="{FF2B5EF4-FFF2-40B4-BE49-F238E27FC236}">
                <a16:creationId xmlns:a16="http://schemas.microsoft.com/office/drawing/2014/main" id="{F5A59732-BA0B-3586-20DA-EE35AE7C73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2C6549-247F-CD53-9E13-9B6392D2FC4E}"/>
              </a:ext>
            </a:extLst>
          </p:cNvPr>
          <p:cNvSpPr>
            <a:spLocks noGrp="1"/>
          </p:cNvSpPr>
          <p:nvPr>
            <p:ph type="sldNum" sz="quarter" idx="12"/>
          </p:nvPr>
        </p:nvSpPr>
        <p:spPr/>
        <p:txBody>
          <a:bodyPr/>
          <a:lstStyle/>
          <a:p>
            <a:fld id="{C423519F-7A91-4B93-B55C-2CEC67B5988D}" type="slidenum">
              <a:rPr lang="en-US" smtClean="0"/>
              <a:t>‹#›</a:t>
            </a:fld>
            <a:endParaRPr lang="en-US"/>
          </a:p>
        </p:txBody>
      </p:sp>
    </p:spTree>
    <p:extLst>
      <p:ext uri="{BB962C8B-B14F-4D97-AF65-F5344CB8AC3E}">
        <p14:creationId xmlns:p14="http://schemas.microsoft.com/office/powerpoint/2010/main" val="40376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401C47-2664-B7AB-73AB-CBF3EF360456}"/>
              </a:ext>
            </a:extLst>
          </p:cNvPr>
          <p:cNvSpPr/>
          <p:nvPr userDrawn="1"/>
        </p:nvSpPr>
        <p:spPr>
          <a:xfrm>
            <a:off x="0" y="6311900"/>
            <a:ext cx="12192000" cy="546100"/>
          </a:xfrm>
          <a:prstGeom prst="rect">
            <a:avLst/>
          </a:prstGeom>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EB646071-6B96-6EF4-EC02-637FE0347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C74DF-508B-7995-E84E-E1121D226F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052768-7E5B-B054-DE0D-A0858025E3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88F327-71F5-5409-7E32-1E58179CA252}"/>
              </a:ext>
            </a:extLst>
          </p:cNvPr>
          <p:cNvSpPr>
            <a:spLocks noGrp="1"/>
          </p:cNvSpPr>
          <p:nvPr>
            <p:ph type="dt" sz="half" idx="10"/>
          </p:nvPr>
        </p:nvSpPr>
        <p:spPr/>
        <p:txBody>
          <a:bodyPr/>
          <a:lstStyle>
            <a:lvl1pPr>
              <a:defRPr>
                <a:solidFill>
                  <a:schemeClr val="bg1"/>
                </a:solidFill>
              </a:defRPr>
            </a:lvl1pPr>
          </a:lstStyle>
          <a:p>
            <a:fld id="{F723849B-8D14-462B-A40D-539FAED155DB}" type="datetimeFigureOut">
              <a:rPr lang="en-US" smtClean="0"/>
              <a:pPr/>
              <a:t>9/27/2024</a:t>
            </a:fld>
            <a:endParaRPr lang="en-US" dirty="0"/>
          </a:p>
        </p:txBody>
      </p:sp>
      <p:sp>
        <p:nvSpPr>
          <p:cNvPr id="6" name="Footer Placeholder 5">
            <a:extLst>
              <a:ext uri="{FF2B5EF4-FFF2-40B4-BE49-F238E27FC236}">
                <a16:creationId xmlns:a16="http://schemas.microsoft.com/office/drawing/2014/main" id="{72D853D3-16C2-613D-E8FB-F7D454820E2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E8685B7C-5DB6-A56A-A19E-A5540F62C72F}"/>
              </a:ext>
            </a:extLst>
          </p:cNvPr>
          <p:cNvSpPr>
            <a:spLocks noGrp="1"/>
          </p:cNvSpPr>
          <p:nvPr>
            <p:ph type="sldNum" sz="quarter" idx="12"/>
          </p:nvPr>
        </p:nvSpPr>
        <p:spPr/>
        <p:txBody>
          <a:bodyPr/>
          <a:lstStyle>
            <a:lvl1pPr>
              <a:defRPr>
                <a:solidFill>
                  <a:schemeClr val="bg1"/>
                </a:solidFill>
              </a:defRPr>
            </a:lvl1pPr>
          </a:lstStyle>
          <a:p>
            <a:fld id="{C423519F-7A91-4B93-B55C-2CEC67B5988D}" type="slidenum">
              <a:rPr lang="en-US" smtClean="0"/>
              <a:pPr/>
              <a:t>‹#›</a:t>
            </a:fld>
            <a:endParaRPr lang="en-US" dirty="0"/>
          </a:p>
        </p:txBody>
      </p:sp>
      <p:cxnSp>
        <p:nvCxnSpPr>
          <p:cNvPr id="10" name="Straight Connector 9">
            <a:extLst>
              <a:ext uri="{FF2B5EF4-FFF2-40B4-BE49-F238E27FC236}">
                <a16:creationId xmlns:a16="http://schemas.microsoft.com/office/drawing/2014/main" id="{07EB0F5A-8B5B-49E9-305A-314BDC7B71B3}"/>
              </a:ext>
            </a:extLst>
          </p:cNvPr>
          <p:cNvCxnSpPr>
            <a:cxnSpLocks/>
          </p:cNvCxnSpPr>
          <p:nvPr userDrawn="1"/>
        </p:nvCxnSpPr>
        <p:spPr>
          <a:xfrm>
            <a:off x="0" y="6311900"/>
            <a:ext cx="12192000" cy="0"/>
          </a:xfrm>
          <a:prstGeom prst="line">
            <a:avLst/>
          </a:prstGeom>
          <a:ln w="76200"/>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97373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4C36D-BCD8-40BA-6663-9A644F467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BE3CE5-E95B-DE92-9A0B-918FE6382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648A2A-A8AE-8B44-35AE-439294761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Roboto" panose="02000000000000000000" pitchFamily="2" charset="0"/>
                <a:ea typeface="Roboto" panose="02000000000000000000" pitchFamily="2" charset="0"/>
              </a:defRPr>
            </a:lvl1pPr>
          </a:lstStyle>
          <a:p>
            <a:fld id="{F723849B-8D14-462B-A40D-539FAED155DB}" type="datetimeFigureOut">
              <a:rPr lang="en-US" smtClean="0"/>
              <a:pPr/>
              <a:t>9/27/2024</a:t>
            </a:fld>
            <a:endParaRPr lang="en-US"/>
          </a:p>
        </p:txBody>
      </p:sp>
      <p:sp>
        <p:nvSpPr>
          <p:cNvPr id="5" name="Footer Placeholder 4">
            <a:extLst>
              <a:ext uri="{FF2B5EF4-FFF2-40B4-BE49-F238E27FC236}">
                <a16:creationId xmlns:a16="http://schemas.microsoft.com/office/drawing/2014/main" id="{52DDBCB2-5137-355A-B6E5-399A374188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BBF3B90-1D80-48E4-12C1-63E649701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Roboto" panose="02000000000000000000" pitchFamily="2" charset="0"/>
                <a:ea typeface="Roboto" panose="02000000000000000000" pitchFamily="2" charset="0"/>
              </a:defRPr>
            </a:lvl1pPr>
          </a:lstStyle>
          <a:p>
            <a:fld id="{C423519F-7A91-4B93-B55C-2CEC67B5988D}" type="slidenum">
              <a:rPr lang="en-US" smtClean="0"/>
              <a:pPr/>
              <a:t>‹#›</a:t>
            </a:fld>
            <a:endParaRPr lang="en-US"/>
          </a:p>
        </p:txBody>
      </p:sp>
    </p:spTree>
    <p:extLst>
      <p:ext uri="{BB962C8B-B14F-4D97-AF65-F5344CB8AC3E}">
        <p14:creationId xmlns:p14="http://schemas.microsoft.com/office/powerpoint/2010/main" val="2002190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116E-3756-A89A-CC93-4FA5F88ADA57}"/>
              </a:ext>
            </a:extLst>
          </p:cNvPr>
          <p:cNvSpPr>
            <a:spLocks noGrp="1"/>
          </p:cNvSpPr>
          <p:nvPr>
            <p:ph type="ctrTitle"/>
          </p:nvPr>
        </p:nvSpPr>
        <p:spPr/>
        <p:txBody>
          <a:bodyPr>
            <a:noAutofit/>
          </a:bodyPr>
          <a:lstStyle/>
          <a:p>
            <a:r>
              <a:rPr lang="en-US" sz="4800" dirty="0"/>
              <a:t>Regional Community Health Assessment and Improvement Plan</a:t>
            </a:r>
          </a:p>
        </p:txBody>
      </p:sp>
      <p:sp>
        <p:nvSpPr>
          <p:cNvPr id="4" name="Subtitle 3">
            <a:extLst>
              <a:ext uri="{FF2B5EF4-FFF2-40B4-BE49-F238E27FC236}">
                <a16:creationId xmlns:a16="http://schemas.microsoft.com/office/drawing/2014/main" id="{99C3B0A6-EC0E-C793-E3F0-0B93B27039E7}"/>
              </a:ext>
            </a:extLst>
          </p:cNvPr>
          <p:cNvSpPr>
            <a:spLocks noGrp="1"/>
          </p:cNvSpPr>
          <p:nvPr>
            <p:ph type="subTitle" idx="1"/>
          </p:nvPr>
        </p:nvSpPr>
        <p:spPr/>
        <p:txBody>
          <a:bodyPr/>
          <a:lstStyle/>
          <a:p>
            <a:r>
              <a:rPr lang="en-US" dirty="0"/>
              <a:t>CCO Oregon Annual Conference</a:t>
            </a:r>
            <a:br>
              <a:rPr lang="en-US" dirty="0"/>
            </a:br>
            <a:r>
              <a:rPr lang="en-US" dirty="0"/>
              <a:t>October 2, 2024</a:t>
            </a:r>
          </a:p>
        </p:txBody>
      </p:sp>
    </p:spTree>
    <p:extLst>
      <p:ext uri="{BB962C8B-B14F-4D97-AF65-F5344CB8AC3E}">
        <p14:creationId xmlns:p14="http://schemas.microsoft.com/office/powerpoint/2010/main" val="388786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226A07C9-2F17-DC56-5E58-EBBC3D11EA7A}"/>
              </a:ext>
            </a:extLst>
          </p:cNvPr>
          <p:cNvPicPr>
            <a:picLocks noGrp="1" noChangeAspect="1"/>
          </p:cNvPicPr>
          <p:nvPr>
            <p:ph idx="1"/>
          </p:nvPr>
        </p:nvPicPr>
        <p:blipFill>
          <a:blip r:embed="rId2"/>
          <a:stretch>
            <a:fillRect/>
          </a:stretch>
        </p:blipFill>
        <p:spPr>
          <a:xfrm>
            <a:off x="659124" y="191387"/>
            <a:ext cx="10873751" cy="6060558"/>
          </a:xfrm>
        </p:spPr>
      </p:pic>
    </p:spTree>
    <p:extLst>
      <p:ext uri="{BB962C8B-B14F-4D97-AF65-F5344CB8AC3E}">
        <p14:creationId xmlns:p14="http://schemas.microsoft.com/office/powerpoint/2010/main" val="23727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th winding through a grassy field">
            <a:extLst>
              <a:ext uri="{FF2B5EF4-FFF2-40B4-BE49-F238E27FC236}">
                <a16:creationId xmlns:a16="http://schemas.microsoft.com/office/drawing/2014/main" id="{09FC62AC-1758-F1AC-D146-CEAC8D6EA9B7}"/>
              </a:ext>
            </a:extLst>
          </p:cNvPr>
          <p:cNvPicPr>
            <a:picLocks noChangeAspect="1"/>
          </p:cNvPicPr>
          <p:nvPr/>
        </p:nvPicPr>
        <p:blipFill>
          <a:blip r:embed="rId3">
            <a:extLst>
              <a:ext uri="{28A0092B-C50C-407E-A947-70E740481C1C}">
                <a14:useLocalDpi xmlns:a14="http://schemas.microsoft.com/office/drawing/2010/main" val="0"/>
              </a:ext>
            </a:extLst>
          </a:blip>
          <a:srcRect l="15862" t="463" r="3505" b="-463"/>
          <a:stretch/>
        </p:blipFill>
        <p:spPr>
          <a:xfrm>
            <a:off x="3375402" y="82550"/>
            <a:ext cx="8909050" cy="6858000"/>
          </a:xfrm>
          <a:prstGeom prst="rect">
            <a:avLst/>
          </a:prstGeom>
          <a:effectLst>
            <a:softEdge rad="393700"/>
          </a:effectLst>
        </p:spPr>
      </p:pic>
      <p:sp>
        <p:nvSpPr>
          <p:cNvPr id="4" name="Title 3">
            <a:extLst>
              <a:ext uri="{FF2B5EF4-FFF2-40B4-BE49-F238E27FC236}">
                <a16:creationId xmlns:a16="http://schemas.microsoft.com/office/drawing/2014/main" id="{1680C2BC-B967-DB9D-070A-DC0A2A7F10A6}"/>
              </a:ext>
            </a:extLst>
          </p:cNvPr>
          <p:cNvSpPr>
            <a:spLocks noGrp="1"/>
          </p:cNvSpPr>
          <p:nvPr>
            <p:ph type="title"/>
          </p:nvPr>
        </p:nvSpPr>
        <p:spPr>
          <a:xfrm>
            <a:off x="4287006" y="475725"/>
            <a:ext cx="7085843" cy="1137175"/>
          </a:xfrm>
        </p:spPr>
        <p:txBody>
          <a:bodyPr/>
          <a:lstStyle/>
          <a:p>
            <a:pPr algn="ctr"/>
            <a:r>
              <a:rPr lang="en-US" b="1" dirty="0">
                <a:solidFill>
                  <a:schemeClr val="tx2"/>
                </a:solidFill>
              </a:rPr>
              <a:t>Next Steps</a:t>
            </a:r>
          </a:p>
        </p:txBody>
      </p:sp>
    </p:spTree>
    <p:extLst>
      <p:ext uri="{BB962C8B-B14F-4D97-AF65-F5344CB8AC3E}">
        <p14:creationId xmlns:p14="http://schemas.microsoft.com/office/powerpoint/2010/main" val="364579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 Placeholder 4">
            <a:extLst>
              <a:ext uri="{FF2B5EF4-FFF2-40B4-BE49-F238E27FC236}">
                <a16:creationId xmlns:a16="http://schemas.microsoft.com/office/drawing/2014/main" id="{56C03B76-054F-AB59-ECB3-EC85DD96FAEC}"/>
              </a:ext>
            </a:extLst>
          </p:cNvPr>
          <p:cNvSpPr>
            <a:spLocks noGrp="1"/>
          </p:cNvSpPr>
          <p:nvPr>
            <p:ph type="body" idx="1"/>
          </p:nvPr>
        </p:nvSpPr>
        <p:spPr>
          <a:xfrm>
            <a:off x="890339" y="4636008"/>
            <a:ext cx="4113462" cy="1923542"/>
          </a:xfrm>
        </p:spPr>
        <p:txBody>
          <a:bodyPr vert="horz" lIns="91440" tIns="45720" rIns="91440" bIns="45720" rtlCol="0">
            <a:normAutofit/>
          </a:bodyPr>
          <a:lstStyle/>
          <a:p>
            <a:r>
              <a:rPr lang="en-US" sz="4000" b="1" dirty="0">
                <a:solidFill>
                  <a:schemeClr val="tx2"/>
                </a:solidFill>
              </a:rPr>
              <a:t>Barriers, Success, and Lessons Learned</a:t>
            </a:r>
          </a:p>
        </p:txBody>
      </p:sp>
      <p:sp>
        <p:nvSpPr>
          <p:cNvPr id="1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Content Placeholder 6" descr="Different science and technology icons on a green background">
            <a:extLst>
              <a:ext uri="{FF2B5EF4-FFF2-40B4-BE49-F238E27FC236}">
                <a16:creationId xmlns:a16="http://schemas.microsoft.com/office/drawing/2014/main" id="{3008152E-D073-3E98-8D76-C743AA33AD1E}"/>
              </a:ext>
            </a:extLst>
          </p:cNvPr>
          <p:cNvPicPr>
            <a:picLocks noChangeAspect="1"/>
          </p:cNvPicPr>
          <p:nvPr/>
        </p:nvPicPr>
        <p:blipFill>
          <a:blip r:embed="rId3">
            <a:extLst>
              <a:ext uri="{28A0092B-C50C-407E-A947-70E740481C1C}">
                <a14:useLocalDpi xmlns:a14="http://schemas.microsoft.com/office/drawing/2010/main" val="0"/>
              </a:ext>
            </a:extLst>
          </a:blip>
          <a:srcRect l="12386" r="123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0824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strings being woven togehter">
            <a:extLst>
              <a:ext uri="{FF2B5EF4-FFF2-40B4-BE49-F238E27FC236}">
                <a16:creationId xmlns:a16="http://schemas.microsoft.com/office/drawing/2014/main" id="{898AA413-AA04-5D31-4934-F5A34E645A7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5507" y="825501"/>
            <a:ext cx="8796493" cy="5467350"/>
          </a:xfrm>
          <a:prstGeom prst="rect">
            <a:avLst/>
          </a:prstGeom>
        </p:spPr>
      </p:pic>
      <p:sp>
        <p:nvSpPr>
          <p:cNvPr id="5" name="Text Placeholder 4">
            <a:extLst>
              <a:ext uri="{FF2B5EF4-FFF2-40B4-BE49-F238E27FC236}">
                <a16:creationId xmlns:a16="http://schemas.microsoft.com/office/drawing/2014/main" id="{D4B743B0-184E-24E9-FD54-4E5A7841AEA4}"/>
              </a:ext>
            </a:extLst>
          </p:cNvPr>
          <p:cNvSpPr>
            <a:spLocks noGrp="1"/>
          </p:cNvSpPr>
          <p:nvPr>
            <p:ph type="body" idx="1"/>
          </p:nvPr>
        </p:nvSpPr>
        <p:spPr>
          <a:xfrm>
            <a:off x="6673850" y="320930"/>
            <a:ext cx="5314951" cy="1009142"/>
          </a:xfrm>
        </p:spPr>
        <p:txBody>
          <a:bodyPr vert="horz" lIns="91440" tIns="45720" rIns="91440" bIns="45720" rtlCol="0">
            <a:normAutofit fontScale="92500"/>
          </a:bodyPr>
          <a:lstStyle/>
          <a:p>
            <a:r>
              <a:rPr lang="en-US" sz="4000" b="1" dirty="0">
                <a:solidFill>
                  <a:schemeClr val="tx2"/>
                </a:solidFill>
              </a:rPr>
              <a:t>Collaborating Partners</a:t>
            </a:r>
          </a:p>
        </p:txBody>
      </p:sp>
    </p:spTree>
    <p:extLst>
      <p:ext uri="{BB962C8B-B14F-4D97-AF65-F5344CB8AC3E}">
        <p14:creationId xmlns:p14="http://schemas.microsoft.com/office/powerpoint/2010/main" val="67558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0831DD5-7377-C4F1-583E-25C4AC7577EC}"/>
              </a:ext>
            </a:extLst>
          </p:cNvPr>
          <p:cNvSpPr>
            <a:spLocks noGrp="1"/>
          </p:cNvSpPr>
          <p:nvPr>
            <p:ph type="title"/>
          </p:nvPr>
        </p:nvSpPr>
        <p:spPr>
          <a:xfrm>
            <a:off x="107950" y="857250"/>
            <a:ext cx="12033250" cy="5924550"/>
          </a:xfrm>
          <a:noFill/>
        </p:spPr>
        <p:txBody>
          <a:bodyPr>
            <a:normAutofit/>
          </a:bodyPr>
          <a:lstStyle/>
          <a:p>
            <a:pPr algn="ctr">
              <a:lnSpc>
                <a:spcPct val="150000"/>
              </a:lnSpc>
            </a:pPr>
            <a:r>
              <a:rPr lang="en-US" sz="1100" dirty="0"/>
              <a:t>Affordable Housing Partners of Lincoln County</a:t>
            </a:r>
          </a:p>
          <a:p>
            <a:pPr algn="ctr">
              <a:lnSpc>
                <a:spcPct val="150000"/>
              </a:lnSpc>
            </a:pPr>
            <a:r>
              <a:rPr lang="en-US" sz="1100" dirty="0"/>
              <a:t>Alsea Community Action Collaborative</a:t>
            </a:r>
          </a:p>
          <a:p>
            <a:pPr algn="ctr">
              <a:lnSpc>
                <a:spcPct val="150000"/>
              </a:lnSpc>
            </a:pPr>
            <a:r>
              <a:rPr lang="en-US" sz="1100" dirty="0" err="1"/>
              <a:t>Arcoíiris</a:t>
            </a:r>
            <a:r>
              <a:rPr lang="en-US" sz="1100" dirty="0"/>
              <a:t> Cultural</a:t>
            </a:r>
          </a:p>
          <a:p>
            <a:pPr algn="ctr">
              <a:lnSpc>
                <a:spcPct val="150000"/>
              </a:lnSpc>
            </a:pPr>
            <a:r>
              <a:rPr lang="en-US" sz="1100" dirty="0"/>
              <a:t>Atonement Lutheran Church</a:t>
            </a:r>
          </a:p>
          <a:p>
            <a:pPr algn="ctr">
              <a:lnSpc>
                <a:spcPct val="150000"/>
              </a:lnSpc>
            </a:pPr>
            <a:r>
              <a:rPr lang="en-US" sz="1100" dirty="0"/>
              <a:t>Behavioral Health Strategy Committee </a:t>
            </a:r>
          </a:p>
          <a:p>
            <a:pPr algn="ctr">
              <a:lnSpc>
                <a:spcPct val="150000"/>
              </a:lnSpc>
            </a:pPr>
            <a:r>
              <a:rPr lang="en-US" sz="1100" dirty="0"/>
              <a:t>Benton County Behavioral Health</a:t>
            </a:r>
          </a:p>
          <a:p>
            <a:pPr algn="ctr">
              <a:lnSpc>
                <a:spcPct val="150000"/>
              </a:lnSpc>
            </a:pPr>
            <a:r>
              <a:rPr lang="en-US" sz="1100" dirty="0"/>
              <a:t>Benton County Coordinated Homeless Response Office</a:t>
            </a:r>
          </a:p>
          <a:p>
            <a:pPr algn="ctr">
              <a:lnSpc>
                <a:spcPct val="150000"/>
              </a:lnSpc>
            </a:pPr>
            <a:r>
              <a:rPr lang="en-US" sz="1100" dirty="0"/>
              <a:t>Benton County Health Navigation </a:t>
            </a:r>
          </a:p>
          <a:p>
            <a:pPr algn="ctr">
              <a:lnSpc>
                <a:spcPct val="150000"/>
              </a:lnSpc>
            </a:pPr>
            <a:r>
              <a:rPr lang="en-US" sz="1100" dirty="0"/>
              <a:t>Benton County Housing</a:t>
            </a:r>
          </a:p>
          <a:p>
            <a:pPr algn="ctr">
              <a:lnSpc>
                <a:spcPct val="150000"/>
              </a:lnSpc>
            </a:pPr>
            <a:r>
              <a:rPr lang="en-US" sz="1100" dirty="0"/>
              <a:t>People &amp; Equity (HOPE)</a:t>
            </a:r>
          </a:p>
          <a:p>
            <a:pPr algn="ctr">
              <a:lnSpc>
                <a:spcPct val="150000"/>
              </a:lnSpc>
            </a:pPr>
            <a:r>
              <a:rPr lang="en-US" sz="1100" dirty="0"/>
              <a:t>Benton County Public Health Harm Reduction</a:t>
            </a:r>
          </a:p>
          <a:p>
            <a:pPr algn="ctr">
              <a:lnSpc>
                <a:spcPct val="150000"/>
              </a:lnSpc>
            </a:pPr>
            <a:r>
              <a:rPr lang="en-US" sz="1100" dirty="0"/>
              <a:t>Building Blocks for Mental Health</a:t>
            </a:r>
          </a:p>
          <a:p>
            <a:pPr algn="ctr">
              <a:lnSpc>
                <a:spcPct val="150000"/>
              </a:lnSpc>
            </a:pPr>
            <a:r>
              <a:rPr lang="en-US" sz="1100" dirty="0"/>
              <a:t>Casa Latinos Unidos</a:t>
            </a:r>
          </a:p>
          <a:p>
            <a:pPr algn="ctr">
              <a:lnSpc>
                <a:spcPct val="150000"/>
              </a:lnSpc>
            </a:pPr>
            <a:r>
              <a:rPr lang="en-US" sz="1100" dirty="0"/>
              <a:t>Communities Helping Addicts Negotiate Change Effectively (C.H.A.N.C.E.), Behavioral Health Resource Network member (BHRN)</a:t>
            </a:r>
          </a:p>
          <a:p>
            <a:pPr algn="ctr">
              <a:lnSpc>
                <a:spcPct val="150000"/>
              </a:lnSpc>
            </a:pPr>
            <a:r>
              <a:rPr lang="en-US" sz="1100" dirty="0"/>
              <a:t>Community Crossroads</a:t>
            </a:r>
          </a:p>
          <a:p>
            <a:pPr algn="ctr">
              <a:lnSpc>
                <a:spcPct val="150000"/>
              </a:lnSpc>
            </a:pPr>
            <a:r>
              <a:rPr lang="en-US" sz="1100" dirty="0"/>
              <a:t>Community Health Centers of Benton and Linn Counties</a:t>
            </a:r>
          </a:p>
          <a:p>
            <a:pPr algn="ctr">
              <a:lnSpc>
                <a:spcPct val="150000"/>
              </a:lnSpc>
            </a:pPr>
            <a:r>
              <a:rPr lang="en-US" sz="1100" dirty="0"/>
              <a:t>Community Services Consortium</a:t>
            </a:r>
          </a:p>
          <a:p>
            <a:pPr algn="ctr">
              <a:lnSpc>
                <a:spcPct val="150000"/>
              </a:lnSpc>
            </a:pPr>
            <a:r>
              <a:rPr lang="en-US" sz="1100" dirty="0"/>
              <a:t>Child Development Network</a:t>
            </a:r>
          </a:p>
          <a:p>
            <a:pPr algn="ctr">
              <a:lnSpc>
                <a:spcPct val="150000"/>
              </a:lnSpc>
            </a:pPr>
            <a:r>
              <a:rPr lang="en-US" sz="1100" dirty="0"/>
              <a:t>Corvallis Multicultural Literacy Center</a:t>
            </a:r>
          </a:p>
          <a:p>
            <a:pPr algn="ctr">
              <a:lnSpc>
                <a:spcPct val="150000"/>
              </a:lnSpc>
            </a:pPr>
            <a:r>
              <a:rPr lang="en-US" sz="1100" dirty="0"/>
              <a:t>Coast to the Cascades Wellness Network</a:t>
            </a:r>
          </a:p>
          <a:p>
            <a:pPr algn="ctr">
              <a:lnSpc>
                <a:spcPct val="150000"/>
              </a:lnSpc>
            </a:pPr>
            <a:r>
              <a:rPr lang="en-US" sz="1100" dirty="0"/>
              <a:t>Community Harm Reduction Mentors &amp; Allies (CHRMA) </a:t>
            </a:r>
          </a:p>
          <a:p>
            <a:pPr algn="ctr">
              <a:lnSpc>
                <a:spcPct val="150000"/>
              </a:lnSpc>
            </a:pPr>
            <a:r>
              <a:rPr lang="en-US" sz="1100" dirty="0"/>
              <a:t>College of Osteopathic Medicine of the Pacific-Northwest (COMP-NW)</a:t>
            </a:r>
          </a:p>
          <a:p>
            <a:pPr algn="ctr">
              <a:lnSpc>
                <a:spcPct val="150000"/>
              </a:lnSpc>
            </a:pPr>
            <a:r>
              <a:rPr lang="en-US" sz="1100" dirty="0"/>
              <a:t>Community Outreach, Inc. (COI)</a:t>
            </a:r>
          </a:p>
        </p:txBody>
      </p:sp>
    </p:spTree>
    <p:extLst>
      <p:ext uri="{BB962C8B-B14F-4D97-AF65-F5344CB8AC3E}">
        <p14:creationId xmlns:p14="http://schemas.microsoft.com/office/powerpoint/2010/main" val="331629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30000" fill="hold"/>
                                        <p:tgtEl>
                                          <p:spTgt spid="4">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30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2" dur="30000" fill="hold"/>
                                        <p:tgtEl>
                                          <p:spTgt spid="4">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30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30000" fill="hold"/>
                                        <p:tgtEl>
                                          <p:spTgt spid="4">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30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0" dur="30000" fill="hold"/>
                                        <p:tgtEl>
                                          <p:spTgt spid="4">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30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30000" fill="hold"/>
                                        <p:tgtEl>
                                          <p:spTgt spid="4">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p:cTn id="27" dur="30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30000" fill="hold"/>
                                        <p:tgtEl>
                                          <p:spTgt spid="4">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30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2" dur="30000" fill="hold"/>
                                        <p:tgtEl>
                                          <p:spTgt spid="4">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p:cTn id="35" dur="30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6" dur="30000" fill="hold"/>
                                        <p:tgtEl>
                                          <p:spTgt spid="4">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p:cTn id="39" dur="30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0" dur="30000" fill="hold"/>
                                        <p:tgtEl>
                                          <p:spTgt spid="4">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p:cTn id="43" dur="30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30000" fill="hold"/>
                                        <p:tgtEl>
                                          <p:spTgt spid="4">
                                            <p:txEl>
                                              <p:pRg st="9" end="9"/>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p:cTn id="47" dur="30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8" dur="30000" fill="hold"/>
                                        <p:tgtEl>
                                          <p:spTgt spid="4">
                                            <p:txEl>
                                              <p:pRg st="10" end="10"/>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p:cTn id="51" dur="30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2" dur="30000" fill="hold"/>
                                        <p:tgtEl>
                                          <p:spTgt spid="4">
                                            <p:txEl>
                                              <p:pRg st="11" end="11"/>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p:cTn id="55" dur="30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6" dur="30000" fill="hold"/>
                                        <p:tgtEl>
                                          <p:spTgt spid="4">
                                            <p:txEl>
                                              <p:pRg st="12" end="12"/>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p:cTn id="59" dur="30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60" dur="30000" fill="hold"/>
                                        <p:tgtEl>
                                          <p:spTgt spid="4">
                                            <p:txEl>
                                              <p:pRg st="13" end="13"/>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 calcmode="lin" valueType="num">
                                      <p:cBhvr>
                                        <p:cTn id="63" dur="30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64" dur="30000" fill="hold"/>
                                        <p:tgtEl>
                                          <p:spTgt spid="4">
                                            <p:txEl>
                                              <p:pRg st="14" end="14"/>
                                            </p:txEl>
                                          </p:spTgt>
                                        </p:tgtEl>
                                        <p:attrNameLst>
                                          <p:attrName>ppt_y</p:attrName>
                                        </p:attrNameLst>
                                      </p:cBhvr>
                                      <p:tavLst>
                                        <p:tav tm="0">
                                          <p:val>
                                            <p:strVal val="#ppt_y+1"/>
                                          </p:val>
                                        </p:tav>
                                        <p:tav tm="100000">
                                          <p:val>
                                            <p:strVal val="#ppt_y-1"/>
                                          </p:val>
                                        </p:tav>
                                      </p:tavLst>
                                    </p:anim>
                                  </p:childTnLst>
                                </p:cTn>
                              </p:par>
                              <p:par>
                                <p:cTn id="65" presetID="28" presetClass="entr" presetSubtype="0" fill="hold" grpId="0"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 calcmode="lin" valueType="num">
                                      <p:cBhvr>
                                        <p:cTn id="67" dur="30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68" dur="30000" fill="hold"/>
                                        <p:tgtEl>
                                          <p:spTgt spid="4">
                                            <p:txEl>
                                              <p:pRg st="15" end="15"/>
                                            </p:txEl>
                                          </p:spTgt>
                                        </p:tgtEl>
                                        <p:attrNameLst>
                                          <p:attrName>ppt_y</p:attrName>
                                        </p:attrNameLst>
                                      </p:cBhvr>
                                      <p:tavLst>
                                        <p:tav tm="0">
                                          <p:val>
                                            <p:strVal val="#ppt_y+1"/>
                                          </p:val>
                                        </p:tav>
                                        <p:tav tm="100000">
                                          <p:val>
                                            <p:strVal val="#ppt_y-1"/>
                                          </p:val>
                                        </p:tav>
                                      </p:tavLst>
                                    </p:anim>
                                  </p:childTnLst>
                                </p:cTn>
                              </p:par>
                              <p:par>
                                <p:cTn id="69" presetID="28" presetClass="entr" presetSubtype="0" fill="hold" grpId="0" nodeType="withEffect">
                                  <p:stCondLst>
                                    <p:cond delay="0"/>
                                  </p:stCondLst>
                                  <p:childTnLst>
                                    <p:set>
                                      <p:cBhvr>
                                        <p:cTn id="70" dur="1" fill="hold">
                                          <p:stCondLst>
                                            <p:cond delay="0"/>
                                          </p:stCondLst>
                                        </p:cTn>
                                        <p:tgtEl>
                                          <p:spTgt spid="4">
                                            <p:txEl>
                                              <p:pRg st="16" end="16"/>
                                            </p:txEl>
                                          </p:spTgt>
                                        </p:tgtEl>
                                        <p:attrNameLst>
                                          <p:attrName>style.visibility</p:attrName>
                                        </p:attrNameLst>
                                      </p:cBhvr>
                                      <p:to>
                                        <p:strVal val="visible"/>
                                      </p:to>
                                    </p:set>
                                    <p:anim calcmode="lin" valueType="num">
                                      <p:cBhvr>
                                        <p:cTn id="71" dur="30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72" dur="30000" fill="hold"/>
                                        <p:tgtEl>
                                          <p:spTgt spid="4">
                                            <p:txEl>
                                              <p:pRg st="16" end="16"/>
                                            </p:txEl>
                                          </p:spTgt>
                                        </p:tgtEl>
                                        <p:attrNameLst>
                                          <p:attrName>ppt_y</p:attrName>
                                        </p:attrNameLst>
                                      </p:cBhvr>
                                      <p:tavLst>
                                        <p:tav tm="0">
                                          <p:val>
                                            <p:strVal val="#ppt_y+1"/>
                                          </p:val>
                                        </p:tav>
                                        <p:tav tm="100000">
                                          <p:val>
                                            <p:strVal val="#ppt_y-1"/>
                                          </p:val>
                                        </p:tav>
                                      </p:tavLst>
                                    </p:anim>
                                  </p:childTnLst>
                                </p:cTn>
                              </p:par>
                              <p:par>
                                <p:cTn id="73" presetID="28" presetClass="entr" presetSubtype="0" fill="hold" grpId="0" nodeType="withEffect">
                                  <p:stCondLst>
                                    <p:cond delay="0"/>
                                  </p:stCondLst>
                                  <p:childTnLst>
                                    <p:set>
                                      <p:cBhvr>
                                        <p:cTn id="74" dur="1" fill="hold">
                                          <p:stCondLst>
                                            <p:cond delay="0"/>
                                          </p:stCondLst>
                                        </p:cTn>
                                        <p:tgtEl>
                                          <p:spTgt spid="4">
                                            <p:txEl>
                                              <p:pRg st="17" end="17"/>
                                            </p:txEl>
                                          </p:spTgt>
                                        </p:tgtEl>
                                        <p:attrNameLst>
                                          <p:attrName>style.visibility</p:attrName>
                                        </p:attrNameLst>
                                      </p:cBhvr>
                                      <p:to>
                                        <p:strVal val="visible"/>
                                      </p:to>
                                    </p:set>
                                    <p:anim calcmode="lin" valueType="num">
                                      <p:cBhvr>
                                        <p:cTn id="75" dur="30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76" dur="30000" fill="hold"/>
                                        <p:tgtEl>
                                          <p:spTgt spid="4">
                                            <p:txEl>
                                              <p:pRg st="17" end="17"/>
                                            </p:txEl>
                                          </p:spTgt>
                                        </p:tgtEl>
                                        <p:attrNameLst>
                                          <p:attrName>ppt_y</p:attrName>
                                        </p:attrNameLst>
                                      </p:cBhvr>
                                      <p:tavLst>
                                        <p:tav tm="0">
                                          <p:val>
                                            <p:strVal val="#ppt_y+1"/>
                                          </p:val>
                                        </p:tav>
                                        <p:tav tm="100000">
                                          <p:val>
                                            <p:strVal val="#ppt_y-1"/>
                                          </p:val>
                                        </p:tav>
                                      </p:tavLst>
                                    </p:anim>
                                  </p:childTnLst>
                                </p:cTn>
                              </p:par>
                              <p:par>
                                <p:cTn id="77" presetID="28" presetClass="entr" presetSubtype="0" fill="hold" grpId="0" nodeType="withEffect">
                                  <p:stCondLst>
                                    <p:cond delay="0"/>
                                  </p:stCondLst>
                                  <p:childTnLst>
                                    <p:set>
                                      <p:cBhvr>
                                        <p:cTn id="78" dur="1" fill="hold">
                                          <p:stCondLst>
                                            <p:cond delay="0"/>
                                          </p:stCondLst>
                                        </p:cTn>
                                        <p:tgtEl>
                                          <p:spTgt spid="4">
                                            <p:txEl>
                                              <p:pRg st="18" end="18"/>
                                            </p:txEl>
                                          </p:spTgt>
                                        </p:tgtEl>
                                        <p:attrNameLst>
                                          <p:attrName>style.visibility</p:attrName>
                                        </p:attrNameLst>
                                      </p:cBhvr>
                                      <p:to>
                                        <p:strVal val="visible"/>
                                      </p:to>
                                    </p:set>
                                    <p:anim calcmode="lin" valueType="num">
                                      <p:cBhvr>
                                        <p:cTn id="79" dur="30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80" dur="30000" fill="hold"/>
                                        <p:tgtEl>
                                          <p:spTgt spid="4">
                                            <p:txEl>
                                              <p:pRg st="18" end="18"/>
                                            </p:txEl>
                                          </p:spTgt>
                                        </p:tgtEl>
                                        <p:attrNameLst>
                                          <p:attrName>ppt_y</p:attrName>
                                        </p:attrNameLst>
                                      </p:cBhvr>
                                      <p:tavLst>
                                        <p:tav tm="0">
                                          <p:val>
                                            <p:strVal val="#ppt_y+1"/>
                                          </p:val>
                                        </p:tav>
                                        <p:tav tm="100000">
                                          <p:val>
                                            <p:strVal val="#ppt_y-1"/>
                                          </p:val>
                                        </p:tav>
                                      </p:tavLst>
                                    </p:anim>
                                  </p:childTnLst>
                                </p:cTn>
                              </p:par>
                              <p:par>
                                <p:cTn id="81" presetID="28" presetClass="entr" presetSubtype="0" fill="hold" grpId="0" nodeType="withEffect">
                                  <p:stCondLst>
                                    <p:cond delay="0"/>
                                  </p:stCondLst>
                                  <p:childTnLst>
                                    <p:set>
                                      <p:cBhvr>
                                        <p:cTn id="82" dur="1" fill="hold">
                                          <p:stCondLst>
                                            <p:cond delay="0"/>
                                          </p:stCondLst>
                                        </p:cTn>
                                        <p:tgtEl>
                                          <p:spTgt spid="4">
                                            <p:txEl>
                                              <p:pRg st="19" end="19"/>
                                            </p:txEl>
                                          </p:spTgt>
                                        </p:tgtEl>
                                        <p:attrNameLst>
                                          <p:attrName>style.visibility</p:attrName>
                                        </p:attrNameLst>
                                      </p:cBhvr>
                                      <p:to>
                                        <p:strVal val="visible"/>
                                      </p:to>
                                    </p:set>
                                    <p:anim calcmode="lin" valueType="num">
                                      <p:cBhvr>
                                        <p:cTn id="83" dur="30000" fill="hold"/>
                                        <p:tgtEl>
                                          <p:spTgt spid="4">
                                            <p:txEl>
                                              <p:pRg st="19" end="19"/>
                                            </p:txEl>
                                          </p:spTgt>
                                        </p:tgtEl>
                                        <p:attrNameLst>
                                          <p:attrName>ppt_x</p:attrName>
                                        </p:attrNameLst>
                                      </p:cBhvr>
                                      <p:tavLst>
                                        <p:tav tm="0">
                                          <p:val>
                                            <p:strVal val="#ppt_x"/>
                                          </p:val>
                                        </p:tav>
                                        <p:tav tm="100000">
                                          <p:val>
                                            <p:strVal val="#ppt_x"/>
                                          </p:val>
                                        </p:tav>
                                      </p:tavLst>
                                    </p:anim>
                                    <p:anim calcmode="lin" valueType="num">
                                      <p:cBhvr>
                                        <p:cTn id="84" dur="30000" fill="hold"/>
                                        <p:tgtEl>
                                          <p:spTgt spid="4">
                                            <p:txEl>
                                              <p:pRg st="19" end="19"/>
                                            </p:txEl>
                                          </p:spTgt>
                                        </p:tgtEl>
                                        <p:attrNameLst>
                                          <p:attrName>ppt_y</p:attrName>
                                        </p:attrNameLst>
                                      </p:cBhvr>
                                      <p:tavLst>
                                        <p:tav tm="0">
                                          <p:val>
                                            <p:strVal val="#ppt_y+1"/>
                                          </p:val>
                                        </p:tav>
                                        <p:tav tm="100000">
                                          <p:val>
                                            <p:strVal val="#ppt_y-1"/>
                                          </p:val>
                                        </p:tav>
                                      </p:tavLst>
                                    </p:anim>
                                  </p:childTnLst>
                                </p:cTn>
                              </p:par>
                              <p:par>
                                <p:cTn id="85" presetID="28" presetClass="entr" presetSubtype="0" fill="hold" grpId="0" nodeType="withEffect">
                                  <p:stCondLst>
                                    <p:cond delay="0"/>
                                  </p:stCondLst>
                                  <p:childTnLst>
                                    <p:set>
                                      <p:cBhvr>
                                        <p:cTn id="86" dur="1" fill="hold">
                                          <p:stCondLst>
                                            <p:cond delay="0"/>
                                          </p:stCondLst>
                                        </p:cTn>
                                        <p:tgtEl>
                                          <p:spTgt spid="4">
                                            <p:txEl>
                                              <p:pRg st="20" end="20"/>
                                            </p:txEl>
                                          </p:spTgt>
                                        </p:tgtEl>
                                        <p:attrNameLst>
                                          <p:attrName>style.visibility</p:attrName>
                                        </p:attrNameLst>
                                      </p:cBhvr>
                                      <p:to>
                                        <p:strVal val="visible"/>
                                      </p:to>
                                    </p:set>
                                    <p:anim calcmode="lin" valueType="num">
                                      <p:cBhvr>
                                        <p:cTn id="87" dur="30000" fill="hold"/>
                                        <p:tgtEl>
                                          <p:spTgt spid="4">
                                            <p:txEl>
                                              <p:pRg st="20" end="20"/>
                                            </p:txEl>
                                          </p:spTgt>
                                        </p:tgtEl>
                                        <p:attrNameLst>
                                          <p:attrName>ppt_x</p:attrName>
                                        </p:attrNameLst>
                                      </p:cBhvr>
                                      <p:tavLst>
                                        <p:tav tm="0">
                                          <p:val>
                                            <p:strVal val="#ppt_x"/>
                                          </p:val>
                                        </p:tav>
                                        <p:tav tm="100000">
                                          <p:val>
                                            <p:strVal val="#ppt_x"/>
                                          </p:val>
                                        </p:tav>
                                      </p:tavLst>
                                    </p:anim>
                                    <p:anim calcmode="lin" valueType="num">
                                      <p:cBhvr>
                                        <p:cTn id="88" dur="30000" fill="hold"/>
                                        <p:tgtEl>
                                          <p:spTgt spid="4">
                                            <p:txEl>
                                              <p:pRg st="20" end="20"/>
                                            </p:txEl>
                                          </p:spTgt>
                                        </p:tgtEl>
                                        <p:attrNameLst>
                                          <p:attrName>ppt_y</p:attrName>
                                        </p:attrNameLst>
                                      </p:cBhvr>
                                      <p:tavLst>
                                        <p:tav tm="0">
                                          <p:val>
                                            <p:strVal val="#ppt_y+1"/>
                                          </p:val>
                                        </p:tav>
                                        <p:tav tm="100000">
                                          <p:val>
                                            <p:strVal val="#ppt_y-1"/>
                                          </p:val>
                                        </p:tav>
                                      </p:tavLst>
                                    </p:anim>
                                  </p:childTnLst>
                                </p:cTn>
                              </p:par>
                              <p:par>
                                <p:cTn id="89" presetID="28" presetClass="entr" presetSubtype="0" fill="hold" grpId="0" nodeType="withEffect">
                                  <p:stCondLst>
                                    <p:cond delay="0"/>
                                  </p:stCondLst>
                                  <p:childTnLst>
                                    <p:set>
                                      <p:cBhvr>
                                        <p:cTn id="90" dur="1" fill="hold">
                                          <p:stCondLst>
                                            <p:cond delay="0"/>
                                          </p:stCondLst>
                                        </p:cTn>
                                        <p:tgtEl>
                                          <p:spTgt spid="4">
                                            <p:txEl>
                                              <p:pRg st="21" end="21"/>
                                            </p:txEl>
                                          </p:spTgt>
                                        </p:tgtEl>
                                        <p:attrNameLst>
                                          <p:attrName>style.visibility</p:attrName>
                                        </p:attrNameLst>
                                      </p:cBhvr>
                                      <p:to>
                                        <p:strVal val="visible"/>
                                      </p:to>
                                    </p:set>
                                    <p:anim calcmode="lin" valueType="num">
                                      <p:cBhvr>
                                        <p:cTn id="91" dur="30000" fill="hold"/>
                                        <p:tgtEl>
                                          <p:spTgt spid="4">
                                            <p:txEl>
                                              <p:pRg st="21" end="21"/>
                                            </p:txEl>
                                          </p:spTgt>
                                        </p:tgtEl>
                                        <p:attrNameLst>
                                          <p:attrName>ppt_x</p:attrName>
                                        </p:attrNameLst>
                                      </p:cBhvr>
                                      <p:tavLst>
                                        <p:tav tm="0">
                                          <p:val>
                                            <p:strVal val="#ppt_x"/>
                                          </p:val>
                                        </p:tav>
                                        <p:tav tm="100000">
                                          <p:val>
                                            <p:strVal val="#ppt_x"/>
                                          </p:val>
                                        </p:tav>
                                      </p:tavLst>
                                    </p:anim>
                                    <p:anim calcmode="lin" valueType="num">
                                      <p:cBhvr>
                                        <p:cTn id="92" dur="30000" fill="hold"/>
                                        <p:tgtEl>
                                          <p:spTgt spid="4">
                                            <p:txEl>
                                              <p:pRg st="21" end="21"/>
                                            </p:txEl>
                                          </p:spTgt>
                                        </p:tgtEl>
                                        <p:attrNameLst>
                                          <p:attrName>ppt_y</p:attrName>
                                        </p:attrNameLst>
                                      </p:cBhvr>
                                      <p:tavLst>
                                        <p:tav tm="0">
                                          <p:val>
                                            <p:strVal val="#ppt_y+1"/>
                                          </p:val>
                                        </p:tav>
                                        <p:tav tm="100000">
                                          <p:val>
                                            <p:strVal val="#ppt_y-1"/>
                                          </p:val>
                                        </p:tav>
                                      </p:tavLst>
                                    </p:anim>
                                  </p:childTnLst>
                                </p:cTn>
                              </p:par>
                              <p:par>
                                <p:cTn id="93" presetID="28" presetClass="entr" presetSubtype="0" fill="hold" grpId="0" nodeType="withEffect">
                                  <p:stCondLst>
                                    <p:cond delay="0"/>
                                  </p:stCondLst>
                                  <p:childTnLst>
                                    <p:set>
                                      <p:cBhvr>
                                        <p:cTn id="94" dur="1" fill="hold">
                                          <p:stCondLst>
                                            <p:cond delay="0"/>
                                          </p:stCondLst>
                                        </p:cTn>
                                        <p:tgtEl>
                                          <p:spTgt spid="4">
                                            <p:txEl>
                                              <p:pRg st="22" end="22"/>
                                            </p:txEl>
                                          </p:spTgt>
                                        </p:tgtEl>
                                        <p:attrNameLst>
                                          <p:attrName>style.visibility</p:attrName>
                                        </p:attrNameLst>
                                      </p:cBhvr>
                                      <p:to>
                                        <p:strVal val="visible"/>
                                      </p:to>
                                    </p:set>
                                    <p:anim calcmode="lin" valueType="num">
                                      <p:cBhvr>
                                        <p:cTn id="95" dur="30000" fill="hold"/>
                                        <p:tgtEl>
                                          <p:spTgt spid="4">
                                            <p:txEl>
                                              <p:pRg st="22" end="22"/>
                                            </p:txEl>
                                          </p:spTgt>
                                        </p:tgtEl>
                                        <p:attrNameLst>
                                          <p:attrName>ppt_x</p:attrName>
                                        </p:attrNameLst>
                                      </p:cBhvr>
                                      <p:tavLst>
                                        <p:tav tm="0">
                                          <p:val>
                                            <p:strVal val="#ppt_x"/>
                                          </p:val>
                                        </p:tav>
                                        <p:tav tm="100000">
                                          <p:val>
                                            <p:strVal val="#ppt_x"/>
                                          </p:val>
                                        </p:tav>
                                      </p:tavLst>
                                    </p:anim>
                                    <p:anim calcmode="lin" valueType="num">
                                      <p:cBhvr>
                                        <p:cTn id="96" dur="30000" fill="hold"/>
                                        <p:tgtEl>
                                          <p:spTgt spid="4">
                                            <p:txEl>
                                              <p:pRg st="22" end="22"/>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0831DD5-7377-C4F1-583E-25C4AC7577EC}"/>
              </a:ext>
            </a:extLst>
          </p:cNvPr>
          <p:cNvSpPr>
            <a:spLocks noGrp="1"/>
          </p:cNvSpPr>
          <p:nvPr>
            <p:ph type="title"/>
          </p:nvPr>
        </p:nvSpPr>
        <p:spPr>
          <a:xfrm>
            <a:off x="79375" y="674370"/>
            <a:ext cx="12033250" cy="5888990"/>
          </a:xfrm>
          <a:noFill/>
        </p:spPr>
        <p:txBody>
          <a:bodyPr>
            <a:normAutofit/>
          </a:bodyPr>
          <a:lstStyle/>
          <a:p>
            <a:pPr algn="ctr">
              <a:lnSpc>
                <a:spcPct val="150000"/>
              </a:lnSpc>
            </a:pPr>
            <a:r>
              <a:rPr lang="en-US" sz="1100" dirty="0" err="1"/>
              <a:t>Conexión</a:t>
            </a:r>
            <a:r>
              <a:rPr lang="en-US" sz="1100" dirty="0"/>
              <a:t> </a:t>
            </a:r>
            <a:r>
              <a:rPr lang="en-US" sz="1100" dirty="0" err="1"/>
              <a:t>Fénix</a:t>
            </a:r>
            <a:br>
              <a:rPr lang="en-US" sz="1100" dirty="0"/>
            </a:br>
            <a:r>
              <a:rPr lang="en-US" sz="1100" dirty="0"/>
              <a:t>Confederated Tribes of Siletz Indians (CTSI)</a:t>
            </a:r>
            <a:br>
              <a:rPr lang="en-US" sz="1100" dirty="0"/>
            </a:br>
            <a:r>
              <a:rPr lang="en-US" sz="1100" dirty="0"/>
              <a:t>Corvallis Daytime Drop-in Center</a:t>
            </a:r>
            <a:br>
              <a:rPr lang="en-US" sz="1100" dirty="0"/>
            </a:br>
            <a:r>
              <a:rPr lang="en-US" sz="1100" dirty="0"/>
              <a:t>Exodus Recovery</a:t>
            </a:r>
            <a:br>
              <a:rPr lang="en-US" sz="1100" dirty="0"/>
            </a:br>
            <a:r>
              <a:rPr lang="en-US" sz="1100" dirty="0"/>
              <a:t>Faith Community Health Network</a:t>
            </a:r>
            <a:br>
              <a:rPr lang="en-US" sz="1100" dirty="0"/>
            </a:br>
            <a:r>
              <a:rPr lang="en-US" sz="1100" dirty="0"/>
              <a:t>Faith Hope &amp; Charity*</a:t>
            </a:r>
            <a:br>
              <a:rPr lang="en-US" sz="1100" dirty="0"/>
            </a:br>
            <a:r>
              <a:rPr lang="en-US" sz="1100" dirty="0"/>
              <a:t>Family Tree Relief Nursery* (BHRN)</a:t>
            </a:r>
            <a:br>
              <a:rPr lang="en-US" sz="1100" dirty="0"/>
            </a:br>
            <a:r>
              <a:rPr lang="en-US" sz="1100" dirty="0"/>
              <a:t>Farmworker Housing Development Corporations</a:t>
            </a:r>
            <a:br>
              <a:rPr lang="en-US" sz="1100" dirty="0"/>
            </a:br>
            <a:r>
              <a:rPr lang="en-US" sz="1100" dirty="0"/>
              <a:t>Growing Ancestral Roots</a:t>
            </a:r>
            <a:br>
              <a:rPr lang="en-US" sz="1100" dirty="0"/>
            </a:br>
            <a:r>
              <a:rPr lang="en-US" sz="1100" dirty="0"/>
              <a:t>Integrated Services Network Support Services </a:t>
            </a:r>
            <a:br>
              <a:rPr lang="en-US" sz="1100" dirty="0"/>
            </a:br>
            <a:r>
              <a:rPr lang="en-US" sz="1100" dirty="0"/>
              <a:t>Intercommunity Health Network Coordinated Care Organization (IHN-CCO)</a:t>
            </a:r>
            <a:br>
              <a:rPr lang="en-US" sz="1100" dirty="0"/>
            </a:br>
            <a:r>
              <a:rPr lang="en-US" sz="1100" dirty="0"/>
              <a:t>International Moms Group</a:t>
            </a:r>
            <a:br>
              <a:rPr lang="en-US" sz="1100" dirty="0"/>
            </a:br>
            <a:r>
              <a:rPr lang="en-US" sz="1100" dirty="0"/>
              <a:t>Lincoln County Behavioral Health</a:t>
            </a:r>
            <a:br>
              <a:rPr lang="en-US" sz="1100" dirty="0"/>
            </a:br>
            <a:r>
              <a:rPr lang="en-US" sz="1100" dirty="0"/>
              <a:t>Lincoln County Community Health Center </a:t>
            </a:r>
            <a:br>
              <a:rPr lang="en-US" sz="1100" dirty="0"/>
            </a:br>
            <a:r>
              <a:rPr lang="en-US" sz="1100" dirty="0"/>
              <a:t>Lincoln County Housing Authority</a:t>
            </a:r>
            <a:br>
              <a:rPr lang="en-US" sz="1100" dirty="0"/>
            </a:br>
            <a:r>
              <a:rPr lang="en-US" sz="1100" dirty="0"/>
              <a:t>Lincoln County Public Health</a:t>
            </a:r>
            <a:br>
              <a:rPr lang="en-US" sz="1100" dirty="0"/>
            </a:br>
            <a:r>
              <a:rPr lang="en-US" sz="1100" dirty="0"/>
              <a:t>Linn Benton Hispanic Advisory Council</a:t>
            </a:r>
            <a:br>
              <a:rPr lang="en-US" sz="1100" dirty="0"/>
            </a:br>
            <a:r>
              <a:rPr lang="en-US" sz="1100" dirty="0"/>
              <a:t>Linn Benton NAACP</a:t>
            </a:r>
            <a:br>
              <a:rPr lang="en-US" sz="1100" dirty="0"/>
            </a:br>
            <a:r>
              <a:rPr lang="en-US" sz="1100" dirty="0"/>
              <a:t>Linn County Multi-Agency Collaborative </a:t>
            </a:r>
            <a:r>
              <a:rPr lang="en-US" sz="1100" dirty="0" err="1"/>
              <a:t>GroupitAC</a:t>
            </a:r>
            <a:r>
              <a:rPr lang="en-US" sz="1100" dirty="0"/>
              <a:t> Group </a:t>
            </a:r>
            <a:br>
              <a:rPr lang="en-US" sz="1100" dirty="0"/>
            </a:br>
            <a:r>
              <a:rPr lang="en-US" sz="1100" dirty="0"/>
              <a:t>Linn County Public Health</a:t>
            </a:r>
            <a:br>
              <a:rPr lang="en-US" sz="1100" dirty="0"/>
            </a:br>
            <a:r>
              <a:rPr lang="en-US" sz="1100" dirty="0"/>
              <a:t>Mid Willamette Trans Support Network (MWTSN)</a:t>
            </a:r>
            <a:br>
              <a:rPr lang="en-US" sz="1100" dirty="0"/>
            </a:br>
            <a:r>
              <a:rPr lang="en-US" sz="1100" dirty="0"/>
              <a:t>Northwest Coastal Housing</a:t>
            </a:r>
          </a:p>
        </p:txBody>
      </p:sp>
    </p:spTree>
    <p:extLst>
      <p:ext uri="{BB962C8B-B14F-4D97-AF65-F5344CB8AC3E}">
        <p14:creationId xmlns:p14="http://schemas.microsoft.com/office/powerpoint/2010/main" val="337989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30000" fill="hold"/>
                                        <p:tgtEl>
                                          <p:spTgt spid="4">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0831DD5-7377-C4F1-583E-25C4AC7577EC}"/>
              </a:ext>
            </a:extLst>
          </p:cNvPr>
          <p:cNvSpPr>
            <a:spLocks noGrp="1"/>
          </p:cNvSpPr>
          <p:nvPr>
            <p:ph type="title"/>
          </p:nvPr>
        </p:nvSpPr>
        <p:spPr>
          <a:xfrm>
            <a:off x="107950" y="857250"/>
            <a:ext cx="12033250" cy="5924550"/>
          </a:xfrm>
          <a:noFill/>
        </p:spPr>
        <p:txBody>
          <a:bodyPr anchor="ctr" anchorCtr="0">
            <a:normAutofit/>
          </a:bodyPr>
          <a:lstStyle/>
          <a:p>
            <a:pPr algn="ctr">
              <a:lnSpc>
                <a:spcPct val="170000"/>
              </a:lnSpc>
            </a:pPr>
            <a:r>
              <a:rPr lang="en-US" sz="1100" dirty="0"/>
              <a:t>Oregon Public Health Association </a:t>
            </a:r>
            <a:br>
              <a:rPr lang="en-US" sz="1100" dirty="0"/>
            </a:br>
            <a:r>
              <a:rPr lang="en-US" sz="1100" dirty="0"/>
              <a:t>Old Mill Center for Families &amp; Children</a:t>
            </a:r>
            <a:br>
              <a:rPr lang="en-US" sz="1100" dirty="0"/>
            </a:br>
            <a:r>
              <a:rPr lang="en-US" sz="1100" dirty="0"/>
              <a:t>Oregon Coast Bank</a:t>
            </a:r>
            <a:br>
              <a:rPr lang="en-US" sz="1100" dirty="0"/>
            </a:br>
            <a:r>
              <a:rPr lang="en-US" sz="1100" dirty="0"/>
              <a:t>Oregon State University College of Health</a:t>
            </a:r>
            <a:br>
              <a:rPr lang="en-US" sz="1100" dirty="0"/>
            </a:br>
            <a:r>
              <a:rPr lang="en-US" sz="1100" dirty="0"/>
              <a:t>Oregon State University Student Health Services</a:t>
            </a:r>
            <a:br>
              <a:rPr lang="en-US" sz="1100" dirty="0"/>
            </a:br>
            <a:r>
              <a:rPr lang="en-US" sz="1100" dirty="0" err="1"/>
              <a:t>ReConnections</a:t>
            </a:r>
            <a:r>
              <a:rPr lang="en-US" sz="1100" dirty="0"/>
              <a:t> Counseling</a:t>
            </a:r>
            <a:br>
              <a:rPr lang="en-US" sz="1100" dirty="0"/>
            </a:br>
            <a:r>
              <a:rPr lang="en-US" sz="1100" dirty="0"/>
              <a:t>Regional Health Education Hub</a:t>
            </a:r>
            <a:br>
              <a:rPr lang="en-US" sz="1100" dirty="0"/>
            </a:br>
            <a:r>
              <a:rPr lang="en-US" sz="1100" dirty="0"/>
              <a:t>Roundhouse Foundation</a:t>
            </a:r>
            <a:br>
              <a:rPr lang="en-US" sz="1100" dirty="0"/>
            </a:br>
            <a:r>
              <a:rPr lang="en-US" sz="1100" dirty="0"/>
              <a:t>Samaritan Family Medicine</a:t>
            </a:r>
            <a:br>
              <a:rPr lang="en-US" sz="1100" dirty="0"/>
            </a:br>
            <a:r>
              <a:rPr lang="en-US" sz="1100" dirty="0"/>
              <a:t>Samaritan Health Services (SHS)</a:t>
            </a:r>
            <a:br>
              <a:rPr lang="en-US" sz="1100" dirty="0"/>
            </a:br>
            <a:r>
              <a:rPr lang="en-US" sz="1100" dirty="0"/>
              <a:t>Samaritan Treatment &amp; Recovery Services (STARS)s</a:t>
            </a:r>
            <a:br>
              <a:rPr lang="en-US" sz="1100" dirty="0"/>
            </a:br>
            <a:r>
              <a:rPr lang="en-US" sz="1100" dirty="0"/>
              <a:t>South Benton Food Pantry</a:t>
            </a:r>
            <a:br>
              <a:rPr lang="en-US" sz="1100" dirty="0"/>
            </a:br>
            <a:r>
              <a:rPr lang="en-US" sz="1100" dirty="0"/>
              <a:t>Strengthening Rural Families</a:t>
            </a:r>
            <a:br>
              <a:rPr lang="en-US" sz="1100" dirty="0"/>
            </a:br>
            <a:r>
              <a:rPr lang="en-US" sz="1100" dirty="0"/>
              <a:t>Systems of Care</a:t>
            </a:r>
            <a:br>
              <a:rPr lang="en-US" sz="1100" dirty="0"/>
            </a:br>
            <a:r>
              <a:rPr lang="en-US" sz="1100" dirty="0"/>
              <a:t>United Way of Linn, Benton &amp;, and Lincoln Counties</a:t>
            </a:r>
            <a:br>
              <a:rPr lang="en-US" sz="1100" dirty="0"/>
            </a:br>
            <a:r>
              <a:rPr lang="en-US" sz="1100" dirty="0"/>
              <a:t>Unity Shelter</a:t>
            </a:r>
            <a:br>
              <a:rPr lang="en-US" sz="1100" dirty="0"/>
            </a:br>
            <a:r>
              <a:rPr lang="en-US" sz="1100" dirty="0"/>
              <a:t>Young Roots Oregon</a:t>
            </a:r>
          </a:p>
        </p:txBody>
      </p:sp>
    </p:spTree>
    <p:extLst>
      <p:ext uri="{BB962C8B-B14F-4D97-AF65-F5344CB8AC3E}">
        <p14:creationId xmlns:p14="http://schemas.microsoft.com/office/powerpoint/2010/main" val="289388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30000" fill="hold"/>
                                        <p:tgtEl>
                                          <p:spTgt spid="4">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4A0007-6775-528B-E71A-F6492F9D8AE9}"/>
              </a:ext>
            </a:extLst>
          </p:cNvPr>
          <p:cNvSpPr>
            <a:spLocks noGrp="1"/>
          </p:cNvSpPr>
          <p:nvPr>
            <p:ph type="title"/>
          </p:nvPr>
        </p:nvSpPr>
        <p:spPr>
          <a:xfrm>
            <a:off x="4331456" y="913875"/>
            <a:ext cx="7085843" cy="3102791"/>
          </a:xfrm>
        </p:spPr>
        <p:txBody>
          <a:bodyPr/>
          <a:lstStyle/>
          <a:p>
            <a:r>
              <a:rPr lang="en-US" dirty="0">
                <a:solidFill>
                  <a:schemeClr val="tx2"/>
                </a:solidFill>
                <a:latin typeface="Roboto Medium" panose="02000000000000000000" pitchFamily="2" charset="0"/>
                <a:ea typeface="Roboto Medium" panose="02000000000000000000" pitchFamily="2" charset="0"/>
              </a:rPr>
              <a:t>Questions?</a:t>
            </a:r>
          </a:p>
        </p:txBody>
      </p:sp>
      <p:pic>
        <p:nvPicPr>
          <p:cNvPr id="7" name="Picture 6" descr="A logo for a community health company&#10;&#10;Description automatically generated">
            <a:extLst>
              <a:ext uri="{FF2B5EF4-FFF2-40B4-BE49-F238E27FC236}">
                <a16:creationId xmlns:a16="http://schemas.microsoft.com/office/drawing/2014/main" id="{8FB6C5ED-93AA-1507-1C30-54E2FF76D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4766" y="4925363"/>
            <a:ext cx="2479758" cy="1932637"/>
          </a:xfrm>
          <a:prstGeom prst="rect">
            <a:avLst/>
          </a:prstGeom>
        </p:spPr>
      </p:pic>
    </p:spTree>
    <p:extLst>
      <p:ext uri="{BB962C8B-B14F-4D97-AF65-F5344CB8AC3E}">
        <p14:creationId xmlns:p14="http://schemas.microsoft.com/office/powerpoint/2010/main" val="17557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E9762A-84B1-3368-440E-580344F6F3CE}"/>
              </a:ext>
            </a:extLst>
          </p:cNvPr>
          <p:cNvSpPr>
            <a:spLocks noGrp="1"/>
          </p:cNvSpPr>
          <p:nvPr>
            <p:ph type="title"/>
          </p:nvPr>
        </p:nvSpPr>
        <p:spPr/>
        <p:txBody>
          <a:bodyPr/>
          <a:lstStyle/>
          <a:p>
            <a:r>
              <a:rPr lang="en-US" dirty="0"/>
              <a:t>Presentation Panel</a:t>
            </a:r>
          </a:p>
        </p:txBody>
      </p:sp>
      <p:sp>
        <p:nvSpPr>
          <p:cNvPr id="5" name="Content Placeholder 4">
            <a:extLst>
              <a:ext uri="{FF2B5EF4-FFF2-40B4-BE49-F238E27FC236}">
                <a16:creationId xmlns:a16="http://schemas.microsoft.com/office/drawing/2014/main" id="{C4C4C003-E38F-DA57-A97D-DE65BB128BD7}"/>
              </a:ext>
            </a:extLst>
          </p:cNvPr>
          <p:cNvSpPr>
            <a:spLocks noGrp="1"/>
          </p:cNvSpPr>
          <p:nvPr>
            <p:ph idx="1"/>
          </p:nvPr>
        </p:nvSpPr>
        <p:spPr/>
        <p:txBody>
          <a:bodyPr>
            <a:normAutofit fontScale="70000" lnSpcReduction="20000"/>
          </a:bodyPr>
          <a:lstStyle/>
          <a:p>
            <a:pPr marL="342900" indent="-342900">
              <a:lnSpc>
                <a:spcPct val="150000"/>
              </a:lnSpc>
              <a:buFont typeface="Arial" panose="020B0604020202020204" pitchFamily="34" charset="0"/>
              <a:buChar char="•"/>
            </a:pPr>
            <a:r>
              <a:rPr lang="en-US" dirty="0"/>
              <a:t>Todd Jeter; Behavioral Health Director/Interim Director Social Determinants of Health, Equity, and Transformation; IHN-CCO</a:t>
            </a:r>
          </a:p>
          <a:p>
            <a:pPr marL="342900" indent="-342900">
              <a:lnSpc>
                <a:spcPct val="150000"/>
              </a:lnSpc>
              <a:buFont typeface="Arial" panose="020B0604020202020204" pitchFamily="34" charset="0"/>
              <a:buChar char="•"/>
            </a:pPr>
            <a:r>
              <a:rPr lang="en-US" dirty="0"/>
              <a:t>Ruby Moon; Community Health Manager; The Confederated Tribes of Siletz Indians</a:t>
            </a:r>
          </a:p>
          <a:p>
            <a:pPr marL="342900" indent="-342900">
              <a:lnSpc>
                <a:spcPct val="150000"/>
              </a:lnSpc>
              <a:buFont typeface="Arial" panose="020B0604020202020204" pitchFamily="34" charset="0"/>
              <a:buChar char="•"/>
            </a:pPr>
            <a:r>
              <a:rPr lang="en-US" dirty="0"/>
              <a:t>Mica Contreras; Executive Director; Linn Benton Lincoln Health Equity Alliance</a:t>
            </a:r>
          </a:p>
          <a:p>
            <a:pPr marL="342900" indent="-342900">
              <a:lnSpc>
                <a:spcPct val="150000"/>
              </a:lnSpc>
              <a:buFont typeface="Arial" panose="020B0604020202020204" pitchFamily="34" charset="0"/>
              <a:buChar char="•"/>
            </a:pPr>
            <a:r>
              <a:rPr lang="en-US" dirty="0"/>
              <a:t>Sara Hartstein; Interim Deputy Director of Public Health; Benton County Health Department</a:t>
            </a:r>
          </a:p>
          <a:p>
            <a:pPr marL="342900" indent="-342900">
              <a:lnSpc>
                <a:spcPct val="150000"/>
              </a:lnSpc>
              <a:buFont typeface="Arial" panose="020B0604020202020204" pitchFamily="34" charset="0"/>
              <a:buChar char="•"/>
            </a:pPr>
            <a:r>
              <a:rPr lang="en-US" dirty="0"/>
              <a:t>Paulina Kaiser; Director Community Health and Research at Samaritan Health Services</a:t>
            </a:r>
          </a:p>
        </p:txBody>
      </p:sp>
    </p:spTree>
    <p:extLst>
      <p:ext uri="{BB962C8B-B14F-4D97-AF65-F5344CB8AC3E}">
        <p14:creationId xmlns:p14="http://schemas.microsoft.com/office/powerpoint/2010/main" val="211534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B2495FD-D477-1298-52BF-91F41AC3D029}"/>
              </a:ext>
            </a:extLst>
          </p:cNvPr>
          <p:cNvGrpSpPr/>
          <p:nvPr/>
        </p:nvGrpSpPr>
        <p:grpSpPr>
          <a:xfrm>
            <a:off x="2242044" y="401326"/>
            <a:ext cx="8106937" cy="6055348"/>
            <a:chOff x="2445244" y="410179"/>
            <a:chExt cx="8106937" cy="6055348"/>
          </a:xfrm>
        </p:grpSpPr>
        <p:grpSp>
          <p:nvGrpSpPr>
            <p:cNvPr id="4" name="Group 3">
              <a:extLst>
                <a:ext uri="{FF2B5EF4-FFF2-40B4-BE49-F238E27FC236}">
                  <a16:creationId xmlns:a16="http://schemas.microsoft.com/office/drawing/2014/main" id="{853479E2-CAB4-3266-4329-532D7F9F1F06}"/>
                </a:ext>
              </a:extLst>
            </p:cNvPr>
            <p:cNvGrpSpPr/>
            <p:nvPr/>
          </p:nvGrpSpPr>
          <p:grpSpPr>
            <a:xfrm>
              <a:off x="2445244" y="410179"/>
              <a:ext cx="8106937" cy="6037642"/>
              <a:chOff x="3039087" y="410178"/>
              <a:chExt cx="6113823" cy="6037642"/>
            </a:xfrm>
          </p:grpSpPr>
          <p:sp>
            <p:nvSpPr>
              <p:cNvPr id="14" name="Block Arc 13">
                <a:extLst>
                  <a:ext uri="{FF2B5EF4-FFF2-40B4-BE49-F238E27FC236}">
                    <a16:creationId xmlns:a16="http://schemas.microsoft.com/office/drawing/2014/main" id="{24EAD5D5-462E-E072-75CD-3B26CB3463AF}"/>
                  </a:ext>
                </a:extLst>
              </p:cNvPr>
              <p:cNvSpPr/>
              <p:nvPr/>
            </p:nvSpPr>
            <p:spPr>
              <a:xfrm>
                <a:off x="3510515" y="920284"/>
                <a:ext cx="5170968" cy="5170968"/>
              </a:xfrm>
              <a:prstGeom prst="blockArc">
                <a:avLst>
                  <a:gd name="adj1" fmla="val 13800000"/>
                  <a:gd name="adj2" fmla="val 16200000"/>
                  <a:gd name="adj3" fmla="val 306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Block Arc 14">
                <a:extLst>
                  <a:ext uri="{FF2B5EF4-FFF2-40B4-BE49-F238E27FC236}">
                    <a16:creationId xmlns:a16="http://schemas.microsoft.com/office/drawing/2014/main" id="{9116047B-8597-EA22-1C75-5DB9C05183DD}"/>
                  </a:ext>
                </a:extLst>
              </p:cNvPr>
              <p:cNvSpPr/>
              <p:nvPr/>
            </p:nvSpPr>
            <p:spPr>
              <a:xfrm>
                <a:off x="3510515" y="920284"/>
                <a:ext cx="5170968" cy="5170968"/>
              </a:xfrm>
              <a:prstGeom prst="blockArc">
                <a:avLst>
                  <a:gd name="adj1" fmla="val 11400000"/>
                  <a:gd name="adj2" fmla="val 13800000"/>
                  <a:gd name="adj3" fmla="val 306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Block Arc 15">
                <a:extLst>
                  <a:ext uri="{FF2B5EF4-FFF2-40B4-BE49-F238E27FC236}">
                    <a16:creationId xmlns:a16="http://schemas.microsoft.com/office/drawing/2014/main" id="{B37FAAB5-9CA1-E77D-7A26-4E6138607AD1}"/>
                  </a:ext>
                </a:extLst>
              </p:cNvPr>
              <p:cNvSpPr/>
              <p:nvPr/>
            </p:nvSpPr>
            <p:spPr>
              <a:xfrm>
                <a:off x="3510515" y="920284"/>
                <a:ext cx="5170968" cy="5170968"/>
              </a:xfrm>
              <a:prstGeom prst="blockArc">
                <a:avLst>
                  <a:gd name="adj1" fmla="val 9000000"/>
                  <a:gd name="adj2" fmla="val 11400000"/>
                  <a:gd name="adj3" fmla="val 306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Block Arc 16">
                <a:extLst>
                  <a:ext uri="{FF2B5EF4-FFF2-40B4-BE49-F238E27FC236}">
                    <a16:creationId xmlns:a16="http://schemas.microsoft.com/office/drawing/2014/main" id="{3F41C1F2-9117-6E59-4C3F-87659BC88005}"/>
                  </a:ext>
                </a:extLst>
              </p:cNvPr>
              <p:cNvSpPr/>
              <p:nvPr/>
            </p:nvSpPr>
            <p:spPr>
              <a:xfrm>
                <a:off x="3510515" y="920284"/>
                <a:ext cx="5170968" cy="5170968"/>
              </a:xfrm>
              <a:prstGeom prst="blockArc">
                <a:avLst>
                  <a:gd name="adj1" fmla="val 6600000"/>
                  <a:gd name="adj2" fmla="val 9000000"/>
                  <a:gd name="adj3" fmla="val 306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Block Arc 25">
                <a:extLst>
                  <a:ext uri="{FF2B5EF4-FFF2-40B4-BE49-F238E27FC236}">
                    <a16:creationId xmlns:a16="http://schemas.microsoft.com/office/drawing/2014/main" id="{B8BF82A9-52B7-F926-B0AD-F331D02A2FA8}"/>
                  </a:ext>
                </a:extLst>
              </p:cNvPr>
              <p:cNvSpPr/>
              <p:nvPr/>
            </p:nvSpPr>
            <p:spPr>
              <a:xfrm>
                <a:off x="3510515" y="920284"/>
                <a:ext cx="5170968" cy="5170968"/>
              </a:xfrm>
              <a:prstGeom prst="blockArc">
                <a:avLst>
                  <a:gd name="adj1" fmla="val 4200000"/>
                  <a:gd name="adj2" fmla="val 6600000"/>
                  <a:gd name="adj3" fmla="val 306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Block Arc 34">
                <a:extLst>
                  <a:ext uri="{FF2B5EF4-FFF2-40B4-BE49-F238E27FC236}">
                    <a16:creationId xmlns:a16="http://schemas.microsoft.com/office/drawing/2014/main" id="{772358E0-03C1-7932-EE26-6888E672B99E}"/>
                  </a:ext>
                </a:extLst>
              </p:cNvPr>
              <p:cNvSpPr/>
              <p:nvPr/>
            </p:nvSpPr>
            <p:spPr>
              <a:xfrm>
                <a:off x="3510515" y="920284"/>
                <a:ext cx="5170968" cy="5170968"/>
              </a:xfrm>
              <a:prstGeom prst="blockArc">
                <a:avLst>
                  <a:gd name="adj1" fmla="val 1800000"/>
                  <a:gd name="adj2" fmla="val 4200000"/>
                  <a:gd name="adj3" fmla="val 306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6" name="Block Arc 35">
                <a:extLst>
                  <a:ext uri="{FF2B5EF4-FFF2-40B4-BE49-F238E27FC236}">
                    <a16:creationId xmlns:a16="http://schemas.microsoft.com/office/drawing/2014/main" id="{D28331E4-CBD5-A2D4-B522-D9E41BF3615F}"/>
                  </a:ext>
                </a:extLst>
              </p:cNvPr>
              <p:cNvSpPr/>
              <p:nvPr/>
            </p:nvSpPr>
            <p:spPr>
              <a:xfrm>
                <a:off x="3510515" y="920284"/>
                <a:ext cx="5170968" cy="5170968"/>
              </a:xfrm>
              <a:prstGeom prst="blockArc">
                <a:avLst>
                  <a:gd name="adj1" fmla="val 21000000"/>
                  <a:gd name="adj2" fmla="val 1800000"/>
                  <a:gd name="adj3" fmla="val 306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Block Arc 36">
                <a:extLst>
                  <a:ext uri="{FF2B5EF4-FFF2-40B4-BE49-F238E27FC236}">
                    <a16:creationId xmlns:a16="http://schemas.microsoft.com/office/drawing/2014/main" id="{563C4F15-2841-D2D6-046B-C61706D4ACBD}"/>
                  </a:ext>
                </a:extLst>
              </p:cNvPr>
              <p:cNvSpPr/>
              <p:nvPr/>
            </p:nvSpPr>
            <p:spPr>
              <a:xfrm>
                <a:off x="3510515" y="920284"/>
                <a:ext cx="5170968" cy="5170968"/>
              </a:xfrm>
              <a:prstGeom prst="blockArc">
                <a:avLst>
                  <a:gd name="adj1" fmla="val 18600000"/>
                  <a:gd name="adj2" fmla="val 21000000"/>
                  <a:gd name="adj3" fmla="val 306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Block Arc 37">
                <a:extLst>
                  <a:ext uri="{FF2B5EF4-FFF2-40B4-BE49-F238E27FC236}">
                    <a16:creationId xmlns:a16="http://schemas.microsoft.com/office/drawing/2014/main" id="{EE699B70-F55F-94CB-9398-8213365EBC0F}"/>
                  </a:ext>
                </a:extLst>
              </p:cNvPr>
              <p:cNvSpPr/>
              <p:nvPr/>
            </p:nvSpPr>
            <p:spPr>
              <a:xfrm>
                <a:off x="3510515" y="920284"/>
                <a:ext cx="5170968" cy="5170968"/>
              </a:xfrm>
              <a:prstGeom prst="blockArc">
                <a:avLst>
                  <a:gd name="adj1" fmla="val 16200000"/>
                  <a:gd name="adj2" fmla="val 18600000"/>
                  <a:gd name="adj3" fmla="val 306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Freeform: Shape 38">
                <a:extLst>
                  <a:ext uri="{FF2B5EF4-FFF2-40B4-BE49-F238E27FC236}">
                    <a16:creationId xmlns:a16="http://schemas.microsoft.com/office/drawing/2014/main" id="{ED73BF2F-C6AA-58F2-D095-67884A78F4F1}"/>
                  </a:ext>
                </a:extLst>
              </p:cNvPr>
              <p:cNvSpPr/>
              <p:nvPr/>
            </p:nvSpPr>
            <p:spPr>
              <a:xfrm>
                <a:off x="5121797" y="2354743"/>
                <a:ext cx="1948402" cy="1777036"/>
              </a:xfrm>
              <a:custGeom>
                <a:avLst/>
                <a:gdLst>
                  <a:gd name="connsiteX0" fmla="*/ 0 w 1570522"/>
                  <a:gd name="connsiteY0" fmla="*/ 785261 h 1570522"/>
                  <a:gd name="connsiteX1" fmla="*/ 785261 w 1570522"/>
                  <a:gd name="connsiteY1" fmla="*/ 0 h 1570522"/>
                  <a:gd name="connsiteX2" fmla="*/ 1570522 w 1570522"/>
                  <a:gd name="connsiteY2" fmla="*/ 785261 h 1570522"/>
                  <a:gd name="connsiteX3" fmla="*/ 785261 w 1570522"/>
                  <a:gd name="connsiteY3" fmla="*/ 1570522 h 1570522"/>
                  <a:gd name="connsiteX4" fmla="*/ 0 w 1570522"/>
                  <a:gd name="connsiteY4" fmla="*/ 785261 h 15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522" h="1570522">
                    <a:moveTo>
                      <a:pt x="0" y="785261"/>
                    </a:moveTo>
                    <a:cubicBezTo>
                      <a:pt x="0" y="351573"/>
                      <a:pt x="351573" y="0"/>
                      <a:pt x="785261" y="0"/>
                    </a:cubicBezTo>
                    <a:cubicBezTo>
                      <a:pt x="1218949" y="0"/>
                      <a:pt x="1570522" y="351573"/>
                      <a:pt x="1570522" y="785261"/>
                    </a:cubicBezTo>
                    <a:cubicBezTo>
                      <a:pt x="1570522" y="1218949"/>
                      <a:pt x="1218949" y="1570522"/>
                      <a:pt x="785261" y="1570522"/>
                    </a:cubicBezTo>
                    <a:cubicBezTo>
                      <a:pt x="351573" y="1570522"/>
                      <a:pt x="0" y="1218949"/>
                      <a:pt x="0" y="785261"/>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448" tIns="274448" rIns="274448" bIns="274448"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endParaRPr kumimoji="0" lang="en-US" sz="35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Freeform: Shape 39">
                <a:extLst>
                  <a:ext uri="{FF2B5EF4-FFF2-40B4-BE49-F238E27FC236}">
                    <a16:creationId xmlns:a16="http://schemas.microsoft.com/office/drawing/2014/main" id="{F88CB999-7936-75C8-AF96-DC888A8329A0}"/>
                  </a:ext>
                </a:extLst>
              </p:cNvPr>
              <p:cNvSpPr/>
              <p:nvPr/>
            </p:nvSpPr>
            <p:spPr>
              <a:xfrm>
                <a:off x="5546316" y="410178"/>
                <a:ext cx="1099365" cy="1099365"/>
              </a:xfrm>
              <a:custGeom>
                <a:avLst/>
                <a:gdLst>
                  <a:gd name="connsiteX0" fmla="*/ 0 w 1099365"/>
                  <a:gd name="connsiteY0" fmla="*/ 549683 h 1099365"/>
                  <a:gd name="connsiteX1" fmla="*/ 549683 w 1099365"/>
                  <a:gd name="connsiteY1" fmla="*/ 0 h 1099365"/>
                  <a:gd name="connsiteX2" fmla="*/ 1099366 w 1099365"/>
                  <a:gd name="connsiteY2" fmla="*/ 549683 h 1099365"/>
                  <a:gd name="connsiteX3" fmla="*/ 549683 w 1099365"/>
                  <a:gd name="connsiteY3" fmla="*/ 1099366 h 1099365"/>
                  <a:gd name="connsiteX4" fmla="*/ 0 w 1099365"/>
                  <a:gd name="connsiteY4" fmla="*/ 549683 h 109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65" h="1099365">
                    <a:moveTo>
                      <a:pt x="0" y="549683"/>
                    </a:moveTo>
                    <a:cubicBezTo>
                      <a:pt x="0" y="246101"/>
                      <a:pt x="246101" y="0"/>
                      <a:pt x="549683" y="0"/>
                    </a:cubicBezTo>
                    <a:cubicBezTo>
                      <a:pt x="853265" y="0"/>
                      <a:pt x="1099366" y="246101"/>
                      <a:pt x="1099366" y="549683"/>
                    </a:cubicBezTo>
                    <a:cubicBezTo>
                      <a:pt x="1099366" y="853265"/>
                      <a:pt x="853265" y="1099366"/>
                      <a:pt x="549683" y="1099366"/>
                    </a:cubicBezTo>
                    <a:cubicBezTo>
                      <a:pt x="246101" y="1099366"/>
                      <a:pt x="0" y="853265"/>
                      <a:pt x="0" y="549683"/>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8" tIns="191478" rIns="191478" bIns="19147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Freeform: Shape 40">
                <a:extLst>
                  <a:ext uri="{FF2B5EF4-FFF2-40B4-BE49-F238E27FC236}">
                    <a16:creationId xmlns:a16="http://schemas.microsoft.com/office/drawing/2014/main" id="{E8847ECE-C65B-7256-26FA-8E94195EF72F}"/>
                  </a:ext>
                </a:extLst>
              </p:cNvPr>
              <p:cNvSpPr/>
              <p:nvPr/>
            </p:nvSpPr>
            <p:spPr>
              <a:xfrm>
                <a:off x="7182794" y="1005807"/>
                <a:ext cx="1099365" cy="1099365"/>
              </a:xfrm>
              <a:custGeom>
                <a:avLst/>
                <a:gdLst>
                  <a:gd name="connsiteX0" fmla="*/ 0 w 1099365"/>
                  <a:gd name="connsiteY0" fmla="*/ 549683 h 1099365"/>
                  <a:gd name="connsiteX1" fmla="*/ 549683 w 1099365"/>
                  <a:gd name="connsiteY1" fmla="*/ 0 h 1099365"/>
                  <a:gd name="connsiteX2" fmla="*/ 1099366 w 1099365"/>
                  <a:gd name="connsiteY2" fmla="*/ 549683 h 1099365"/>
                  <a:gd name="connsiteX3" fmla="*/ 549683 w 1099365"/>
                  <a:gd name="connsiteY3" fmla="*/ 1099366 h 1099365"/>
                  <a:gd name="connsiteX4" fmla="*/ 0 w 1099365"/>
                  <a:gd name="connsiteY4" fmla="*/ 549683 h 109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65" h="1099365">
                    <a:moveTo>
                      <a:pt x="0" y="549683"/>
                    </a:moveTo>
                    <a:cubicBezTo>
                      <a:pt x="0" y="246101"/>
                      <a:pt x="246101" y="0"/>
                      <a:pt x="549683" y="0"/>
                    </a:cubicBezTo>
                    <a:cubicBezTo>
                      <a:pt x="853265" y="0"/>
                      <a:pt x="1099366" y="246101"/>
                      <a:pt x="1099366" y="549683"/>
                    </a:cubicBezTo>
                    <a:cubicBezTo>
                      <a:pt x="1099366" y="853265"/>
                      <a:pt x="853265" y="1099366"/>
                      <a:pt x="549683" y="1099366"/>
                    </a:cubicBezTo>
                    <a:cubicBezTo>
                      <a:pt x="246101" y="1099366"/>
                      <a:pt x="0" y="853265"/>
                      <a:pt x="0" y="549683"/>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688" tIns="220688" rIns="220688" bIns="220688" numCol="1" spcCol="1270" anchor="ctr" anchorCtr="0">
                <a:noAutofit/>
              </a:bodyPr>
              <a:lstStyle/>
              <a:p>
                <a:pPr marL="0" marR="0" lvl="0" indent="0" algn="ctr" defTabSz="2089150" rtl="0" eaLnBrk="1" fontAlgn="auto" latinLnBrk="0" hangingPunct="1">
                  <a:lnSpc>
                    <a:spcPct val="90000"/>
                  </a:lnSpc>
                  <a:spcBef>
                    <a:spcPct val="0"/>
                  </a:spcBef>
                  <a:spcAft>
                    <a:spcPct val="35000"/>
                  </a:spcAft>
                  <a:buClrTx/>
                  <a:buSzTx/>
                  <a:buFontTx/>
                  <a:buNone/>
                  <a:tabLst/>
                  <a:defRPr/>
                </a:pPr>
                <a:endParaRPr kumimoji="0" lang="en-US" sz="47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F4042766-9836-FB5F-7660-B2C8AD47DC2E}"/>
                  </a:ext>
                </a:extLst>
              </p:cNvPr>
              <p:cNvSpPr/>
              <p:nvPr/>
            </p:nvSpPr>
            <p:spPr>
              <a:xfrm>
                <a:off x="8053545" y="2513993"/>
                <a:ext cx="1099365" cy="1099365"/>
              </a:xfrm>
              <a:custGeom>
                <a:avLst/>
                <a:gdLst>
                  <a:gd name="connsiteX0" fmla="*/ 0 w 1099365"/>
                  <a:gd name="connsiteY0" fmla="*/ 549683 h 1099365"/>
                  <a:gd name="connsiteX1" fmla="*/ 549683 w 1099365"/>
                  <a:gd name="connsiteY1" fmla="*/ 0 h 1099365"/>
                  <a:gd name="connsiteX2" fmla="*/ 1099366 w 1099365"/>
                  <a:gd name="connsiteY2" fmla="*/ 549683 h 1099365"/>
                  <a:gd name="connsiteX3" fmla="*/ 549683 w 1099365"/>
                  <a:gd name="connsiteY3" fmla="*/ 1099366 h 1099365"/>
                  <a:gd name="connsiteX4" fmla="*/ 0 w 1099365"/>
                  <a:gd name="connsiteY4" fmla="*/ 549683 h 109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65" h="1099365">
                    <a:moveTo>
                      <a:pt x="0" y="549683"/>
                    </a:moveTo>
                    <a:cubicBezTo>
                      <a:pt x="0" y="246101"/>
                      <a:pt x="246101" y="0"/>
                      <a:pt x="549683" y="0"/>
                    </a:cubicBezTo>
                    <a:cubicBezTo>
                      <a:pt x="853265" y="0"/>
                      <a:pt x="1099366" y="246101"/>
                      <a:pt x="1099366" y="549683"/>
                    </a:cubicBezTo>
                    <a:cubicBezTo>
                      <a:pt x="1099366" y="853265"/>
                      <a:pt x="853265" y="1099366"/>
                      <a:pt x="549683" y="1099366"/>
                    </a:cubicBezTo>
                    <a:cubicBezTo>
                      <a:pt x="246101" y="1099366"/>
                      <a:pt x="0" y="853265"/>
                      <a:pt x="0" y="549683"/>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688" tIns="220688" rIns="220688" bIns="220688" numCol="1" spcCol="1270" anchor="ctr" anchorCtr="0">
                <a:noAutofit/>
              </a:bodyPr>
              <a:lstStyle/>
              <a:p>
                <a:pPr marL="0" marR="0" lvl="0" indent="0" algn="ctr" defTabSz="2089150" rtl="0" eaLnBrk="1" fontAlgn="auto" latinLnBrk="0" hangingPunct="1">
                  <a:lnSpc>
                    <a:spcPct val="90000"/>
                  </a:lnSpc>
                  <a:spcBef>
                    <a:spcPct val="0"/>
                  </a:spcBef>
                  <a:spcAft>
                    <a:spcPct val="35000"/>
                  </a:spcAft>
                  <a:buClrTx/>
                  <a:buSzTx/>
                  <a:buFontTx/>
                  <a:buNone/>
                  <a:tabLst/>
                  <a:defRPr/>
                </a:pPr>
                <a:endParaRPr kumimoji="0" lang="en-US" sz="47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C8AA816D-B68A-83B9-7510-0DE0A70820DC}"/>
                  </a:ext>
                </a:extLst>
              </p:cNvPr>
              <p:cNvSpPr/>
              <p:nvPr/>
            </p:nvSpPr>
            <p:spPr>
              <a:xfrm>
                <a:off x="7751136" y="4229039"/>
                <a:ext cx="1099365" cy="1099365"/>
              </a:xfrm>
              <a:custGeom>
                <a:avLst/>
                <a:gdLst>
                  <a:gd name="connsiteX0" fmla="*/ 0 w 1099365"/>
                  <a:gd name="connsiteY0" fmla="*/ 549683 h 1099365"/>
                  <a:gd name="connsiteX1" fmla="*/ 549683 w 1099365"/>
                  <a:gd name="connsiteY1" fmla="*/ 0 h 1099365"/>
                  <a:gd name="connsiteX2" fmla="*/ 1099366 w 1099365"/>
                  <a:gd name="connsiteY2" fmla="*/ 549683 h 1099365"/>
                  <a:gd name="connsiteX3" fmla="*/ 549683 w 1099365"/>
                  <a:gd name="connsiteY3" fmla="*/ 1099366 h 1099365"/>
                  <a:gd name="connsiteX4" fmla="*/ 0 w 1099365"/>
                  <a:gd name="connsiteY4" fmla="*/ 549683 h 109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65" h="1099365">
                    <a:moveTo>
                      <a:pt x="0" y="549683"/>
                    </a:moveTo>
                    <a:cubicBezTo>
                      <a:pt x="0" y="246101"/>
                      <a:pt x="246101" y="0"/>
                      <a:pt x="549683" y="0"/>
                    </a:cubicBezTo>
                    <a:cubicBezTo>
                      <a:pt x="853265" y="0"/>
                      <a:pt x="1099366" y="246101"/>
                      <a:pt x="1099366" y="549683"/>
                    </a:cubicBezTo>
                    <a:cubicBezTo>
                      <a:pt x="1099366" y="853265"/>
                      <a:pt x="853265" y="1099366"/>
                      <a:pt x="549683" y="1099366"/>
                    </a:cubicBezTo>
                    <a:cubicBezTo>
                      <a:pt x="246101" y="1099366"/>
                      <a:pt x="0" y="853265"/>
                      <a:pt x="0" y="549683"/>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688" tIns="220688" rIns="220688" bIns="220688" numCol="1" spcCol="1270" anchor="ctr" anchorCtr="0">
                <a:noAutofit/>
              </a:bodyPr>
              <a:lstStyle/>
              <a:p>
                <a:pPr marL="0" marR="0" lvl="0" indent="0" algn="ctr" defTabSz="2089150" rtl="0" eaLnBrk="1" fontAlgn="auto" latinLnBrk="0" hangingPunct="1">
                  <a:lnSpc>
                    <a:spcPct val="90000"/>
                  </a:lnSpc>
                  <a:spcBef>
                    <a:spcPct val="0"/>
                  </a:spcBef>
                  <a:spcAft>
                    <a:spcPct val="35000"/>
                  </a:spcAft>
                  <a:buClrTx/>
                  <a:buSzTx/>
                  <a:buFontTx/>
                  <a:buNone/>
                  <a:tabLst/>
                  <a:defRPr/>
                </a:pPr>
                <a:endParaRPr kumimoji="0" lang="en-US" sz="47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Freeform: Shape 43">
                <a:extLst>
                  <a:ext uri="{FF2B5EF4-FFF2-40B4-BE49-F238E27FC236}">
                    <a16:creationId xmlns:a16="http://schemas.microsoft.com/office/drawing/2014/main" id="{5F5C610D-897A-617A-9CCC-37B47D46D7B6}"/>
                  </a:ext>
                </a:extLst>
              </p:cNvPr>
              <p:cNvSpPr/>
              <p:nvPr/>
            </p:nvSpPr>
            <p:spPr>
              <a:xfrm>
                <a:off x="6417068" y="5348455"/>
                <a:ext cx="1099365" cy="1099365"/>
              </a:xfrm>
              <a:custGeom>
                <a:avLst/>
                <a:gdLst>
                  <a:gd name="connsiteX0" fmla="*/ 0 w 1099365"/>
                  <a:gd name="connsiteY0" fmla="*/ 549683 h 1099365"/>
                  <a:gd name="connsiteX1" fmla="*/ 549683 w 1099365"/>
                  <a:gd name="connsiteY1" fmla="*/ 0 h 1099365"/>
                  <a:gd name="connsiteX2" fmla="*/ 1099366 w 1099365"/>
                  <a:gd name="connsiteY2" fmla="*/ 549683 h 1099365"/>
                  <a:gd name="connsiteX3" fmla="*/ 549683 w 1099365"/>
                  <a:gd name="connsiteY3" fmla="*/ 1099366 h 1099365"/>
                  <a:gd name="connsiteX4" fmla="*/ 0 w 1099365"/>
                  <a:gd name="connsiteY4" fmla="*/ 549683 h 109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65" h="1099365">
                    <a:moveTo>
                      <a:pt x="0" y="549683"/>
                    </a:moveTo>
                    <a:cubicBezTo>
                      <a:pt x="0" y="246101"/>
                      <a:pt x="246101" y="0"/>
                      <a:pt x="549683" y="0"/>
                    </a:cubicBezTo>
                    <a:cubicBezTo>
                      <a:pt x="853265" y="0"/>
                      <a:pt x="1099366" y="246101"/>
                      <a:pt x="1099366" y="549683"/>
                    </a:cubicBezTo>
                    <a:cubicBezTo>
                      <a:pt x="1099366" y="853265"/>
                      <a:pt x="853265" y="1099366"/>
                      <a:pt x="549683" y="1099366"/>
                    </a:cubicBezTo>
                    <a:cubicBezTo>
                      <a:pt x="246101" y="1099366"/>
                      <a:pt x="0" y="853265"/>
                      <a:pt x="0" y="549683"/>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688" tIns="220688" rIns="220688" bIns="220688" numCol="1" spcCol="1270" anchor="ctr" anchorCtr="0">
                <a:noAutofit/>
              </a:bodyPr>
              <a:lstStyle/>
              <a:p>
                <a:pPr marL="0" marR="0" lvl="0" indent="0" algn="ctr" defTabSz="2089150" rtl="0" eaLnBrk="1" fontAlgn="auto" latinLnBrk="0" hangingPunct="1">
                  <a:lnSpc>
                    <a:spcPct val="90000"/>
                  </a:lnSpc>
                  <a:spcBef>
                    <a:spcPct val="0"/>
                  </a:spcBef>
                  <a:spcAft>
                    <a:spcPct val="35000"/>
                  </a:spcAft>
                  <a:buClrTx/>
                  <a:buSzTx/>
                  <a:buFontTx/>
                  <a:buNone/>
                  <a:tabLst/>
                  <a:defRPr/>
                </a:pPr>
                <a:endParaRPr kumimoji="0" lang="en-US" sz="47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Freeform: Shape 44">
                <a:extLst>
                  <a:ext uri="{FF2B5EF4-FFF2-40B4-BE49-F238E27FC236}">
                    <a16:creationId xmlns:a16="http://schemas.microsoft.com/office/drawing/2014/main" id="{7E07B0EF-05BB-172C-0395-6EA91C260EC3}"/>
                  </a:ext>
                </a:extLst>
              </p:cNvPr>
              <p:cNvSpPr/>
              <p:nvPr/>
            </p:nvSpPr>
            <p:spPr>
              <a:xfrm>
                <a:off x="4675565" y="5348455"/>
                <a:ext cx="1099365" cy="1099365"/>
              </a:xfrm>
              <a:custGeom>
                <a:avLst/>
                <a:gdLst>
                  <a:gd name="connsiteX0" fmla="*/ 0 w 1099365"/>
                  <a:gd name="connsiteY0" fmla="*/ 549683 h 1099365"/>
                  <a:gd name="connsiteX1" fmla="*/ 549683 w 1099365"/>
                  <a:gd name="connsiteY1" fmla="*/ 0 h 1099365"/>
                  <a:gd name="connsiteX2" fmla="*/ 1099366 w 1099365"/>
                  <a:gd name="connsiteY2" fmla="*/ 549683 h 1099365"/>
                  <a:gd name="connsiteX3" fmla="*/ 549683 w 1099365"/>
                  <a:gd name="connsiteY3" fmla="*/ 1099366 h 1099365"/>
                  <a:gd name="connsiteX4" fmla="*/ 0 w 1099365"/>
                  <a:gd name="connsiteY4" fmla="*/ 549683 h 109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65" h="1099365">
                    <a:moveTo>
                      <a:pt x="0" y="549683"/>
                    </a:moveTo>
                    <a:cubicBezTo>
                      <a:pt x="0" y="246101"/>
                      <a:pt x="246101" y="0"/>
                      <a:pt x="549683" y="0"/>
                    </a:cubicBezTo>
                    <a:cubicBezTo>
                      <a:pt x="853265" y="0"/>
                      <a:pt x="1099366" y="246101"/>
                      <a:pt x="1099366" y="549683"/>
                    </a:cubicBezTo>
                    <a:cubicBezTo>
                      <a:pt x="1099366" y="853265"/>
                      <a:pt x="853265" y="1099366"/>
                      <a:pt x="549683" y="1099366"/>
                    </a:cubicBezTo>
                    <a:cubicBezTo>
                      <a:pt x="246101" y="1099366"/>
                      <a:pt x="0" y="853265"/>
                      <a:pt x="0" y="549683"/>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688" tIns="220688" rIns="220688" bIns="220688" numCol="1" spcCol="1270" anchor="ctr" anchorCtr="0">
                <a:noAutofit/>
              </a:bodyPr>
              <a:lstStyle/>
              <a:p>
                <a:pPr marL="0" marR="0" lvl="0" indent="0" algn="ctr" defTabSz="2089150" rtl="0" eaLnBrk="1" fontAlgn="auto" latinLnBrk="0" hangingPunct="1">
                  <a:lnSpc>
                    <a:spcPct val="90000"/>
                  </a:lnSpc>
                  <a:spcBef>
                    <a:spcPct val="0"/>
                  </a:spcBef>
                  <a:spcAft>
                    <a:spcPct val="35000"/>
                  </a:spcAft>
                  <a:buClrTx/>
                  <a:buSzTx/>
                  <a:buFontTx/>
                  <a:buNone/>
                  <a:tabLst/>
                  <a:defRPr/>
                </a:pPr>
                <a:endParaRPr kumimoji="0" lang="en-US" sz="47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Freeform: Shape 45">
                <a:extLst>
                  <a:ext uri="{FF2B5EF4-FFF2-40B4-BE49-F238E27FC236}">
                    <a16:creationId xmlns:a16="http://schemas.microsoft.com/office/drawing/2014/main" id="{6893564E-860B-6379-8A80-BC9B374FDA27}"/>
                  </a:ext>
                </a:extLst>
              </p:cNvPr>
              <p:cNvSpPr/>
              <p:nvPr/>
            </p:nvSpPr>
            <p:spPr>
              <a:xfrm>
                <a:off x="3341496" y="4229039"/>
                <a:ext cx="1099365" cy="1099365"/>
              </a:xfrm>
              <a:custGeom>
                <a:avLst/>
                <a:gdLst>
                  <a:gd name="connsiteX0" fmla="*/ 0 w 1099365"/>
                  <a:gd name="connsiteY0" fmla="*/ 549683 h 1099365"/>
                  <a:gd name="connsiteX1" fmla="*/ 549683 w 1099365"/>
                  <a:gd name="connsiteY1" fmla="*/ 0 h 1099365"/>
                  <a:gd name="connsiteX2" fmla="*/ 1099366 w 1099365"/>
                  <a:gd name="connsiteY2" fmla="*/ 549683 h 1099365"/>
                  <a:gd name="connsiteX3" fmla="*/ 549683 w 1099365"/>
                  <a:gd name="connsiteY3" fmla="*/ 1099366 h 1099365"/>
                  <a:gd name="connsiteX4" fmla="*/ 0 w 1099365"/>
                  <a:gd name="connsiteY4" fmla="*/ 549683 h 109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65" h="1099365">
                    <a:moveTo>
                      <a:pt x="0" y="549683"/>
                    </a:moveTo>
                    <a:cubicBezTo>
                      <a:pt x="0" y="246101"/>
                      <a:pt x="246101" y="0"/>
                      <a:pt x="549683" y="0"/>
                    </a:cubicBezTo>
                    <a:cubicBezTo>
                      <a:pt x="853265" y="0"/>
                      <a:pt x="1099366" y="246101"/>
                      <a:pt x="1099366" y="549683"/>
                    </a:cubicBezTo>
                    <a:cubicBezTo>
                      <a:pt x="1099366" y="853265"/>
                      <a:pt x="853265" y="1099366"/>
                      <a:pt x="549683" y="1099366"/>
                    </a:cubicBezTo>
                    <a:cubicBezTo>
                      <a:pt x="246101" y="1099366"/>
                      <a:pt x="0" y="853265"/>
                      <a:pt x="0" y="549683"/>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8" tIns="191478" rIns="191478" bIns="19147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7" name="Freeform: Shape 46">
                <a:extLst>
                  <a:ext uri="{FF2B5EF4-FFF2-40B4-BE49-F238E27FC236}">
                    <a16:creationId xmlns:a16="http://schemas.microsoft.com/office/drawing/2014/main" id="{A5F7AE84-9946-5CF3-5E39-101DCEBF8D60}"/>
                  </a:ext>
                </a:extLst>
              </p:cNvPr>
              <p:cNvSpPr/>
              <p:nvPr/>
            </p:nvSpPr>
            <p:spPr>
              <a:xfrm>
                <a:off x="3039087" y="2513993"/>
                <a:ext cx="1099365" cy="1099365"/>
              </a:xfrm>
              <a:custGeom>
                <a:avLst/>
                <a:gdLst>
                  <a:gd name="connsiteX0" fmla="*/ 0 w 1099365"/>
                  <a:gd name="connsiteY0" fmla="*/ 549683 h 1099365"/>
                  <a:gd name="connsiteX1" fmla="*/ 549683 w 1099365"/>
                  <a:gd name="connsiteY1" fmla="*/ 0 h 1099365"/>
                  <a:gd name="connsiteX2" fmla="*/ 1099366 w 1099365"/>
                  <a:gd name="connsiteY2" fmla="*/ 549683 h 1099365"/>
                  <a:gd name="connsiteX3" fmla="*/ 549683 w 1099365"/>
                  <a:gd name="connsiteY3" fmla="*/ 1099366 h 1099365"/>
                  <a:gd name="connsiteX4" fmla="*/ 0 w 1099365"/>
                  <a:gd name="connsiteY4" fmla="*/ 549683 h 109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65" h="1099365">
                    <a:moveTo>
                      <a:pt x="0" y="549683"/>
                    </a:moveTo>
                    <a:cubicBezTo>
                      <a:pt x="0" y="246101"/>
                      <a:pt x="246101" y="0"/>
                      <a:pt x="549683" y="0"/>
                    </a:cubicBezTo>
                    <a:cubicBezTo>
                      <a:pt x="853265" y="0"/>
                      <a:pt x="1099366" y="246101"/>
                      <a:pt x="1099366" y="549683"/>
                    </a:cubicBezTo>
                    <a:cubicBezTo>
                      <a:pt x="1099366" y="853265"/>
                      <a:pt x="853265" y="1099366"/>
                      <a:pt x="549683" y="1099366"/>
                    </a:cubicBezTo>
                    <a:cubicBezTo>
                      <a:pt x="246101" y="1099366"/>
                      <a:pt x="0" y="853265"/>
                      <a:pt x="0" y="549683"/>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8" tIns="191478" rIns="191478" bIns="19147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9" name="Group 78">
              <a:extLst>
                <a:ext uri="{FF2B5EF4-FFF2-40B4-BE49-F238E27FC236}">
                  <a16:creationId xmlns:a16="http://schemas.microsoft.com/office/drawing/2014/main" id="{25AC54DD-FD5A-0B6D-B3F3-1D1D90E87A0A}"/>
                </a:ext>
              </a:extLst>
            </p:cNvPr>
            <p:cNvGrpSpPr/>
            <p:nvPr/>
          </p:nvGrpSpPr>
          <p:grpSpPr>
            <a:xfrm>
              <a:off x="2534043" y="813075"/>
              <a:ext cx="7811540" cy="5652452"/>
              <a:chOff x="2534043" y="813075"/>
              <a:chExt cx="7811540" cy="5652452"/>
            </a:xfrm>
          </p:grpSpPr>
          <p:pic>
            <p:nvPicPr>
              <p:cNvPr id="69" name="Picture 68">
                <a:extLst>
                  <a:ext uri="{FF2B5EF4-FFF2-40B4-BE49-F238E27FC236}">
                    <a16:creationId xmlns:a16="http://schemas.microsoft.com/office/drawing/2014/main" id="{ACC39040-BC89-0A39-E7A3-9ECCF2B865B0}"/>
                  </a:ext>
                </a:extLst>
              </p:cNvPr>
              <p:cNvPicPr>
                <a:picLocks noChangeAspect="1"/>
              </p:cNvPicPr>
              <p:nvPr/>
            </p:nvPicPr>
            <p:blipFill>
              <a:blip r:embed="rId3"/>
              <a:stretch>
                <a:fillRect/>
              </a:stretch>
            </p:blipFill>
            <p:spPr>
              <a:xfrm>
                <a:off x="5421697" y="2906093"/>
                <a:ext cx="2156560" cy="674338"/>
              </a:xfrm>
              <a:prstGeom prst="rect">
                <a:avLst/>
              </a:prstGeom>
              <a:solidFill>
                <a:schemeClr val="bg1">
                  <a:lumMod val="85000"/>
                </a:schemeClr>
              </a:solidFill>
            </p:spPr>
          </p:pic>
          <p:pic>
            <p:nvPicPr>
              <p:cNvPr id="70" name="Picture 69" descr="Linn Benton Lincoln Health Equity Alliance">
                <a:extLst>
                  <a:ext uri="{FF2B5EF4-FFF2-40B4-BE49-F238E27FC236}">
                    <a16:creationId xmlns:a16="http://schemas.microsoft.com/office/drawing/2014/main" id="{15F6082B-4AD9-0E9D-3F7F-B9BC1F5446EF}"/>
                  </a:ext>
                </a:extLst>
              </p:cNvPr>
              <p:cNvPicPr>
                <a:picLocks noChangeAspect="1"/>
              </p:cNvPicPr>
              <p:nvPr/>
            </p:nvPicPr>
            <p:blipFill>
              <a:blip r:embed="rId4"/>
              <a:stretch>
                <a:fillRect/>
              </a:stretch>
            </p:blipFill>
            <p:spPr>
              <a:xfrm>
                <a:off x="8160152" y="1064471"/>
                <a:ext cx="1066549" cy="1040702"/>
              </a:xfrm>
              <a:prstGeom prst="rect">
                <a:avLst/>
              </a:prstGeom>
            </p:spPr>
          </p:pic>
          <p:pic>
            <p:nvPicPr>
              <p:cNvPr id="71" name="Picture 70">
                <a:extLst>
                  <a:ext uri="{FF2B5EF4-FFF2-40B4-BE49-F238E27FC236}">
                    <a16:creationId xmlns:a16="http://schemas.microsoft.com/office/drawing/2014/main" id="{D150D375-13F8-21A1-133C-7F8E95746D9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980714" y="4375357"/>
                <a:ext cx="943378" cy="781825"/>
              </a:xfrm>
              <a:prstGeom prst="rect">
                <a:avLst/>
              </a:prstGeom>
            </p:spPr>
          </p:pic>
          <p:pic>
            <p:nvPicPr>
              <p:cNvPr id="72" name="Picture 71">
                <a:extLst>
                  <a:ext uri="{FF2B5EF4-FFF2-40B4-BE49-F238E27FC236}">
                    <a16:creationId xmlns:a16="http://schemas.microsoft.com/office/drawing/2014/main" id="{B9EB5A7C-E2AE-7414-EF39-66309A4C770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397564" y="2513993"/>
                <a:ext cx="948019" cy="1099366"/>
              </a:xfrm>
              <a:prstGeom prst="rect">
                <a:avLst/>
              </a:prstGeom>
            </p:spPr>
          </p:pic>
          <p:pic>
            <p:nvPicPr>
              <p:cNvPr id="73" name="Picture 72">
                <a:extLst>
                  <a:ext uri="{FF2B5EF4-FFF2-40B4-BE49-F238E27FC236}">
                    <a16:creationId xmlns:a16="http://schemas.microsoft.com/office/drawing/2014/main" id="{BAE0704E-BE3C-0BD0-62D6-0F8FAFC4D4C5}"/>
                  </a:ext>
                </a:extLst>
              </p:cNvPr>
              <p:cNvPicPr>
                <a:picLocks noChangeAspect="1"/>
              </p:cNvPicPr>
              <p:nvPr/>
            </p:nvPicPr>
            <p:blipFill>
              <a:blip r:embed="rId7"/>
              <a:stretch>
                <a:fillRect/>
              </a:stretch>
            </p:blipFill>
            <p:spPr>
              <a:xfrm>
                <a:off x="5858632" y="813075"/>
                <a:ext cx="1280160" cy="305186"/>
              </a:xfrm>
              <a:prstGeom prst="rect">
                <a:avLst/>
              </a:prstGeom>
            </p:spPr>
          </p:pic>
          <p:pic>
            <p:nvPicPr>
              <p:cNvPr id="74" name="Picture 73">
                <a:extLst>
                  <a:ext uri="{FF2B5EF4-FFF2-40B4-BE49-F238E27FC236}">
                    <a16:creationId xmlns:a16="http://schemas.microsoft.com/office/drawing/2014/main" id="{B577B87A-1761-5748-59F7-0B0EE9F3C42C}"/>
                  </a:ext>
                </a:extLst>
              </p:cNvPr>
              <p:cNvPicPr>
                <a:picLocks noChangeAspect="1"/>
              </p:cNvPicPr>
              <p:nvPr/>
            </p:nvPicPr>
            <p:blipFill>
              <a:blip r:embed="rId8"/>
              <a:stretch>
                <a:fillRect/>
              </a:stretch>
            </p:blipFill>
            <p:spPr>
              <a:xfrm>
                <a:off x="2935038" y="4477813"/>
                <a:ext cx="1280160" cy="601818"/>
              </a:xfrm>
              <a:prstGeom prst="rect">
                <a:avLst/>
              </a:prstGeom>
            </p:spPr>
          </p:pic>
          <p:pic>
            <p:nvPicPr>
              <p:cNvPr id="75" name="m_-8753161134463781518Picture 3" descr="A logo with people in a circle&#10;&#10;Description automatically generated">
                <a:extLst>
                  <a:ext uri="{FF2B5EF4-FFF2-40B4-BE49-F238E27FC236}">
                    <a16:creationId xmlns:a16="http://schemas.microsoft.com/office/drawing/2014/main" id="{B084C7A7-2F12-CCBF-6007-2AFED87F566C}"/>
                  </a:ext>
                </a:extLst>
              </p:cNvPr>
              <p:cNvPicPr>
                <a:picLocks noChangeAspect="1"/>
              </p:cNvPicPr>
              <p:nvPr/>
            </p:nvPicPr>
            <p:blipFill>
              <a:blip r:embed="rId9">
                <a:alphaModFix/>
                <a:extLst>
                  <a:ext uri="{28A0092B-C50C-407E-A947-70E740481C1C}">
                    <a14:useLocalDpi xmlns:a14="http://schemas.microsoft.com/office/drawing/2010/main" val="0"/>
                  </a:ext>
                </a:extLst>
              </a:blip>
              <a:srcRect/>
              <a:stretch>
                <a:fillRect/>
              </a:stretch>
            </p:blipFill>
            <p:spPr bwMode="auto">
              <a:xfrm>
                <a:off x="3607157" y="1034283"/>
                <a:ext cx="1280160" cy="1042412"/>
              </a:xfrm>
              <a:prstGeom prst="ellipse">
                <a:avLst/>
              </a:prstGeom>
              <a:ln>
                <a:noFill/>
              </a:ln>
              <a:effectLst/>
            </p:spPr>
          </p:pic>
          <p:pic>
            <p:nvPicPr>
              <p:cNvPr id="76" name="Picture 75">
                <a:extLst>
                  <a:ext uri="{FF2B5EF4-FFF2-40B4-BE49-F238E27FC236}">
                    <a16:creationId xmlns:a16="http://schemas.microsoft.com/office/drawing/2014/main" id="{97D2BEB6-BCB9-7EA4-B03E-B77BC11384B4}"/>
                  </a:ext>
                </a:extLst>
              </p:cNvPr>
              <p:cNvPicPr>
                <a:picLocks noChangeAspect="1"/>
              </p:cNvPicPr>
              <p:nvPr/>
            </p:nvPicPr>
            <p:blipFill>
              <a:blip r:embed="rId10"/>
              <a:stretch>
                <a:fillRect/>
              </a:stretch>
            </p:blipFill>
            <p:spPr>
              <a:xfrm>
                <a:off x="2534043" y="2727060"/>
                <a:ext cx="1280160" cy="678132"/>
              </a:xfrm>
              <a:prstGeom prst="ellipse">
                <a:avLst/>
              </a:prstGeom>
              <a:ln>
                <a:noFill/>
              </a:ln>
              <a:effectLst/>
            </p:spPr>
          </p:pic>
          <p:pic>
            <p:nvPicPr>
              <p:cNvPr id="77" name="Picture 76">
                <a:extLst>
                  <a:ext uri="{FF2B5EF4-FFF2-40B4-BE49-F238E27FC236}">
                    <a16:creationId xmlns:a16="http://schemas.microsoft.com/office/drawing/2014/main" id="{579B83A4-F14A-6F61-1F4C-F73246B68FC6}"/>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7053279" y="5435468"/>
                <a:ext cx="1158094" cy="904970"/>
              </a:xfrm>
              <a:prstGeom prst="rect">
                <a:avLst/>
              </a:prstGeom>
            </p:spPr>
          </p:pic>
          <p:pic>
            <p:nvPicPr>
              <p:cNvPr id="78" name="Picture 77">
                <a:extLst>
                  <a:ext uri="{FF2B5EF4-FFF2-40B4-BE49-F238E27FC236}">
                    <a16:creationId xmlns:a16="http://schemas.microsoft.com/office/drawing/2014/main" id="{DA022E1F-E107-DE56-D32B-9961E6624FE2}"/>
                  </a:ext>
                </a:extLst>
              </p:cNvPr>
              <p:cNvPicPr>
                <a:picLocks noChangeAspect="1"/>
              </p:cNvPicPr>
              <p:nvPr/>
            </p:nvPicPr>
            <p:blipFill>
              <a:blip r:embed="rId12"/>
              <a:stretch>
                <a:fillRect/>
              </a:stretch>
            </p:blipFill>
            <p:spPr>
              <a:xfrm>
                <a:off x="4828218" y="5362777"/>
                <a:ext cx="1102750" cy="1102750"/>
              </a:xfrm>
              <a:prstGeom prst="rect">
                <a:avLst/>
              </a:prstGeom>
            </p:spPr>
          </p:pic>
        </p:grpSp>
      </p:grpSp>
    </p:spTree>
    <p:extLst>
      <p:ext uri="{BB962C8B-B14F-4D97-AF65-F5344CB8AC3E}">
        <p14:creationId xmlns:p14="http://schemas.microsoft.com/office/powerpoint/2010/main" val="399401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E9762A-84B1-3368-440E-580344F6F3CE}"/>
              </a:ext>
            </a:extLst>
          </p:cNvPr>
          <p:cNvSpPr>
            <a:spLocks noGrp="1"/>
          </p:cNvSpPr>
          <p:nvPr>
            <p:ph type="title"/>
          </p:nvPr>
        </p:nvSpPr>
        <p:spPr>
          <a:xfrm>
            <a:off x="870177" y="-40972"/>
            <a:ext cx="10515600" cy="1325563"/>
          </a:xfrm>
        </p:spPr>
        <p:txBody>
          <a:bodyPr/>
          <a:lstStyle/>
          <a:p>
            <a:r>
              <a:rPr lang="en-US" dirty="0"/>
              <a:t>Timeline</a:t>
            </a:r>
          </a:p>
        </p:txBody>
      </p:sp>
      <p:cxnSp>
        <p:nvCxnSpPr>
          <p:cNvPr id="39" name="Straight Connector 38">
            <a:extLst>
              <a:ext uri="{FF2B5EF4-FFF2-40B4-BE49-F238E27FC236}">
                <a16:creationId xmlns:a16="http://schemas.microsoft.com/office/drawing/2014/main" id="{6078DB49-2A5C-6712-6B54-47F5ACBF7D28}"/>
              </a:ext>
            </a:extLst>
          </p:cNvPr>
          <p:cNvCxnSpPr>
            <a:cxnSpLocks/>
          </p:cNvCxnSpPr>
          <p:nvPr/>
        </p:nvCxnSpPr>
        <p:spPr>
          <a:xfrm flipV="1">
            <a:off x="9999027" y="1451248"/>
            <a:ext cx="0" cy="18350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17ADD85-C169-9342-20D1-AE6F3E463455}"/>
              </a:ext>
            </a:extLst>
          </p:cNvPr>
          <p:cNvCxnSpPr/>
          <p:nvPr/>
        </p:nvCxnSpPr>
        <p:spPr>
          <a:xfrm>
            <a:off x="1198485" y="3302493"/>
            <a:ext cx="10813002" cy="0"/>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61368BB-E1DB-1814-96DA-D6183FA81F66}"/>
              </a:ext>
            </a:extLst>
          </p:cNvPr>
          <p:cNvSpPr txBox="1"/>
          <p:nvPr/>
        </p:nvSpPr>
        <p:spPr>
          <a:xfrm>
            <a:off x="1278384" y="3429000"/>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2021</a:t>
            </a:r>
          </a:p>
        </p:txBody>
      </p:sp>
      <p:sp>
        <p:nvSpPr>
          <p:cNvPr id="42" name="TextBox 41">
            <a:extLst>
              <a:ext uri="{FF2B5EF4-FFF2-40B4-BE49-F238E27FC236}">
                <a16:creationId xmlns:a16="http://schemas.microsoft.com/office/drawing/2014/main" id="{704627A9-54F8-548B-407F-1484BEF9439C}"/>
              </a:ext>
            </a:extLst>
          </p:cNvPr>
          <p:cNvSpPr txBox="1"/>
          <p:nvPr/>
        </p:nvSpPr>
        <p:spPr>
          <a:xfrm>
            <a:off x="3738629" y="3429000"/>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2022</a:t>
            </a:r>
          </a:p>
        </p:txBody>
      </p:sp>
      <p:sp>
        <p:nvSpPr>
          <p:cNvPr id="43" name="TextBox 42">
            <a:extLst>
              <a:ext uri="{FF2B5EF4-FFF2-40B4-BE49-F238E27FC236}">
                <a16:creationId xmlns:a16="http://schemas.microsoft.com/office/drawing/2014/main" id="{4D8410FC-CF63-0187-0AB5-1755B9DA7753}"/>
              </a:ext>
            </a:extLst>
          </p:cNvPr>
          <p:cNvSpPr txBox="1"/>
          <p:nvPr/>
        </p:nvSpPr>
        <p:spPr>
          <a:xfrm>
            <a:off x="8659119" y="3429000"/>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2024</a:t>
            </a:r>
          </a:p>
        </p:txBody>
      </p:sp>
      <p:sp>
        <p:nvSpPr>
          <p:cNvPr id="44" name="TextBox 43">
            <a:extLst>
              <a:ext uri="{FF2B5EF4-FFF2-40B4-BE49-F238E27FC236}">
                <a16:creationId xmlns:a16="http://schemas.microsoft.com/office/drawing/2014/main" id="{A4E1B5EF-ED19-60A7-D3C1-BB414CA36BBD}"/>
              </a:ext>
            </a:extLst>
          </p:cNvPr>
          <p:cNvSpPr txBox="1"/>
          <p:nvPr/>
        </p:nvSpPr>
        <p:spPr>
          <a:xfrm>
            <a:off x="1365060" y="1406176"/>
            <a:ext cx="2011680" cy="1200329"/>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Oct: initial gathering of partners for RHA (incl. CDC PHAP)</a:t>
            </a:r>
          </a:p>
        </p:txBody>
      </p:sp>
      <p:sp>
        <p:nvSpPr>
          <p:cNvPr id="45" name="TextBox 44">
            <a:extLst>
              <a:ext uri="{FF2B5EF4-FFF2-40B4-BE49-F238E27FC236}">
                <a16:creationId xmlns:a16="http://schemas.microsoft.com/office/drawing/2014/main" id="{D31E49B5-0570-C51B-3026-0B897BABF679}"/>
              </a:ext>
            </a:extLst>
          </p:cNvPr>
          <p:cNvSpPr txBox="1"/>
          <p:nvPr/>
        </p:nvSpPr>
        <p:spPr>
          <a:xfrm>
            <a:off x="2568882" y="4067831"/>
            <a:ext cx="2103120" cy="1200329"/>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Nov: RHA data workgroup + engagement workgroup convene</a:t>
            </a:r>
          </a:p>
        </p:txBody>
      </p:sp>
      <p:sp>
        <p:nvSpPr>
          <p:cNvPr id="46" name="TextBox 45">
            <a:extLst>
              <a:ext uri="{FF2B5EF4-FFF2-40B4-BE49-F238E27FC236}">
                <a16:creationId xmlns:a16="http://schemas.microsoft.com/office/drawing/2014/main" id="{8871F1DF-CCEF-A3BA-5121-89D8FDE57DEC}"/>
              </a:ext>
            </a:extLst>
          </p:cNvPr>
          <p:cNvSpPr txBox="1"/>
          <p:nvPr/>
        </p:nvSpPr>
        <p:spPr>
          <a:xfrm>
            <a:off x="5522458" y="4067831"/>
            <a:ext cx="1737360" cy="646331"/>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Dec: hospital CHNAs finalized</a:t>
            </a:r>
          </a:p>
        </p:txBody>
      </p:sp>
      <p:sp>
        <p:nvSpPr>
          <p:cNvPr id="47" name="TextBox 46">
            <a:extLst>
              <a:ext uri="{FF2B5EF4-FFF2-40B4-BE49-F238E27FC236}">
                <a16:creationId xmlns:a16="http://schemas.microsoft.com/office/drawing/2014/main" id="{09088DAF-F80A-9DCC-E5A8-E8332A97EDB3}"/>
              </a:ext>
            </a:extLst>
          </p:cNvPr>
          <p:cNvSpPr txBox="1"/>
          <p:nvPr/>
        </p:nvSpPr>
        <p:spPr>
          <a:xfrm>
            <a:off x="6781839" y="875255"/>
            <a:ext cx="1603360" cy="646331"/>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April 2023: RHA published</a:t>
            </a:r>
          </a:p>
        </p:txBody>
      </p:sp>
      <p:sp>
        <p:nvSpPr>
          <p:cNvPr id="48" name="TextBox 47">
            <a:extLst>
              <a:ext uri="{FF2B5EF4-FFF2-40B4-BE49-F238E27FC236}">
                <a16:creationId xmlns:a16="http://schemas.microsoft.com/office/drawing/2014/main" id="{C35040E3-D1C5-3484-1E3E-5EE5E08E9898}"/>
              </a:ext>
            </a:extLst>
          </p:cNvPr>
          <p:cNvSpPr txBox="1"/>
          <p:nvPr/>
        </p:nvSpPr>
        <p:spPr>
          <a:xfrm>
            <a:off x="7628237" y="4067831"/>
            <a:ext cx="1615733" cy="646331"/>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June: launch R-CHIP work</a:t>
            </a:r>
          </a:p>
        </p:txBody>
      </p:sp>
      <p:sp>
        <p:nvSpPr>
          <p:cNvPr id="49" name="TextBox 48">
            <a:extLst>
              <a:ext uri="{FF2B5EF4-FFF2-40B4-BE49-F238E27FC236}">
                <a16:creationId xmlns:a16="http://schemas.microsoft.com/office/drawing/2014/main" id="{704D715C-486E-08A3-EFB0-589ABF0913F0}"/>
              </a:ext>
            </a:extLst>
          </p:cNvPr>
          <p:cNvSpPr txBox="1"/>
          <p:nvPr/>
        </p:nvSpPr>
        <p:spPr>
          <a:xfrm>
            <a:off x="9602031" y="4067831"/>
            <a:ext cx="1393795" cy="646331"/>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June: R-CHIP published</a:t>
            </a:r>
          </a:p>
        </p:txBody>
      </p:sp>
      <p:sp>
        <p:nvSpPr>
          <p:cNvPr id="50" name="TextBox 49">
            <a:extLst>
              <a:ext uri="{FF2B5EF4-FFF2-40B4-BE49-F238E27FC236}">
                <a16:creationId xmlns:a16="http://schemas.microsoft.com/office/drawing/2014/main" id="{776EA389-54AC-E14D-0FFF-08AB9EC4A5FC}"/>
              </a:ext>
            </a:extLst>
          </p:cNvPr>
          <p:cNvSpPr txBox="1"/>
          <p:nvPr/>
        </p:nvSpPr>
        <p:spPr>
          <a:xfrm>
            <a:off x="11119365" y="3429000"/>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2025</a:t>
            </a:r>
          </a:p>
        </p:txBody>
      </p:sp>
      <p:cxnSp>
        <p:nvCxnSpPr>
          <p:cNvPr id="51" name="Straight Connector 50">
            <a:extLst>
              <a:ext uri="{FF2B5EF4-FFF2-40B4-BE49-F238E27FC236}">
                <a16:creationId xmlns:a16="http://schemas.microsoft.com/office/drawing/2014/main" id="{F3756504-E6BC-6EEB-2015-7C77F67A7A3D}"/>
              </a:ext>
            </a:extLst>
          </p:cNvPr>
          <p:cNvCxnSpPr>
            <a:stCxn id="41" idx="0"/>
          </p:cNvCxnSpPr>
          <p:nvPr/>
        </p:nvCxnSpPr>
        <p:spPr>
          <a:xfrm flipH="1" flipV="1">
            <a:off x="1604755" y="3302493"/>
            <a:ext cx="1" cy="1265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B3E72D1-7458-AF89-658B-06EA574DE2C0}"/>
              </a:ext>
            </a:extLst>
          </p:cNvPr>
          <p:cNvCxnSpPr>
            <a:cxnSpLocks/>
            <a:stCxn id="42" idx="0"/>
          </p:cNvCxnSpPr>
          <p:nvPr/>
        </p:nvCxnSpPr>
        <p:spPr>
          <a:xfrm flipV="1">
            <a:off x="4065001" y="3301755"/>
            <a:ext cx="0" cy="1272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C9D38B9-E69E-576A-BB8D-413F01201A9D}"/>
              </a:ext>
            </a:extLst>
          </p:cNvPr>
          <p:cNvCxnSpPr>
            <a:cxnSpLocks/>
            <a:endCxn id="68" idx="0"/>
          </p:cNvCxnSpPr>
          <p:nvPr/>
        </p:nvCxnSpPr>
        <p:spPr>
          <a:xfrm>
            <a:off x="6525246" y="3301755"/>
            <a:ext cx="0" cy="1272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E8FF61D-100C-164C-5D0F-567E3A634B2D}"/>
              </a:ext>
            </a:extLst>
          </p:cNvPr>
          <p:cNvCxnSpPr>
            <a:cxnSpLocks/>
            <a:stCxn id="43" idx="0"/>
          </p:cNvCxnSpPr>
          <p:nvPr/>
        </p:nvCxnSpPr>
        <p:spPr>
          <a:xfrm flipV="1">
            <a:off x="8985491" y="3289547"/>
            <a:ext cx="0" cy="13945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9DEA12F-D859-CD0B-175B-0FC620D94C4D}"/>
              </a:ext>
            </a:extLst>
          </p:cNvPr>
          <p:cNvSpPr txBox="1"/>
          <p:nvPr/>
        </p:nvSpPr>
        <p:spPr>
          <a:xfrm>
            <a:off x="8106603" y="1867187"/>
            <a:ext cx="1737360" cy="923330"/>
          </a:xfrm>
          <a:prstGeom prst="rect">
            <a:avLst/>
          </a:prstGeom>
          <a:solidFill>
            <a:srgbClr val="F2F2F2"/>
          </a:solid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Dec-Mar: R-CHIP priority area workgroups</a:t>
            </a:r>
          </a:p>
        </p:txBody>
      </p:sp>
      <p:cxnSp>
        <p:nvCxnSpPr>
          <p:cNvPr id="56" name="Straight Connector 55">
            <a:extLst>
              <a:ext uri="{FF2B5EF4-FFF2-40B4-BE49-F238E27FC236}">
                <a16:creationId xmlns:a16="http://schemas.microsoft.com/office/drawing/2014/main" id="{251C48F7-7C7A-2A59-7499-D95FCC0BFC0F}"/>
              </a:ext>
            </a:extLst>
          </p:cNvPr>
          <p:cNvCxnSpPr>
            <a:cxnSpLocks/>
            <a:endCxn id="44" idx="3"/>
          </p:cNvCxnSpPr>
          <p:nvPr/>
        </p:nvCxnSpPr>
        <p:spPr>
          <a:xfrm flipH="1" flipV="1">
            <a:off x="3376740" y="2006341"/>
            <a:ext cx="2965" cy="12832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EFBDCD6-6A05-741F-D504-22A96A3CD750}"/>
              </a:ext>
            </a:extLst>
          </p:cNvPr>
          <p:cNvCxnSpPr>
            <a:cxnSpLocks/>
            <a:stCxn id="45" idx="0"/>
          </p:cNvCxnSpPr>
          <p:nvPr/>
        </p:nvCxnSpPr>
        <p:spPr>
          <a:xfrm flipV="1">
            <a:off x="3620442" y="3337267"/>
            <a:ext cx="6873" cy="7305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CAF3CE5-3CD3-0027-0AB3-13B9DFA416D5}"/>
              </a:ext>
            </a:extLst>
          </p:cNvPr>
          <p:cNvCxnSpPr>
            <a:cxnSpLocks/>
          </p:cNvCxnSpPr>
          <p:nvPr/>
        </p:nvCxnSpPr>
        <p:spPr>
          <a:xfrm flipV="1">
            <a:off x="5787382" y="2904649"/>
            <a:ext cx="0" cy="3942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96628BC-951E-9338-C47E-7228D3805330}"/>
              </a:ext>
            </a:extLst>
          </p:cNvPr>
          <p:cNvCxnSpPr>
            <a:cxnSpLocks/>
            <a:stCxn id="46" idx="0"/>
          </p:cNvCxnSpPr>
          <p:nvPr/>
        </p:nvCxnSpPr>
        <p:spPr>
          <a:xfrm flipV="1">
            <a:off x="6391138" y="3321829"/>
            <a:ext cx="0" cy="74600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91C9D89-53D4-1323-A313-0BB1110A40F8}"/>
              </a:ext>
            </a:extLst>
          </p:cNvPr>
          <p:cNvCxnSpPr>
            <a:cxnSpLocks/>
          </p:cNvCxnSpPr>
          <p:nvPr/>
        </p:nvCxnSpPr>
        <p:spPr>
          <a:xfrm flipV="1">
            <a:off x="7255048" y="1521586"/>
            <a:ext cx="0" cy="17801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25D78C4-F1AB-4C3E-0817-7CDF700C909B}"/>
              </a:ext>
            </a:extLst>
          </p:cNvPr>
          <p:cNvCxnSpPr>
            <a:cxnSpLocks/>
            <a:endCxn id="55" idx="2"/>
          </p:cNvCxnSpPr>
          <p:nvPr/>
        </p:nvCxnSpPr>
        <p:spPr>
          <a:xfrm flipH="1" flipV="1">
            <a:off x="8975283" y="2790517"/>
            <a:ext cx="0" cy="5048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4014D65-0D19-B879-8DB4-8F92EC135694}"/>
              </a:ext>
            </a:extLst>
          </p:cNvPr>
          <p:cNvCxnSpPr>
            <a:cxnSpLocks/>
          </p:cNvCxnSpPr>
          <p:nvPr/>
        </p:nvCxnSpPr>
        <p:spPr>
          <a:xfrm flipV="1">
            <a:off x="7723385" y="3295355"/>
            <a:ext cx="0" cy="77247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E8D4CA9-4583-A5A0-EA4B-D6CF970BFA08}"/>
              </a:ext>
            </a:extLst>
          </p:cNvPr>
          <p:cNvCxnSpPr>
            <a:cxnSpLocks/>
            <a:stCxn id="49" idx="0"/>
          </p:cNvCxnSpPr>
          <p:nvPr/>
        </p:nvCxnSpPr>
        <p:spPr>
          <a:xfrm flipV="1">
            <a:off x="10298929" y="3330867"/>
            <a:ext cx="0" cy="7369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0EFF38-6E73-6025-764A-0513A84E883B}"/>
              </a:ext>
            </a:extLst>
          </p:cNvPr>
          <p:cNvCxnSpPr>
            <a:cxnSpLocks/>
            <a:stCxn id="50" idx="0"/>
          </p:cNvCxnSpPr>
          <p:nvPr/>
        </p:nvCxnSpPr>
        <p:spPr>
          <a:xfrm flipV="1">
            <a:off x="11445737" y="3286317"/>
            <a:ext cx="0" cy="1426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D6C76EC-A46D-A691-2C98-9FC3E8F486D8}"/>
              </a:ext>
            </a:extLst>
          </p:cNvPr>
          <p:cNvSpPr txBox="1"/>
          <p:nvPr/>
        </p:nvSpPr>
        <p:spPr>
          <a:xfrm>
            <a:off x="9243970" y="804917"/>
            <a:ext cx="1463040" cy="646331"/>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May: 1.5 FTE staff onboard</a:t>
            </a:r>
          </a:p>
        </p:txBody>
      </p:sp>
      <p:pic>
        <p:nvPicPr>
          <p:cNvPr id="66" name="Graphic 65" descr="Fireworks outline">
            <a:extLst>
              <a:ext uri="{FF2B5EF4-FFF2-40B4-BE49-F238E27FC236}">
                <a16:creationId xmlns:a16="http://schemas.microsoft.com/office/drawing/2014/main" id="{2BE5172A-4AEE-2EB1-02C9-126A139578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4306" y="150235"/>
            <a:ext cx="615566" cy="615566"/>
          </a:xfrm>
          <a:prstGeom prst="rect">
            <a:avLst/>
          </a:prstGeom>
        </p:spPr>
      </p:pic>
      <p:pic>
        <p:nvPicPr>
          <p:cNvPr id="67" name="Graphic 66" descr="Fireworks outline">
            <a:extLst>
              <a:ext uri="{FF2B5EF4-FFF2-40B4-BE49-F238E27FC236}">
                <a16:creationId xmlns:a16="http://schemas.microsoft.com/office/drawing/2014/main" id="{C727F15A-3231-2BCA-B5B7-87EE196199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99027" y="4725979"/>
            <a:ext cx="615566" cy="615566"/>
          </a:xfrm>
          <a:prstGeom prst="rect">
            <a:avLst/>
          </a:prstGeom>
        </p:spPr>
      </p:pic>
      <p:sp>
        <p:nvSpPr>
          <p:cNvPr id="68" name="TextBox 67">
            <a:extLst>
              <a:ext uri="{FF2B5EF4-FFF2-40B4-BE49-F238E27FC236}">
                <a16:creationId xmlns:a16="http://schemas.microsoft.com/office/drawing/2014/main" id="{2510F320-62C9-4E0E-92E9-4E25EC614E6D}"/>
              </a:ext>
            </a:extLst>
          </p:cNvPr>
          <p:cNvSpPr txBox="1"/>
          <p:nvPr/>
        </p:nvSpPr>
        <p:spPr>
          <a:xfrm>
            <a:off x="6198874" y="3429000"/>
            <a:ext cx="652743" cy="369332"/>
          </a:xfrm>
          <a:prstGeom prst="rect">
            <a:avLst/>
          </a:prstGeom>
          <a:solidFill>
            <a:srgbClr val="F2F2F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sp>
        <p:nvSpPr>
          <p:cNvPr id="69" name="TextBox 68">
            <a:extLst>
              <a:ext uri="{FF2B5EF4-FFF2-40B4-BE49-F238E27FC236}">
                <a16:creationId xmlns:a16="http://schemas.microsoft.com/office/drawing/2014/main" id="{042C748E-6E4B-54B0-E154-98C99AD26665}"/>
              </a:ext>
            </a:extLst>
          </p:cNvPr>
          <p:cNvSpPr txBox="1"/>
          <p:nvPr/>
        </p:nvSpPr>
        <p:spPr>
          <a:xfrm>
            <a:off x="5046583" y="885720"/>
            <a:ext cx="1603360" cy="646331"/>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Nov: facilitator contracted</a:t>
            </a:r>
          </a:p>
        </p:txBody>
      </p:sp>
      <p:cxnSp>
        <p:nvCxnSpPr>
          <p:cNvPr id="70" name="Straight Connector 69">
            <a:extLst>
              <a:ext uri="{FF2B5EF4-FFF2-40B4-BE49-F238E27FC236}">
                <a16:creationId xmlns:a16="http://schemas.microsoft.com/office/drawing/2014/main" id="{720E4097-9F6B-AC64-B3A2-B68B88CB26B4}"/>
              </a:ext>
            </a:extLst>
          </p:cNvPr>
          <p:cNvCxnSpPr>
            <a:cxnSpLocks/>
          </p:cNvCxnSpPr>
          <p:nvPr/>
        </p:nvCxnSpPr>
        <p:spPr>
          <a:xfrm flipV="1">
            <a:off x="6149268" y="1532051"/>
            <a:ext cx="0" cy="17542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4B8D278D-2984-053B-10F7-D6271B7A1A00}"/>
              </a:ext>
            </a:extLst>
          </p:cNvPr>
          <p:cNvSpPr txBox="1"/>
          <p:nvPr/>
        </p:nvSpPr>
        <p:spPr>
          <a:xfrm>
            <a:off x="4437977" y="1704320"/>
            <a:ext cx="1737360" cy="1200329"/>
          </a:xfrm>
          <a:prstGeom prst="rect">
            <a:avLst/>
          </a:prstGeom>
          <a:solidFill>
            <a:srgbClr val="F2F2F2"/>
          </a:solid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Sept: ‘Partnership for Community Health’ adopted</a:t>
            </a:r>
          </a:p>
        </p:txBody>
      </p:sp>
      <p:sp>
        <p:nvSpPr>
          <p:cNvPr id="72" name="Left Brace 71">
            <a:extLst>
              <a:ext uri="{FF2B5EF4-FFF2-40B4-BE49-F238E27FC236}">
                <a16:creationId xmlns:a16="http://schemas.microsoft.com/office/drawing/2014/main" id="{62789D37-1905-E7F0-5CE9-CA35AB1F2842}"/>
              </a:ext>
            </a:extLst>
          </p:cNvPr>
          <p:cNvSpPr/>
          <p:nvPr/>
        </p:nvSpPr>
        <p:spPr>
          <a:xfrm rot="16200000">
            <a:off x="5071273" y="3804623"/>
            <a:ext cx="369330" cy="4067299"/>
          </a:xfrm>
          <a:prstGeom prst="leftBrace">
            <a:avLst>
              <a:gd name="adj1" fmla="val 540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6910BD48-764E-E9C6-197B-35D823D7F094}"/>
              </a:ext>
            </a:extLst>
          </p:cNvPr>
          <p:cNvSpPr txBox="1"/>
          <p:nvPr/>
        </p:nvSpPr>
        <p:spPr>
          <a:xfrm>
            <a:off x="4381756" y="6081350"/>
            <a:ext cx="18498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R-CHA: ~1.5 years</a:t>
            </a:r>
          </a:p>
        </p:txBody>
      </p:sp>
      <p:sp>
        <p:nvSpPr>
          <p:cNvPr id="74" name="Left Brace 73">
            <a:extLst>
              <a:ext uri="{FF2B5EF4-FFF2-40B4-BE49-F238E27FC236}">
                <a16:creationId xmlns:a16="http://schemas.microsoft.com/office/drawing/2014/main" id="{3C338F77-DD0C-38BF-B5BA-36ECA0B281CA}"/>
              </a:ext>
            </a:extLst>
          </p:cNvPr>
          <p:cNvSpPr/>
          <p:nvPr/>
        </p:nvSpPr>
        <p:spPr>
          <a:xfrm rot="16200000">
            <a:off x="8808732" y="4413258"/>
            <a:ext cx="369330" cy="2850029"/>
          </a:xfrm>
          <a:prstGeom prst="leftBrace">
            <a:avLst>
              <a:gd name="adj1" fmla="val 732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D6BD36A3-8DB9-E144-CF15-D1A8FC7BAA75}"/>
              </a:ext>
            </a:extLst>
          </p:cNvPr>
          <p:cNvSpPr txBox="1"/>
          <p:nvPr/>
        </p:nvSpPr>
        <p:spPr>
          <a:xfrm>
            <a:off x="8068497" y="6081350"/>
            <a:ext cx="18498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R-CHIP: ~1 year</a:t>
            </a:r>
          </a:p>
        </p:txBody>
      </p:sp>
    </p:spTree>
    <p:extLst>
      <p:ext uri="{BB962C8B-B14F-4D97-AF65-F5344CB8AC3E}">
        <p14:creationId xmlns:p14="http://schemas.microsoft.com/office/powerpoint/2010/main" val="18820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D6F74B4-4290-651D-7714-4956D9223D15}"/>
              </a:ext>
            </a:extLst>
          </p:cNvPr>
          <p:cNvGrpSpPr/>
          <p:nvPr/>
        </p:nvGrpSpPr>
        <p:grpSpPr>
          <a:xfrm>
            <a:off x="1376069" y="705151"/>
            <a:ext cx="10716179" cy="4996469"/>
            <a:chOff x="1376069" y="705151"/>
            <a:chExt cx="10716179" cy="4996469"/>
          </a:xfrm>
        </p:grpSpPr>
        <p:sp>
          <p:nvSpPr>
            <p:cNvPr id="11" name="Freeform: Shape 10">
              <a:extLst>
                <a:ext uri="{FF2B5EF4-FFF2-40B4-BE49-F238E27FC236}">
                  <a16:creationId xmlns:a16="http://schemas.microsoft.com/office/drawing/2014/main" id="{3FDAFA2A-324F-52BF-1E46-E93CE3C4771E}"/>
                </a:ext>
              </a:extLst>
            </p:cNvPr>
            <p:cNvSpPr/>
            <p:nvPr/>
          </p:nvSpPr>
          <p:spPr>
            <a:xfrm>
              <a:off x="1376069" y="865175"/>
              <a:ext cx="4836445" cy="4836445"/>
            </a:xfrm>
            <a:custGeom>
              <a:avLst/>
              <a:gdLst>
                <a:gd name="connsiteX0" fmla="*/ 0 w 4836445"/>
                <a:gd name="connsiteY0" fmla="*/ 2418223 h 4836445"/>
                <a:gd name="connsiteX1" fmla="*/ 2418223 w 4836445"/>
                <a:gd name="connsiteY1" fmla="*/ 0 h 4836445"/>
                <a:gd name="connsiteX2" fmla="*/ 4836446 w 4836445"/>
                <a:gd name="connsiteY2" fmla="*/ 2418223 h 4836445"/>
                <a:gd name="connsiteX3" fmla="*/ 2418223 w 4836445"/>
                <a:gd name="connsiteY3" fmla="*/ 4836446 h 4836445"/>
                <a:gd name="connsiteX4" fmla="*/ 0 w 4836445"/>
                <a:gd name="connsiteY4" fmla="*/ 2418223 h 483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6445" h="4836445">
                  <a:moveTo>
                    <a:pt x="0" y="2418223"/>
                  </a:moveTo>
                  <a:cubicBezTo>
                    <a:pt x="0" y="1082675"/>
                    <a:pt x="1082675" y="0"/>
                    <a:pt x="2418223" y="0"/>
                  </a:cubicBezTo>
                  <a:cubicBezTo>
                    <a:pt x="3753771" y="0"/>
                    <a:pt x="4836446" y="1082675"/>
                    <a:pt x="4836446" y="2418223"/>
                  </a:cubicBezTo>
                  <a:cubicBezTo>
                    <a:pt x="4836446" y="3753771"/>
                    <a:pt x="3753771" y="4836446"/>
                    <a:pt x="2418223" y="4836446"/>
                  </a:cubicBezTo>
                  <a:cubicBezTo>
                    <a:pt x="1082675" y="4836446"/>
                    <a:pt x="0" y="3753771"/>
                    <a:pt x="0" y="2418223"/>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08281" tIns="708281" rIns="708281" bIns="708281"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US" sz="41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Key Health Themes from the 2022 - 2026 Regional Health Assessment</a:t>
              </a:r>
            </a:p>
          </p:txBody>
        </p:sp>
        <p:sp>
          <p:nvSpPr>
            <p:cNvPr id="13" name="Freeform: Shape 12">
              <a:extLst>
                <a:ext uri="{FF2B5EF4-FFF2-40B4-BE49-F238E27FC236}">
                  <a16:creationId xmlns:a16="http://schemas.microsoft.com/office/drawing/2014/main" id="{BB991FD3-4D35-22C8-414C-EB4B889C52D2}"/>
                </a:ext>
              </a:extLst>
            </p:cNvPr>
            <p:cNvSpPr/>
            <p:nvPr/>
          </p:nvSpPr>
          <p:spPr>
            <a:xfrm rot="18034725">
              <a:off x="5794984" y="2056889"/>
              <a:ext cx="2284543" cy="0"/>
            </a:xfrm>
            <a:custGeom>
              <a:avLst/>
              <a:gdLst/>
              <a:ahLst/>
              <a:cxnLst/>
              <a:rect l="0" t="0" r="0" b="0"/>
              <a:pathLst>
                <a:path>
                  <a:moveTo>
                    <a:pt x="0" y="0"/>
                  </a:moveTo>
                  <a:lnTo>
                    <a:pt x="2284543" y="0"/>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17" name="Straight Connector 16">
              <a:extLst>
                <a:ext uri="{FF2B5EF4-FFF2-40B4-BE49-F238E27FC236}">
                  <a16:creationId xmlns:a16="http://schemas.microsoft.com/office/drawing/2014/main" id="{AAAB2127-D6D1-1807-ED25-BE2B8075E447}"/>
                </a:ext>
              </a:extLst>
            </p:cNvPr>
            <p:cNvSpPr/>
            <p:nvPr/>
          </p:nvSpPr>
          <p:spPr>
            <a:xfrm>
              <a:off x="7518354" y="1073472"/>
              <a:ext cx="565312"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C1B79BD0-0082-13A5-ACD1-DCA91318F497}"/>
                </a:ext>
              </a:extLst>
            </p:cNvPr>
            <p:cNvSpPr/>
            <p:nvPr/>
          </p:nvSpPr>
          <p:spPr>
            <a:xfrm>
              <a:off x="8083667" y="705151"/>
              <a:ext cx="4008581" cy="548640"/>
            </a:xfrm>
            <a:custGeom>
              <a:avLst/>
              <a:gdLst>
                <a:gd name="connsiteX0" fmla="*/ 0 w 4008581"/>
                <a:gd name="connsiteY0" fmla="*/ 0 h 736641"/>
                <a:gd name="connsiteX1" fmla="*/ 4008581 w 4008581"/>
                <a:gd name="connsiteY1" fmla="*/ 0 h 736641"/>
                <a:gd name="connsiteX2" fmla="*/ 4008581 w 4008581"/>
                <a:gd name="connsiteY2" fmla="*/ 736641 h 736641"/>
                <a:gd name="connsiteX3" fmla="*/ 0 w 4008581"/>
                <a:gd name="connsiteY3" fmla="*/ 736641 h 736641"/>
                <a:gd name="connsiteX4" fmla="*/ 0 w 4008581"/>
                <a:gd name="connsiteY4" fmla="*/ 0 h 73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581" h="736641">
                  <a:moveTo>
                    <a:pt x="0" y="0"/>
                  </a:moveTo>
                  <a:lnTo>
                    <a:pt x="4008581" y="0"/>
                  </a:lnTo>
                  <a:lnTo>
                    <a:pt x="4008581" y="736641"/>
                  </a:lnTo>
                  <a:lnTo>
                    <a:pt x="0" y="736641"/>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120904" tIns="120904" rIns="120904" bIns="120904"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Access to Affordable Housing &amp; Homelessness</a:t>
              </a:r>
            </a:p>
          </p:txBody>
        </p:sp>
        <p:sp>
          <p:nvSpPr>
            <p:cNvPr id="20" name="Freeform: Shape 19">
              <a:extLst>
                <a:ext uri="{FF2B5EF4-FFF2-40B4-BE49-F238E27FC236}">
                  <a16:creationId xmlns:a16="http://schemas.microsoft.com/office/drawing/2014/main" id="{8C6590C2-E292-7CD1-4934-7E4AA9510084}"/>
                </a:ext>
              </a:extLst>
            </p:cNvPr>
            <p:cNvSpPr/>
            <p:nvPr/>
          </p:nvSpPr>
          <p:spPr>
            <a:xfrm rot="18693124">
              <a:off x="6061183" y="2465726"/>
              <a:ext cx="1752143" cy="0"/>
            </a:xfrm>
            <a:custGeom>
              <a:avLst/>
              <a:gdLst/>
              <a:ahLst/>
              <a:cxnLst/>
              <a:rect l="0" t="0" r="0" b="0"/>
              <a:pathLst>
                <a:path>
                  <a:moveTo>
                    <a:pt x="0" y="0"/>
                  </a:moveTo>
                  <a:lnTo>
                    <a:pt x="1752143" y="0"/>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1" name="Straight Connector 20">
              <a:extLst>
                <a:ext uri="{FF2B5EF4-FFF2-40B4-BE49-F238E27FC236}">
                  <a16:creationId xmlns:a16="http://schemas.microsoft.com/office/drawing/2014/main" id="{BADA0E7E-51D3-85A4-3200-88B7BB122FCA}"/>
                </a:ext>
              </a:extLst>
            </p:cNvPr>
            <p:cNvSpPr/>
            <p:nvPr/>
          </p:nvSpPr>
          <p:spPr>
            <a:xfrm>
              <a:off x="7518354" y="1810114"/>
              <a:ext cx="565312"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BC9646D-2D52-1B87-9C01-9C116A38E94B}"/>
                </a:ext>
              </a:extLst>
            </p:cNvPr>
            <p:cNvSpPr/>
            <p:nvPr/>
          </p:nvSpPr>
          <p:spPr>
            <a:xfrm>
              <a:off x="8083667" y="1441793"/>
              <a:ext cx="4008581" cy="548640"/>
            </a:xfrm>
            <a:custGeom>
              <a:avLst/>
              <a:gdLst>
                <a:gd name="connsiteX0" fmla="*/ 0 w 4008581"/>
                <a:gd name="connsiteY0" fmla="*/ 0 h 736641"/>
                <a:gd name="connsiteX1" fmla="*/ 4008581 w 4008581"/>
                <a:gd name="connsiteY1" fmla="*/ 0 h 736641"/>
                <a:gd name="connsiteX2" fmla="*/ 4008581 w 4008581"/>
                <a:gd name="connsiteY2" fmla="*/ 736641 h 736641"/>
                <a:gd name="connsiteX3" fmla="*/ 0 w 4008581"/>
                <a:gd name="connsiteY3" fmla="*/ 736641 h 736641"/>
                <a:gd name="connsiteX4" fmla="*/ 0 w 4008581"/>
                <a:gd name="connsiteY4" fmla="*/ 0 h 73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581" h="736641">
                  <a:moveTo>
                    <a:pt x="0" y="0"/>
                  </a:moveTo>
                  <a:lnTo>
                    <a:pt x="4008581" y="0"/>
                  </a:lnTo>
                  <a:lnTo>
                    <a:pt x="4008581" y="736641"/>
                  </a:lnTo>
                  <a:lnTo>
                    <a:pt x="0" y="736641"/>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120904" tIns="120904" rIns="120904" bIns="120904"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Access to Quality Care</a:t>
              </a:r>
              <a:endParaRPr kumimoji="0" lang="en-US" sz="17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3" name="Freeform: Shape 22">
              <a:extLst>
                <a:ext uri="{FF2B5EF4-FFF2-40B4-BE49-F238E27FC236}">
                  <a16:creationId xmlns:a16="http://schemas.microsoft.com/office/drawing/2014/main" id="{EF80A530-92F0-6AA4-7B8B-7E5878A029D9}"/>
                </a:ext>
              </a:extLst>
            </p:cNvPr>
            <p:cNvSpPr/>
            <p:nvPr/>
          </p:nvSpPr>
          <p:spPr>
            <a:xfrm rot="19834325">
              <a:off x="6270073" y="2874562"/>
              <a:ext cx="1334364" cy="0"/>
            </a:xfrm>
            <a:custGeom>
              <a:avLst/>
              <a:gdLst/>
              <a:ahLst/>
              <a:cxnLst/>
              <a:rect l="0" t="0" r="0" b="0"/>
              <a:pathLst>
                <a:path>
                  <a:moveTo>
                    <a:pt x="0" y="0"/>
                  </a:moveTo>
                  <a:lnTo>
                    <a:pt x="1334364" y="0"/>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4" name="Straight Connector 23">
              <a:extLst>
                <a:ext uri="{FF2B5EF4-FFF2-40B4-BE49-F238E27FC236}">
                  <a16:creationId xmlns:a16="http://schemas.microsoft.com/office/drawing/2014/main" id="{E434C854-6284-DB15-B6D1-AC7F24D69042}"/>
                </a:ext>
              </a:extLst>
            </p:cNvPr>
            <p:cNvSpPr/>
            <p:nvPr/>
          </p:nvSpPr>
          <p:spPr>
            <a:xfrm>
              <a:off x="7518354" y="2546756"/>
              <a:ext cx="565312"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5" name="Freeform: Shape 24">
              <a:extLst>
                <a:ext uri="{FF2B5EF4-FFF2-40B4-BE49-F238E27FC236}">
                  <a16:creationId xmlns:a16="http://schemas.microsoft.com/office/drawing/2014/main" id="{FED27B9E-BFB7-3D5C-CF29-C7020C77B7F0}"/>
                </a:ext>
              </a:extLst>
            </p:cNvPr>
            <p:cNvSpPr/>
            <p:nvPr/>
          </p:nvSpPr>
          <p:spPr>
            <a:xfrm>
              <a:off x="8083667" y="2178435"/>
              <a:ext cx="4008581" cy="548640"/>
            </a:xfrm>
            <a:custGeom>
              <a:avLst/>
              <a:gdLst>
                <a:gd name="connsiteX0" fmla="*/ 0 w 4008581"/>
                <a:gd name="connsiteY0" fmla="*/ 0 h 736641"/>
                <a:gd name="connsiteX1" fmla="*/ 4008581 w 4008581"/>
                <a:gd name="connsiteY1" fmla="*/ 0 h 736641"/>
                <a:gd name="connsiteX2" fmla="*/ 4008581 w 4008581"/>
                <a:gd name="connsiteY2" fmla="*/ 736641 h 736641"/>
                <a:gd name="connsiteX3" fmla="*/ 0 w 4008581"/>
                <a:gd name="connsiteY3" fmla="*/ 736641 h 736641"/>
                <a:gd name="connsiteX4" fmla="*/ 0 w 4008581"/>
                <a:gd name="connsiteY4" fmla="*/ 0 h 73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581" h="736641">
                  <a:moveTo>
                    <a:pt x="0" y="0"/>
                  </a:moveTo>
                  <a:lnTo>
                    <a:pt x="4008581" y="0"/>
                  </a:lnTo>
                  <a:lnTo>
                    <a:pt x="4008581" y="736641"/>
                  </a:lnTo>
                  <a:lnTo>
                    <a:pt x="0" y="736641"/>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120904" tIns="120904" rIns="120904" bIns="120904"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Equity, Diversity &amp; Inclusion</a:t>
              </a:r>
              <a:endParaRPr kumimoji="0" lang="en-US" sz="17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78B9B459-B706-A0D3-65C5-70D9DD1E7CC4}"/>
                </a:ext>
              </a:extLst>
            </p:cNvPr>
            <p:cNvSpPr/>
            <p:nvPr/>
          </p:nvSpPr>
          <p:spPr>
            <a:xfrm>
              <a:off x="6356156" y="3283398"/>
              <a:ext cx="1162197" cy="0"/>
            </a:xfrm>
            <a:custGeom>
              <a:avLst/>
              <a:gdLst/>
              <a:ahLst/>
              <a:cxnLst/>
              <a:rect l="0" t="0" r="0" b="0"/>
              <a:pathLst>
                <a:path>
                  <a:moveTo>
                    <a:pt x="0" y="0"/>
                  </a:moveTo>
                  <a:lnTo>
                    <a:pt x="1162197" y="0"/>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7" name="Straight Connector 26">
              <a:extLst>
                <a:ext uri="{FF2B5EF4-FFF2-40B4-BE49-F238E27FC236}">
                  <a16:creationId xmlns:a16="http://schemas.microsoft.com/office/drawing/2014/main" id="{2EB95856-80B7-B634-44A7-3D331B79DB58}"/>
                </a:ext>
              </a:extLst>
            </p:cNvPr>
            <p:cNvSpPr/>
            <p:nvPr/>
          </p:nvSpPr>
          <p:spPr>
            <a:xfrm>
              <a:off x="7518354" y="3283398"/>
              <a:ext cx="565312"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88CAFB83-B2C6-4187-5AA6-651A25A0AEEE}"/>
                </a:ext>
              </a:extLst>
            </p:cNvPr>
            <p:cNvSpPr/>
            <p:nvPr/>
          </p:nvSpPr>
          <p:spPr>
            <a:xfrm>
              <a:off x="8083667" y="2915077"/>
              <a:ext cx="4008581" cy="548640"/>
            </a:xfrm>
            <a:custGeom>
              <a:avLst/>
              <a:gdLst>
                <a:gd name="connsiteX0" fmla="*/ 0 w 4008581"/>
                <a:gd name="connsiteY0" fmla="*/ 0 h 736641"/>
                <a:gd name="connsiteX1" fmla="*/ 4008581 w 4008581"/>
                <a:gd name="connsiteY1" fmla="*/ 0 h 736641"/>
                <a:gd name="connsiteX2" fmla="*/ 4008581 w 4008581"/>
                <a:gd name="connsiteY2" fmla="*/ 736641 h 736641"/>
                <a:gd name="connsiteX3" fmla="*/ 0 w 4008581"/>
                <a:gd name="connsiteY3" fmla="*/ 736641 h 736641"/>
                <a:gd name="connsiteX4" fmla="*/ 0 w 4008581"/>
                <a:gd name="connsiteY4" fmla="*/ 0 h 73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581" h="736641">
                  <a:moveTo>
                    <a:pt x="0" y="0"/>
                  </a:moveTo>
                  <a:lnTo>
                    <a:pt x="4008581" y="0"/>
                  </a:lnTo>
                  <a:lnTo>
                    <a:pt x="4008581" y="736641"/>
                  </a:lnTo>
                  <a:lnTo>
                    <a:pt x="0" y="736641"/>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120904" tIns="120904" rIns="120904" bIns="120904"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Food Insecurity &amp; Access</a:t>
              </a:r>
              <a:endParaRPr kumimoji="0" lang="en-US" sz="17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3ADFC7C5-A5EF-7ADC-8962-EF177C643CD4}"/>
                </a:ext>
              </a:extLst>
            </p:cNvPr>
            <p:cNvSpPr/>
            <p:nvPr/>
          </p:nvSpPr>
          <p:spPr>
            <a:xfrm rot="1765675">
              <a:off x="6270073" y="3692234"/>
              <a:ext cx="1334364" cy="0"/>
            </a:xfrm>
            <a:custGeom>
              <a:avLst/>
              <a:gdLst/>
              <a:ahLst/>
              <a:cxnLst/>
              <a:rect l="0" t="0" r="0" b="0"/>
              <a:pathLst>
                <a:path>
                  <a:moveTo>
                    <a:pt x="0" y="0"/>
                  </a:moveTo>
                  <a:lnTo>
                    <a:pt x="1334364" y="0"/>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30" name="Straight Connector 29">
              <a:extLst>
                <a:ext uri="{FF2B5EF4-FFF2-40B4-BE49-F238E27FC236}">
                  <a16:creationId xmlns:a16="http://schemas.microsoft.com/office/drawing/2014/main" id="{CDA3C789-CC84-C68A-CC0F-514516EBB258}"/>
                </a:ext>
              </a:extLst>
            </p:cNvPr>
            <p:cNvSpPr/>
            <p:nvPr/>
          </p:nvSpPr>
          <p:spPr>
            <a:xfrm>
              <a:off x="7518354" y="4020040"/>
              <a:ext cx="565312"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609ED8D8-CE36-2B75-A780-16F81A3D1CB9}"/>
                </a:ext>
              </a:extLst>
            </p:cNvPr>
            <p:cNvSpPr/>
            <p:nvPr/>
          </p:nvSpPr>
          <p:spPr>
            <a:xfrm>
              <a:off x="8083667" y="3651719"/>
              <a:ext cx="4008581" cy="548640"/>
            </a:xfrm>
            <a:custGeom>
              <a:avLst/>
              <a:gdLst>
                <a:gd name="connsiteX0" fmla="*/ 0 w 4008581"/>
                <a:gd name="connsiteY0" fmla="*/ 0 h 736641"/>
                <a:gd name="connsiteX1" fmla="*/ 4008581 w 4008581"/>
                <a:gd name="connsiteY1" fmla="*/ 0 h 736641"/>
                <a:gd name="connsiteX2" fmla="*/ 4008581 w 4008581"/>
                <a:gd name="connsiteY2" fmla="*/ 736641 h 736641"/>
                <a:gd name="connsiteX3" fmla="*/ 0 w 4008581"/>
                <a:gd name="connsiteY3" fmla="*/ 736641 h 736641"/>
                <a:gd name="connsiteX4" fmla="*/ 0 w 4008581"/>
                <a:gd name="connsiteY4" fmla="*/ 0 h 73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581" h="736641">
                  <a:moveTo>
                    <a:pt x="0" y="0"/>
                  </a:moveTo>
                  <a:lnTo>
                    <a:pt x="4008581" y="0"/>
                  </a:lnTo>
                  <a:lnTo>
                    <a:pt x="4008581" y="736641"/>
                  </a:lnTo>
                  <a:lnTo>
                    <a:pt x="0" y="736641"/>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120904" tIns="120904" rIns="120904" bIns="120904"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Healthy Youth &amp; Families</a:t>
              </a:r>
              <a:endParaRPr kumimoji="0" lang="en-US" sz="17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32" name="Freeform: Shape 31">
              <a:extLst>
                <a:ext uri="{FF2B5EF4-FFF2-40B4-BE49-F238E27FC236}">
                  <a16:creationId xmlns:a16="http://schemas.microsoft.com/office/drawing/2014/main" id="{00F8E10A-8292-055C-3980-A8FF7DA1D958}"/>
                </a:ext>
              </a:extLst>
            </p:cNvPr>
            <p:cNvSpPr/>
            <p:nvPr/>
          </p:nvSpPr>
          <p:spPr>
            <a:xfrm rot="2906876">
              <a:off x="6061183" y="4101070"/>
              <a:ext cx="1752143" cy="0"/>
            </a:xfrm>
            <a:custGeom>
              <a:avLst/>
              <a:gdLst/>
              <a:ahLst/>
              <a:cxnLst/>
              <a:rect l="0" t="0" r="0" b="0"/>
              <a:pathLst>
                <a:path>
                  <a:moveTo>
                    <a:pt x="0" y="0"/>
                  </a:moveTo>
                  <a:lnTo>
                    <a:pt x="1752143" y="0"/>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33" name="Straight Connector 32">
              <a:extLst>
                <a:ext uri="{FF2B5EF4-FFF2-40B4-BE49-F238E27FC236}">
                  <a16:creationId xmlns:a16="http://schemas.microsoft.com/office/drawing/2014/main" id="{8C6BA8E9-8A0E-0DB5-7D16-807E07F4FDED}"/>
                </a:ext>
              </a:extLst>
            </p:cNvPr>
            <p:cNvSpPr/>
            <p:nvPr/>
          </p:nvSpPr>
          <p:spPr>
            <a:xfrm>
              <a:off x="7518354" y="4756682"/>
              <a:ext cx="565312"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D5976621-A446-7EB3-2F84-757902415C69}"/>
                </a:ext>
              </a:extLst>
            </p:cNvPr>
            <p:cNvSpPr/>
            <p:nvPr/>
          </p:nvSpPr>
          <p:spPr>
            <a:xfrm>
              <a:off x="8083667" y="4388361"/>
              <a:ext cx="4008581" cy="548640"/>
            </a:xfrm>
            <a:custGeom>
              <a:avLst/>
              <a:gdLst>
                <a:gd name="connsiteX0" fmla="*/ 0 w 4008581"/>
                <a:gd name="connsiteY0" fmla="*/ 0 h 736641"/>
                <a:gd name="connsiteX1" fmla="*/ 4008581 w 4008581"/>
                <a:gd name="connsiteY1" fmla="*/ 0 h 736641"/>
                <a:gd name="connsiteX2" fmla="*/ 4008581 w 4008581"/>
                <a:gd name="connsiteY2" fmla="*/ 736641 h 736641"/>
                <a:gd name="connsiteX3" fmla="*/ 0 w 4008581"/>
                <a:gd name="connsiteY3" fmla="*/ 736641 h 736641"/>
                <a:gd name="connsiteX4" fmla="*/ 0 w 4008581"/>
                <a:gd name="connsiteY4" fmla="*/ 0 h 73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581" h="736641">
                  <a:moveTo>
                    <a:pt x="0" y="0"/>
                  </a:moveTo>
                  <a:lnTo>
                    <a:pt x="4008581" y="0"/>
                  </a:lnTo>
                  <a:lnTo>
                    <a:pt x="4008581" y="736641"/>
                  </a:lnTo>
                  <a:lnTo>
                    <a:pt x="0" y="736641"/>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120904" tIns="120904" rIns="120904" bIns="120904"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Mental Health</a:t>
              </a:r>
              <a:endParaRPr kumimoji="0" lang="en-US" sz="17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35" name="Freeform: Shape 34">
              <a:extLst>
                <a:ext uri="{FF2B5EF4-FFF2-40B4-BE49-F238E27FC236}">
                  <a16:creationId xmlns:a16="http://schemas.microsoft.com/office/drawing/2014/main" id="{17C596CA-0E14-4BFA-0D49-8CD3EB2A1344}"/>
                </a:ext>
              </a:extLst>
            </p:cNvPr>
            <p:cNvSpPr/>
            <p:nvPr/>
          </p:nvSpPr>
          <p:spPr>
            <a:xfrm rot="3565275">
              <a:off x="5794984" y="4509907"/>
              <a:ext cx="2284543" cy="0"/>
            </a:xfrm>
            <a:custGeom>
              <a:avLst/>
              <a:gdLst/>
              <a:ahLst/>
              <a:cxnLst/>
              <a:rect l="0" t="0" r="0" b="0"/>
              <a:pathLst>
                <a:path>
                  <a:moveTo>
                    <a:pt x="0" y="0"/>
                  </a:moveTo>
                  <a:lnTo>
                    <a:pt x="2284543" y="0"/>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36" name="Straight Connector 35">
              <a:extLst>
                <a:ext uri="{FF2B5EF4-FFF2-40B4-BE49-F238E27FC236}">
                  <a16:creationId xmlns:a16="http://schemas.microsoft.com/office/drawing/2014/main" id="{2A945A64-81F5-1C32-9921-DE9CFD8EEEA6}"/>
                </a:ext>
              </a:extLst>
            </p:cNvPr>
            <p:cNvSpPr/>
            <p:nvPr/>
          </p:nvSpPr>
          <p:spPr>
            <a:xfrm>
              <a:off x="7518354" y="5493324"/>
              <a:ext cx="565312"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37" name="Freeform: Shape 36">
              <a:extLst>
                <a:ext uri="{FF2B5EF4-FFF2-40B4-BE49-F238E27FC236}">
                  <a16:creationId xmlns:a16="http://schemas.microsoft.com/office/drawing/2014/main" id="{37E30079-9C15-B2E8-F9DA-D9796FAB1AD3}"/>
                </a:ext>
              </a:extLst>
            </p:cNvPr>
            <p:cNvSpPr/>
            <p:nvPr/>
          </p:nvSpPr>
          <p:spPr>
            <a:xfrm>
              <a:off x="8083667" y="5125003"/>
              <a:ext cx="4008581" cy="548640"/>
            </a:xfrm>
            <a:custGeom>
              <a:avLst/>
              <a:gdLst>
                <a:gd name="connsiteX0" fmla="*/ 0 w 4008581"/>
                <a:gd name="connsiteY0" fmla="*/ 0 h 736641"/>
                <a:gd name="connsiteX1" fmla="*/ 4008581 w 4008581"/>
                <a:gd name="connsiteY1" fmla="*/ 0 h 736641"/>
                <a:gd name="connsiteX2" fmla="*/ 4008581 w 4008581"/>
                <a:gd name="connsiteY2" fmla="*/ 736641 h 736641"/>
                <a:gd name="connsiteX3" fmla="*/ 0 w 4008581"/>
                <a:gd name="connsiteY3" fmla="*/ 736641 h 736641"/>
                <a:gd name="connsiteX4" fmla="*/ 0 w 4008581"/>
                <a:gd name="connsiteY4" fmla="*/ 0 h 73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581" h="736641">
                  <a:moveTo>
                    <a:pt x="0" y="0"/>
                  </a:moveTo>
                  <a:lnTo>
                    <a:pt x="4008581" y="0"/>
                  </a:lnTo>
                  <a:lnTo>
                    <a:pt x="4008581" y="736641"/>
                  </a:lnTo>
                  <a:lnTo>
                    <a:pt x="0" y="736641"/>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120904" tIns="120904" rIns="120904" bIns="120904"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Substance Use and Misuse</a:t>
              </a:r>
              <a:endParaRPr kumimoji="0" lang="en-US" sz="17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197513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7D5F-95E9-4501-96C2-C574D036BE49}"/>
              </a:ext>
            </a:extLst>
          </p:cNvPr>
          <p:cNvSpPr>
            <a:spLocks noGrp="1"/>
          </p:cNvSpPr>
          <p:nvPr>
            <p:ph type="title"/>
          </p:nvPr>
        </p:nvSpPr>
        <p:spPr/>
        <p:txBody>
          <a:bodyPr>
            <a:normAutofit/>
          </a:bodyPr>
          <a:lstStyle/>
          <a:p>
            <a:r>
              <a:rPr lang="en-US" b="1" dirty="0">
                <a:cs typeface="Calibri Light"/>
              </a:rPr>
              <a:t>Regional Community Health Improvement Plan (R-CHIP)</a:t>
            </a:r>
            <a:endParaRPr lang="en-US" dirty="0"/>
          </a:p>
        </p:txBody>
      </p:sp>
      <p:sp>
        <p:nvSpPr>
          <p:cNvPr id="4" name="Content Placeholder 3">
            <a:extLst>
              <a:ext uri="{FF2B5EF4-FFF2-40B4-BE49-F238E27FC236}">
                <a16:creationId xmlns:a16="http://schemas.microsoft.com/office/drawing/2014/main" id="{4DE984FB-ADF9-62FC-A235-2067CB7B307F}"/>
              </a:ext>
            </a:extLst>
          </p:cNvPr>
          <p:cNvSpPr>
            <a:spLocks noGrp="1"/>
          </p:cNvSpPr>
          <p:nvPr>
            <p:ph idx="1"/>
          </p:nvPr>
        </p:nvSpPr>
        <p:spPr/>
        <p:txBody>
          <a:bodyPr>
            <a:normAutofit/>
          </a:bodyPr>
          <a:lstStyle/>
          <a:p>
            <a:pPr marL="0" indent="0" algn="l" rtl="0" fontAlgn="base">
              <a:buNone/>
            </a:pPr>
            <a:r>
              <a:rPr lang="en-US" sz="2000" b="1" i="0" u="none" strike="noStrike" dirty="0">
                <a:solidFill>
                  <a:srgbClr val="000000"/>
                </a:solidFill>
                <a:effectLst/>
              </a:rPr>
              <a:t>Each priority area includes a focus on health equity and inclusion, diversity, anti-racism, and equity (IDARE). </a:t>
            </a:r>
            <a:r>
              <a:rPr lang="en-US" sz="2000" b="0" i="0" dirty="0">
                <a:solidFill>
                  <a:srgbClr val="000000"/>
                </a:solidFill>
                <a:effectLst/>
              </a:rPr>
              <a:t>​</a:t>
            </a:r>
          </a:p>
          <a:p>
            <a:pPr marL="0" indent="0" algn="l" rtl="0" fontAlgn="base">
              <a:spcAft>
                <a:spcPts val="600"/>
              </a:spcAft>
              <a:buNone/>
            </a:pPr>
            <a:r>
              <a:rPr lang="en-US" sz="1800" b="1" i="0" u="none" strike="noStrike" dirty="0">
                <a:solidFill>
                  <a:srgbClr val="000000"/>
                </a:solidFill>
                <a:effectLst/>
              </a:rPr>
              <a:t>Health equity</a:t>
            </a:r>
            <a:r>
              <a:rPr lang="en-US" sz="1800" b="0" i="0" u="none" strike="noStrike" dirty="0">
                <a:solidFill>
                  <a:srgbClr val="000000"/>
                </a:solidFill>
                <a:effectLst/>
              </a:rPr>
              <a:t> means that no individual, group, or people experience worse health outcomes or unequal access to health supports because of factors that are beyond their control or are the result of injustice. Embodying health equity means valuing everyone equally. Achieving health equity requires taking action to prevent inequalities, address injustice, and eliminate health disparities. </a:t>
            </a:r>
            <a:r>
              <a:rPr lang="en-US" sz="1800" b="0" i="0" dirty="0">
                <a:solidFill>
                  <a:srgbClr val="000000"/>
                </a:solidFill>
                <a:effectLst/>
              </a:rPr>
              <a:t>​</a:t>
            </a:r>
          </a:p>
          <a:p>
            <a:pPr marL="0" indent="0" algn="l" rtl="0" fontAlgn="base">
              <a:spcAft>
                <a:spcPts val="600"/>
              </a:spcAft>
              <a:buNone/>
            </a:pPr>
            <a:r>
              <a:rPr lang="en-US" sz="1800" b="1" i="0" u="none" strike="noStrike" dirty="0">
                <a:solidFill>
                  <a:srgbClr val="000000"/>
                </a:solidFill>
                <a:effectLst/>
              </a:rPr>
              <a:t>Inclusion </a:t>
            </a:r>
            <a:r>
              <a:rPr lang="en-US" sz="1800" b="0" i="0" u="none" strike="noStrike" dirty="0">
                <a:solidFill>
                  <a:srgbClr val="000000"/>
                </a:solidFill>
                <a:effectLst/>
              </a:rPr>
              <a:t>means creating spaces where all people are valued and empowered. </a:t>
            </a:r>
            <a:r>
              <a:rPr lang="en-US" sz="1800" b="0" i="0" dirty="0">
                <a:solidFill>
                  <a:srgbClr val="000000"/>
                </a:solidFill>
                <a:effectLst/>
              </a:rPr>
              <a:t>​</a:t>
            </a:r>
          </a:p>
          <a:p>
            <a:pPr marL="0" indent="0" algn="l" rtl="0" fontAlgn="base">
              <a:spcAft>
                <a:spcPts val="600"/>
              </a:spcAft>
              <a:buNone/>
            </a:pPr>
            <a:r>
              <a:rPr lang="en-US" sz="1800" b="1" i="0" u="none" strike="noStrike" dirty="0">
                <a:solidFill>
                  <a:srgbClr val="000000"/>
                </a:solidFill>
                <a:effectLst/>
              </a:rPr>
              <a:t>Diversity </a:t>
            </a:r>
            <a:r>
              <a:rPr lang="en-US" sz="1800" b="0" i="0" u="none" strike="noStrike" dirty="0">
                <a:solidFill>
                  <a:srgbClr val="000000"/>
                </a:solidFill>
                <a:effectLst/>
              </a:rPr>
              <a:t>celebrates human differences.</a:t>
            </a:r>
            <a:r>
              <a:rPr lang="en-US" sz="1800" b="1" i="0" u="none" strike="noStrike" dirty="0">
                <a:solidFill>
                  <a:srgbClr val="000000"/>
                </a:solidFill>
                <a:effectLst/>
              </a:rPr>
              <a:t> </a:t>
            </a:r>
            <a:r>
              <a:rPr lang="en-US" sz="1800" b="0" i="0" dirty="0">
                <a:solidFill>
                  <a:srgbClr val="000000"/>
                </a:solidFill>
                <a:effectLst/>
              </a:rPr>
              <a:t>​</a:t>
            </a:r>
          </a:p>
          <a:p>
            <a:pPr marL="0" indent="0" algn="l" rtl="0" fontAlgn="base">
              <a:spcAft>
                <a:spcPts val="600"/>
              </a:spcAft>
              <a:buNone/>
            </a:pPr>
            <a:r>
              <a:rPr lang="en-US" sz="1800" b="1" i="0" u="none" strike="noStrike" dirty="0">
                <a:solidFill>
                  <a:srgbClr val="000000"/>
                </a:solidFill>
                <a:effectLst/>
              </a:rPr>
              <a:t>Anti-racism</a:t>
            </a:r>
            <a:r>
              <a:rPr lang="en-US" sz="1800" b="0" i="0" u="none" strike="noStrike" dirty="0">
                <a:solidFill>
                  <a:srgbClr val="000000"/>
                </a:solidFill>
                <a:effectLst/>
              </a:rPr>
              <a:t> actively confronts and transforms systems of oppression and discrimination based on race. </a:t>
            </a:r>
            <a:r>
              <a:rPr lang="en-US" sz="1800" b="0" i="0" dirty="0">
                <a:solidFill>
                  <a:srgbClr val="000000"/>
                </a:solidFill>
                <a:effectLst/>
              </a:rPr>
              <a:t>​</a:t>
            </a:r>
          </a:p>
          <a:p>
            <a:pPr marL="0" indent="0" algn="l" rtl="0" fontAlgn="base">
              <a:spcAft>
                <a:spcPts val="600"/>
              </a:spcAft>
              <a:buNone/>
            </a:pPr>
            <a:r>
              <a:rPr lang="en-US" sz="1800" b="1" i="0" u="none" strike="noStrike" dirty="0">
                <a:solidFill>
                  <a:srgbClr val="000000"/>
                </a:solidFill>
                <a:effectLst/>
              </a:rPr>
              <a:t>Equity</a:t>
            </a:r>
            <a:r>
              <a:rPr lang="en-US" sz="1800" b="0" i="0" u="none" strike="noStrike" dirty="0">
                <a:solidFill>
                  <a:srgbClr val="000000"/>
                </a:solidFill>
                <a:effectLst/>
              </a:rPr>
              <a:t> addresses systemic barriers and provides access to opportunities and resources. </a:t>
            </a:r>
            <a:endParaRPr lang="en-US" sz="1800" b="0" i="0" dirty="0">
              <a:solidFill>
                <a:srgbClr val="000000"/>
              </a:solidFill>
              <a:effectLst/>
            </a:endParaRPr>
          </a:p>
        </p:txBody>
      </p:sp>
    </p:spTree>
    <p:extLst>
      <p:ext uri="{BB962C8B-B14F-4D97-AF65-F5344CB8AC3E}">
        <p14:creationId xmlns:p14="http://schemas.microsoft.com/office/powerpoint/2010/main" val="393272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343B-52D0-B94D-894C-1978CF1573AE}"/>
              </a:ext>
            </a:extLst>
          </p:cNvPr>
          <p:cNvSpPr>
            <a:spLocks noGrp="1"/>
          </p:cNvSpPr>
          <p:nvPr>
            <p:ph type="title"/>
          </p:nvPr>
        </p:nvSpPr>
        <p:spPr/>
        <p:txBody>
          <a:bodyPr/>
          <a:lstStyle/>
          <a:p>
            <a:r>
              <a:rPr lang="en-US" dirty="0"/>
              <a:t>R-CHIP Priority Areas</a:t>
            </a:r>
          </a:p>
        </p:txBody>
      </p:sp>
      <p:grpSp>
        <p:nvGrpSpPr>
          <p:cNvPr id="14" name="Group 13">
            <a:extLst>
              <a:ext uri="{FF2B5EF4-FFF2-40B4-BE49-F238E27FC236}">
                <a16:creationId xmlns:a16="http://schemas.microsoft.com/office/drawing/2014/main" id="{F0BAD889-1BEF-DF3F-45FC-17ECC7F200BB}"/>
              </a:ext>
            </a:extLst>
          </p:cNvPr>
          <p:cNvGrpSpPr/>
          <p:nvPr/>
        </p:nvGrpSpPr>
        <p:grpSpPr>
          <a:xfrm>
            <a:off x="1527809" y="1690688"/>
            <a:ext cx="8998599" cy="4164581"/>
            <a:chOff x="355887" y="2053155"/>
            <a:chExt cx="8998599" cy="4164581"/>
          </a:xfrm>
        </p:grpSpPr>
        <p:sp>
          <p:nvSpPr>
            <p:cNvPr id="15" name="Rectangle 14">
              <a:extLst>
                <a:ext uri="{FF2B5EF4-FFF2-40B4-BE49-F238E27FC236}">
                  <a16:creationId xmlns:a16="http://schemas.microsoft.com/office/drawing/2014/main" id="{3EE69B90-F0C8-C81E-5D24-1CCF31737F72}"/>
                </a:ext>
              </a:extLst>
            </p:cNvPr>
            <p:cNvSpPr/>
            <p:nvPr/>
          </p:nvSpPr>
          <p:spPr>
            <a:xfrm>
              <a:off x="416559" y="3183536"/>
              <a:ext cx="8937927" cy="797876"/>
            </a:xfrm>
            <a:prstGeom prst="rect">
              <a:avLst/>
            </a:prstGeom>
            <a:solidFill>
              <a:srgbClr val="FFCC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Access to Quality Care</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A30A12BD-FEE2-C52B-2676-01CC08F04A88}"/>
                </a:ext>
              </a:extLst>
            </p:cNvPr>
            <p:cNvSpPr/>
            <p:nvPr/>
          </p:nvSpPr>
          <p:spPr>
            <a:xfrm>
              <a:off x="416559" y="2112925"/>
              <a:ext cx="8937927" cy="797876"/>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Access to Affordable Housing</a:t>
              </a: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7" name="Graphic 16" descr="House outline">
              <a:extLst>
                <a:ext uri="{FF2B5EF4-FFF2-40B4-BE49-F238E27FC236}">
                  <a16:creationId xmlns:a16="http://schemas.microsoft.com/office/drawing/2014/main" id="{8B749532-F527-5AC6-8A5F-5D61867DAF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040" y="2053155"/>
              <a:ext cx="760563" cy="914400"/>
            </a:xfrm>
            <a:prstGeom prst="rect">
              <a:avLst/>
            </a:prstGeom>
          </p:spPr>
        </p:pic>
        <p:pic>
          <p:nvPicPr>
            <p:cNvPr id="18" name="Graphic 17" descr="Stethoscope outline">
              <a:extLst>
                <a:ext uri="{FF2B5EF4-FFF2-40B4-BE49-F238E27FC236}">
                  <a16:creationId xmlns:a16="http://schemas.microsoft.com/office/drawing/2014/main" id="{E81DDBFB-F875-AB9A-4C59-3DCF8B8174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632" y="3197901"/>
              <a:ext cx="676056" cy="812800"/>
            </a:xfrm>
            <a:prstGeom prst="rect">
              <a:avLst/>
            </a:prstGeom>
          </p:spPr>
        </p:pic>
        <p:sp>
          <p:nvSpPr>
            <p:cNvPr id="19" name="Rectangle 18">
              <a:extLst>
                <a:ext uri="{FF2B5EF4-FFF2-40B4-BE49-F238E27FC236}">
                  <a16:creationId xmlns:a16="http://schemas.microsoft.com/office/drawing/2014/main" id="{19B2E7DB-FEE7-A45A-627D-0A565E264496}"/>
                </a:ext>
              </a:extLst>
            </p:cNvPr>
            <p:cNvSpPr/>
            <p:nvPr/>
          </p:nvSpPr>
          <p:spPr>
            <a:xfrm>
              <a:off x="355887" y="4304826"/>
              <a:ext cx="8988391" cy="797876"/>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Behavioral Health </a:t>
              </a:r>
            </a:p>
          </p:txBody>
        </p:sp>
        <p:pic>
          <p:nvPicPr>
            <p:cNvPr id="20" name="Graphic 19" descr="Brain in head outline">
              <a:extLst>
                <a:ext uri="{FF2B5EF4-FFF2-40B4-BE49-F238E27FC236}">
                  <a16:creationId xmlns:a16="http://schemas.microsoft.com/office/drawing/2014/main" id="{A6913F56-D081-66E1-F1D3-CD473427F3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4085" y="4275537"/>
              <a:ext cx="748843" cy="900309"/>
            </a:xfrm>
            <a:prstGeom prst="rect">
              <a:avLst/>
            </a:prstGeom>
          </p:spPr>
        </p:pic>
        <p:sp>
          <p:nvSpPr>
            <p:cNvPr id="21" name="Rectangle 20">
              <a:extLst>
                <a:ext uri="{FF2B5EF4-FFF2-40B4-BE49-F238E27FC236}">
                  <a16:creationId xmlns:a16="http://schemas.microsoft.com/office/drawing/2014/main" id="{FDAD8074-A652-EA0C-241F-9F88AEB0CC78}"/>
                </a:ext>
              </a:extLst>
            </p:cNvPr>
            <p:cNvSpPr/>
            <p:nvPr/>
          </p:nvSpPr>
          <p:spPr>
            <a:xfrm>
              <a:off x="355888" y="5407504"/>
              <a:ext cx="8988391" cy="797876"/>
            </a:xfrm>
            <a:prstGeom prst="rect">
              <a:avLst/>
            </a:prstGeom>
            <a:solidFill>
              <a:schemeClr val="accent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Inclusion, Diversity, Anti-Racism, and Equity (IDARE)</a:t>
              </a:r>
            </a:p>
          </p:txBody>
        </p:sp>
        <p:pic>
          <p:nvPicPr>
            <p:cNvPr id="22" name="Graphic 21" descr="Universal access outline">
              <a:extLst>
                <a:ext uri="{FF2B5EF4-FFF2-40B4-BE49-F238E27FC236}">
                  <a16:creationId xmlns:a16="http://schemas.microsoft.com/office/drawing/2014/main" id="{3935F734-A042-5010-AFFC-8532CA1561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2032" y="5303336"/>
              <a:ext cx="760563" cy="914400"/>
            </a:xfrm>
            <a:prstGeom prst="rect">
              <a:avLst/>
            </a:prstGeom>
          </p:spPr>
        </p:pic>
      </p:grpSp>
    </p:spTree>
    <p:extLst>
      <p:ext uri="{BB962C8B-B14F-4D97-AF65-F5344CB8AC3E}">
        <p14:creationId xmlns:p14="http://schemas.microsoft.com/office/powerpoint/2010/main" val="165150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E55B7-419A-1AC1-82D8-71AEB8781F34}"/>
              </a:ext>
            </a:extLst>
          </p:cNvPr>
          <p:cNvSpPr>
            <a:spLocks noGrp="1"/>
          </p:cNvSpPr>
          <p:nvPr>
            <p:ph type="title"/>
          </p:nvPr>
        </p:nvSpPr>
        <p:spPr/>
        <p:txBody>
          <a:bodyPr/>
          <a:lstStyle/>
          <a:p>
            <a:r>
              <a:rPr lang="en-US" dirty="0"/>
              <a:t>Goal/Strategy Development Process</a:t>
            </a:r>
          </a:p>
        </p:txBody>
      </p:sp>
      <p:sp>
        <p:nvSpPr>
          <p:cNvPr id="5" name="Content Placeholder 4">
            <a:extLst>
              <a:ext uri="{FF2B5EF4-FFF2-40B4-BE49-F238E27FC236}">
                <a16:creationId xmlns:a16="http://schemas.microsoft.com/office/drawing/2014/main" id="{79CA63FC-8655-151F-38E0-9B8F06BC07EF}"/>
              </a:ext>
            </a:extLst>
          </p:cNvPr>
          <p:cNvSpPr>
            <a:spLocks noGrp="1"/>
          </p:cNvSpPr>
          <p:nvPr>
            <p:ph idx="1"/>
          </p:nvPr>
        </p:nvSpPr>
        <p:spPr/>
        <p:txBody>
          <a:bodyPr>
            <a:normAutofit fontScale="47500" lnSpcReduction="20000"/>
          </a:bodyPr>
          <a:lstStyle/>
          <a:p>
            <a:pPr marL="0" indent="0" algn="l" rtl="0" fontAlgn="base">
              <a:buNone/>
            </a:pPr>
            <a:r>
              <a:rPr lang="en-US" sz="3300" b="1" i="0" u="none" strike="noStrike" dirty="0">
                <a:solidFill>
                  <a:srgbClr val="000000"/>
                </a:solidFill>
                <a:effectLst/>
              </a:rPr>
              <a:t>Each of the 4 priority areas was assigned:</a:t>
            </a:r>
            <a:r>
              <a:rPr lang="en-US" sz="3300" b="0" i="0" dirty="0">
                <a:solidFill>
                  <a:srgbClr val="000000"/>
                </a:solidFill>
                <a:effectLst/>
              </a:rPr>
              <a:t>​</a:t>
            </a:r>
          </a:p>
          <a:p>
            <a:pPr algn="l" rtl="0" fontAlgn="base">
              <a:lnSpc>
                <a:spcPct val="120000"/>
              </a:lnSpc>
              <a:buFont typeface="Arial" panose="020B0604020202020204" pitchFamily="34" charset="0"/>
              <a:buChar char="•"/>
            </a:pPr>
            <a:r>
              <a:rPr lang="en-US" sz="3300" b="0" i="0" u="none" strike="noStrike" dirty="0">
                <a:solidFill>
                  <a:srgbClr val="000000"/>
                </a:solidFill>
                <a:effectLst/>
              </a:rPr>
              <a:t>Facilitators/Co-leads (2 people): Workgroup leads with priority area expertise who facilitate the brainstorming conversations and the planning team’s review of meetings and notes. </a:t>
            </a:r>
            <a:r>
              <a:rPr lang="en-US" sz="3300" b="0" i="0" dirty="0">
                <a:solidFill>
                  <a:srgbClr val="000000"/>
                </a:solidFill>
                <a:effectLst/>
              </a:rPr>
              <a:t>​</a:t>
            </a:r>
          </a:p>
          <a:p>
            <a:pPr algn="l" rtl="0" fontAlgn="base">
              <a:lnSpc>
                <a:spcPct val="120000"/>
              </a:lnSpc>
              <a:buFont typeface="Arial" panose="020B0604020202020204" pitchFamily="34" charset="0"/>
              <a:buChar char="•"/>
            </a:pPr>
            <a:r>
              <a:rPr lang="en-US" sz="3300" b="0" i="0" u="none" strike="noStrike" dirty="0">
                <a:solidFill>
                  <a:srgbClr val="000000"/>
                </a:solidFill>
                <a:effectLst/>
              </a:rPr>
              <a:t>Planning Team Members (5-15 people): Subject matter experts and facilitators who met to create agendas, review workgroup materials, and draft goals and strategies based on brainstormed discussions. </a:t>
            </a:r>
            <a:r>
              <a:rPr lang="en-US" sz="3300" b="0" i="0" dirty="0">
                <a:solidFill>
                  <a:srgbClr val="000000"/>
                </a:solidFill>
                <a:effectLst/>
              </a:rPr>
              <a:t>​</a:t>
            </a:r>
          </a:p>
          <a:p>
            <a:pPr algn="l" rtl="0" fontAlgn="base">
              <a:lnSpc>
                <a:spcPct val="120000"/>
              </a:lnSpc>
              <a:buFont typeface="Arial" panose="020B0604020202020204" pitchFamily="34" charset="0"/>
              <a:buChar char="•"/>
            </a:pPr>
            <a:r>
              <a:rPr lang="en-US" sz="3300" b="0" i="0" u="none" strike="noStrike" dirty="0">
                <a:solidFill>
                  <a:srgbClr val="000000"/>
                </a:solidFill>
                <a:effectLst/>
              </a:rPr>
              <a:t>Workgroup Members (~30-40 people): The community partner organization representatives, individuals with lived experience, and equity experts were invited to participate in goal and strategy crafting. Participants were led through brainstorm discussions for goals and strategies. Participants also reviewed drafted goals and strategies and moved toward finalization.</a:t>
            </a:r>
            <a:r>
              <a:rPr lang="en-US" sz="3300" b="0" i="0" dirty="0">
                <a:solidFill>
                  <a:srgbClr val="000000"/>
                </a:solidFill>
                <a:effectLst/>
              </a:rPr>
              <a:t>​</a:t>
            </a:r>
          </a:p>
          <a:p>
            <a:pPr marL="0" indent="0" algn="l" rtl="0" fontAlgn="base">
              <a:spcBef>
                <a:spcPts val="1800"/>
              </a:spcBef>
              <a:buNone/>
            </a:pPr>
            <a:r>
              <a:rPr lang="en-US" sz="3300" b="1" i="0" u="none" strike="noStrike" dirty="0">
                <a:solidFill>
                  <a:srgbClr val="000000"/>
                </a:solidFill>
                <a:effectLst/>
              </a:rPr>
              <a:t>Objective: define goals &amp; strategies </a:t>
            </a:r>
            <a:r>
              <a:rPr lang="en-US" sz="3300" b="0" i="1" u="none" strike="noStrike" dirty="0">
                <a:solidFill>
                  <a:srgbClr val="000000"/>
                </a:solidFill>
                <a:effectLst/>
              </a:rPr>
              <a:t>(focused on collective impact)</a:t>
            </a:r>
            <a:r>
              <a:rPr lang="en-US" sz="3300" b="0" i="0" dirty="0">
                <a:solidFill>
                  <a:srgbClr val="000000"/>
                </a:solidFill>
                <a:effectLst/>
              </a:rPr>
              <a:t>​</a:t>
            </a:r>
          </a:p>
          <a:p>
            <a:pPr algn="l" rtl="0" fontAlgn="base">
              <a:buFont typeface="Arial" panose="020B0604020202020204" pitchFamily="34" charset="0"/>
              <a:buChar char="•"/>
            </a:pPr>
            <a:r>
              <a:rPr lang="en-US" sz="3300" b="0" i="0" u="none" strike="noStrike" dirty="0">
                <a:solidFill>
                  <a:srgbClr val="000000"/>
                </a:solidFill>
                <a:effectLst/>
              </a:rPr>
              <a:t>For each priority area </a:t>
            </a:r>
            <a:r>
              <a:rPr lang="en-US" sz="3300" b="0" i="0" u="none" strike="noStrike" dirty="0">
                <a:solidFill>
                  <a:srgbClr val="000000"/>
                </a:solidFill>
                <a:effectLst/>
                <a:sym typeface="Wingdings" panose="05000000000000000000" pitchFamily="2" charset="2"/>
              </a:rPr>
              <a:t></a:t>
            </a:r>
            <a:r>
              <a:rPr lang="en-US" sz="3300" b="0" i="0" u="none" strike="noStrike" dirty="0">
                <a:solidFill>
                  <a:srgbClr val="000000"/>
                </a:solidFill>
                <a:effectLst/>
              </a:rPr>
              <a:t> 3 goals</a:t>
            </a:r>
            <a:r>
              <a:rPr lang="en-US" sz="3300" b="0" i="0" dirty="0">
                <a:solidFill>
                  <a:srgbClr val="000000"/>
                </a:solidFill>
                <a:effectLst/>
              </a:rPr>
              <a:t>​</a:t>
            </a:r>
          </a:p>
          <a:p>
            <a:pPr algn="l" rtl="0" fontAlgn="base">
              <a:buFont typeface="Arial" panose="020B0604020202020204" pitchFamily="34" charset="0"/>
              <a:buChar char="•"/>
            </a:pPr>
            <a:r>
              <a:rPr lang="en-US" sz="3300" b="0" i="0" u="none" strike="noStrike" dirty="0">
                <a:solidFill>
                  <a:srgbClr val="000000"/>
                </a:solidFill>
                <a:effectLst/>
              </a:rPr>
              <a:t>For each goal </a:t>
            </a:r>
            <a:r>
              <a:rPr lang="en-US" sz="3300" b="0" i="0" u="none" strike="noStrike" dirty="0">
                <a:solidFill>
                  <a:srgbClr val="000000"/>
                </a:solidFill>
                <a:effectLst/>
                <a:sym typeface="Wingdings" panose="05000000000000000000" pitchFamily="2" charset="2"/>
              </a:rPr>
              <a:t></a:t>
            </a:r>
            <a:r>
              <a:rPr lang="en-US" sz="3300" b="0" i="0" u="none" strike="noStrike" dirty="0">
                <a:solidFill>
                  <a:srgbClr val="000000"/>
                </a:solidFill>
                <a:effectLst/>
              </a:rPr>
              <a:t> 3 strategies</a:t>
            </a:r>
            <a:r>
              <a:rPr lang="en-US" sz="3300" b="0" i="0" dirty="0">
                <a:solidFill>
                  <a:srgbClr val="000000"/>
                </a:solidFill>
                <a:effectLst/>
              </a:rPr>
              <a:t>​</a:t>
            </a:r>
          </a:p>
          <a:p>
            <a:endParaRPr lang="en-US" dirty="0"/>
          </a:p>
        </p:txBody>
      </p:sp>
    </p:spTree>
    <p:extLst>
      <p:ext uri="{BB962C8B-B14F-4D97-AF65-F5344CB8AC3E}">
        <p14:creationId xmlns:p14="http://schemas.microsoft.com/office/powerpoint/2010/main" val="417425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343B-52D0-B94D-894C-1978CF1573AE}"/>
              </a:ext>
            </a:extLst>
          </p:cNvPr>
          <p:cNvSpPr>
            <a:spLocks noGrp="1"/>
          </p:cNvSpPr>
          <p:nvPr>
            <p:ph type="title"/>
          </p:nvPr>
        </p:nvSpPr>
        <p:spPr/>
        <p:txBody>
          <a:bodyPr/>
          <a:lstStyle/>
          <a:p>
            <a:r>
              <a:rPr lang="en-US" dirty="0"/>
              <a:t>Priority Area Goals</a:t>
            </a:r>
          </a:p>
        </p:txBody>
      </p:sp>
      <p:graphicFrame>
        <p:nvGraphicFramePr>
          <p:cNvPr id="3" name="Google Shape;173;p25">
            <a:extLst>
              <a:ext uri="{FF2B5EF4-FFF2-40B4-BE49-F238E27FC236}">
                <a16:creationId xmlns:a16="http://schemas.microsoft.com/office/drawing/2014/main" id="{9C9D8C4E-DDDD-6AD4-1C9C-7396005CB2D0}"/>
              </a:ext>
            </a:extLst>
          </p:cNvPr>
          <p:cNvGraphicFramePr/>
          <p:nvPr/>
        </p:nvGraphicFramePr>
        <p:xfrm>
          <a:off x="1019736" y="1888751"/>
          <a:ext cx="10454716" cy="4267140"/>
        </p:xfrm>
        <a:graphic>
          <a:graphicData uri="http://schemas.openxmlformats.org/drawingml/2006/table">
            <a:tbl>
              <a:tblPr>
                <a:noFill/>
              </a:tblPr>
              <a:tblGrid>
                <a:gridCol w="2613679">
                  <a:extLst>
                    <a:ext uri="{9D8B030D-6E8A-4147-A177-3AD203B41FA5}">
                      <a16:colId xmlns:a16="http://schemas.microsoft.com/office/drawing/2014/main" val="20000"/>
                    </a:ext>
                  </a:extLst>
                </a:gridCol>
                <a:gridCol w="2613679">
                  <a:extLst>
                    <a:ext uri="{9D8B030D-6E8A-4147-A177-3AD203B41FA5}">
                      <a16:colId xmlns:a16="http://schemas.microsoft.com/office/drawing/2014/main" val="20001"/>
                    </a:ext>
                  </a:extLst>
                </a:gridCol>
                <a:gridCol w="2613679">
                  <a:extLst>
                    <a:ext uri="{9D8B030D-6E8A-4147-A177-3AD203B41FA5}">
                      <a16:colId xmlns:a16="http://schemas.microsoft.com/office/drawing/2014/main" val="3800678608"/>
                    </a:ext>
                  </a:extLst>
                </a:gridCol>
                <a:gridCol w="2613679">
                  <a:extLst>
                    <a:ext uri="{9D8B030D-6E8A-4147-A177-3AD203B41FA5}">
                      <a16:colId xmlns:a16="http://schemas.microsoft.com/office/drawing/2014/main" val="20002"/>
                    </a:ext>
                  </a:extLst>
                </a:gridCol>
              </a:tblGrid>
              <a:tr h="946101">
                <a:tc>
                  <a:txBody>
                    <a:bodyPr/>
                    <a:lstStyle/>
                    <a:p>
                      <a:pPr marL="0" lvl="0" indent="0" algn="r" rtl="0">
                        <a:spcBef>
                          <a:spcPts val="0"/>
                        </a:spcBef>
                        <a:spcAft>
                          <a:spcPts val="0"/>
                        </a:spcAft>
                        <a:buNone/>
                      </a:pPr>
                      <a:r>
                        <a:rPr kumimoji="0" lang="en-US" sz="2800" b="0" i="0" u="none" strike="noStrike" kern="1200" cap="none" spc="0" normalizeH="0" baseline="0" noProof="0" dirty="0">
                          <a:ln>
                            <a:noFill/>
                          </a:ln>
                          <a:solidFill>
                            <a:prstClr val="black"/>
                          </a:solidFill>
                          <a:effectLst/>
                          <a:uLnTx/>
                          <a:uFillTx/>
                          <a:latin typeface="+mn-lt"/>
                          <a:ea typeface="+mn-ea"/>
                          <a:cs typeface="+mn-cs"/>
                        </a:rPr>
                        <a:t>Housing</a:t>
                      </a:r>
                      <a:endParaRPr dirty="0"/>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r" rtl="0">
                        <a:spcBef>
                          <a:spcPts val="0"/>
                        </a:spcBef>
                        <a:spcAft>
                          <a:spcPts val="0"/>
                        </a:spcAft>
                        <a:buNone/>
                      </a:pPr>
                      <a:r>
                        <a:rPr kumimoji="0" lang="en-US" sz="2800" b="0" i="0" u="none" strike="noStrike" kern="1200" cap="none" spc="0" normalizeH="0" baseline="0" noProof="0" dirty="0">
                          <a:ln>
                            <a:noFill/>
                          </a:ln>
                          <a:solidFill>
                            <a:prstClr val="black"/>
                          </a:solidFill>
                          <a:effectLst/>
                          <a:uLnTx/>
                          <a:uFillTx/>
                          <a:latin typeface="+mn-lt"/>
                          <a:ea typeface="+mn-ea"/>
                          <a:cs typeface="+mn-cs"/>
                        </a:rPr>
                        <a:t>Access to</a:t>
                      </a:r>
                      <a:br>
                        <a:rPr kumimoji="0" lang="en-US" sz="2800" b="0" i="0" u="none" strike="noStrike" kern="1200" cap="none" spc="0" normalizeH="0" baseline="0" noProof="0" dirty="0">
                          <a:ln>
                            <a:noFill/>
                          </a:ln>
                          <a:solidFill>
                            <a:prstClr val="black"/>
                          </a:solidFill>
                          <a:effectLst/>
                          <a:uLnTx/>
                          <a:uFillTx/>
                          <a:latin typeface="+mn-lt"/>
                          <a:ea typeface="+mn-ea"/>
                          <a:cs typeface="+mn-cs"/>
                        </a:rPr>
                      </a:br>
                      <a:r>
                        <a:rPr kumimoji="0" lang="en-US" sz="2800" b="0" i="0" u="none" strike="noStrike" kern="1200" cap="none" spc="0" normalizeH="0" baseline="0" noProof="0" dirty="0">
                          <a:ln>
                            <a:noFill/>
                          </a:ln>
                          <a:solidFill>
                            <a:prstClr val="black"/>
                          </a:solidFill>
                          <a:effectLst/>
                          <a:uLnTx/>
                          <a:uFillTx/>
                          <a:latin typeface="+mn-lt"/>
                          <a:ea typeface="+mn-ea"/>
                          <a:cs typeface="+mn-cs"/>
                        </a:rPr>
                        <a:t>Quality Care</a:t>
                      </a:r>
                      <a:endParaRPr dirty="0"/>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CC66"/>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Behavioral Health</a:t>
                      </a:r>
                      <a:endParaRPr lang="en-US" sz="2800" dirty="0"/>
                    </a:p>
                  </a:txBody>
                  <a:tcPr marL="91425" marR="91425" marT="91425" marB="91425"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2"/>
                    </a:solidFill>
                  </a:tcPr>
                </a:tc>
                <a:tc>
                  <a:txBody>
                    <a:bodyPr/>
                    <a:lstStyle/>
                    <a:p>
                      <a:pPr marL="0" lvl="0" indent="0" algn="r" rtl="0">
                        <a:spcBef>
                          <a:spcPts val="0"/>
                        </a:spcBef>
                        <a:spcAft>
                          <a:spcPts val="0"/>
                        </a:spcAft>
                        <a:buNone/>
                      </a:pPr>
                      <a:r>
                        <a:rPr kumimoji="0" lang="en-US" sz="2800" b="0" i="0" u="none" strike="noStrike" kern="1200" cap="none" spc="0" normalizeH="0" baseline="0" dirty="0">
                          <a:ln>
                            <a:noFill/>
                          </a:ln>
                          <a:solidFill>
                            <a:prstClr val="black"/>
                          </a:solidFill>
                          <a:effectLst/>
                          <a:uLnTx/>
                          <a:uFillTx/>
                          <a:latin typeface="+mn-lt"/>
                          <a:ea typeface="+mn-ea"/>
                          <a:cs typeface="+mn-cs"/>
                        </a:rPr>
                        <a:t>IDARE</a:t>
                      </a:r>
                      <a:endParaRPr kumimoji="0" sz="2800" b="0" i="0" u="none" strike="noStrike" kern="1200" cap="none" spc="0" normalizeH="0" baseline="0" dirty="0">
                        <a:ln>
                          <a:noFill/>
                        </a:ln>
                        <a:solidFill>
                          <a:prstClr val="black"/>
                        </a:solidFill>
                        <a:effectLst/>
                        <a:uLnTx/>
                        <a:uFillTx/>
                        <a:latin typeface="+mn-lt"/>
                        <a:ea typeface="+mn-ea"/>
                        <a:cs typeface="+mn-cs"/>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3091939">
                <a:tc>
                  <a:txBody>
                    <a:bodyPr/>
                    <a:lstStyle/>
                    <a:p>
                      <a:pPr marL="0" lvl="0" indent="0" algn="l" rtl="0">
                        <a:spcBef>
                          <a:spcPts val="0"/>
                        </a:spcBef>
                        <a:spcAft>
                          <a:spcPts val="0"/>
                        </a:spcAft>
                        <a:buNone/>
                      </a:pPr>
                      <a:r>
                        <a:rPr lang="en-US" sz="2000" dirty="0"/>
                        <a:t>H1. Expand housing units </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H2. Expand supportive services</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H3. Improve housing data</a:t>
                      </a:r>
                      <a:endParaRPr sz="2000"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000" dirty="0"/>
                        <a:t>AQC1. </a:t>
                      </a:r>
                      <a:r>
                        <a:rPr lang="en-US" sz="2000" kern="1200" dirty="0">
                          <a:solidFill>
                            <a:schemeClr val="tx1"/>
                          </a:solidFill>
                          <a:latin typeface="+mn-lt"/>
                          <a:ea typeface="+mn-ea"/>
                          <a:cs typeface="+mn-cs"/>
                        </a:rPr>
                        <a:t>Grow and sustain workforce</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AQC2. Increase OHP access and use</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AQC3. Timely, local, and empowering care</a:t>
                      </a:r>
                    </a:p>
                    <a:p>
                      <a:pPr marL="0" lvl="0" indent="0" algn="l" rtl="0">
                        <a:spcBef>
                          <a:spcPts val="0"/>
                        </a:spcBef>
                        <a:spcAft>
                          <a:spcPts val="0"/>
                        </a:spcAft>
                        <a:buNone/>
                      </a:pPr>
                      <a:endParaRPr sz="2000"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000" dirty="0"/>
                        <a:t>BH1. Build community resilience</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BH2. Grow a healthy workforce</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BH3. Improve care coordination</a:t>
                      </a:r>
                      <a:endParaRPr sz="2000" dirty="0"/>
                    </a:p>
                  </a:txBody>
                  <a:tcPr marL="91425" marR="91425" marT="91425" marB="91425">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000" dirty="0"/>
                        <a:t>IDARE1. Improve equity and well-being</a:t>
                      </a:r>
                    </a:p>
                    <a:p>
                      <a:pPr marL="0" lvl="0" indent="0" algn="l" rtl="0">
                        <a:spcBef>
                          <a:spcPts val="0"/>
                        </a:spcBef>
                        <a:spcAft>
                          <a:spcPts val="0"/>
                        </a:spcAft>
                        <a:buNone/>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IDARE2. Increase education and accountability</a:t>
                      </a:r>
                    </a:p>
                    <a:p>
                      <a:pPr marL="0" lvl="0" indent="0" algn="l" rtl="0">
                        <a:spcBef>
                          <a:spcPts val="0"/>
                        </a:spcBef>
                        <a:spcAft>
                          <a:spcPts val="0"/>
                        </a:spcAft>
                        <a:buNone/>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IDARE3. Improve data quality</a:t>
                      </a:r>
                    </a:p>
                    <a:p>
                      <a:pPr marL="0" lvl="0" indent="0" algn="l" rtl="0">
                        <a:spcBef>
                          <a:spcPts val="0"/>
                        </a:spcBef>
                        <a:spcAft>
                          <a:spcPts val="0"/>
                        </a:spcAft>
                        <a:buNone/>
                      </a:pPr>
                      <a:endParaRPr lang="en-US" sz="2000"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 name="Graphic 4" descr="House outline">
            <a:extLst>
              <a:ext uri="{FF2B5EF4-FFF2-40B4-BE49-F238E27FC236}">
                <a16:creationId xmlns:a16="http://schemas.microsoft.com/office/drawing/2014/main" id="{DDB0242A-6F3F-D030-18F9-161AEA46C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00" y="1888751"/>
            <a:ext cx="914400" cy="914400"/>
          </a:xfrm>
          <a:prstGeom prst="rect">
            <a:avLst/>
          </a:prstGeom>
        </p:spPr>
      </p:pic>
      <p:pic>
        <p:nvPicPr>
          <p:cNvPr id="7" name="Graphic 6" descr="Stethoscope outline">
            <a:extLst>
              <a:ext uri="{FF2B5EF4-FFF2-40B4-BE49-F238E27FC236}">
                <a16:creationId xmlns:a16="http://schemas.microsoft.com/office/drawing/2014/main" id="{9E1B812C-6607-90C4-06B3-E1241BB589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4100" y="1939551"/>
            <a:ext cx="812800" cy="812800"/>
          </a:xfrm>
          <a:prstGeom prst="rect">
            <a:avLst/>
          </a:prstGeom>
        </p:spPr>
      </p:pic>
      <p:pic>
        <p:nvPicPr>
          <p:cNvPr id="9" name="Graphic 8" descr="Brain in head outline">
            <a:extLst>
              <a:ext uri="{FF2B5EF4-FFF2-40B4-BE49-F238E27FC236}">
                <a16:creationId xmlns:a16="http://schemas.microsoft.com/office/drawing/2014/main" id="{11B267FF-E23B-E394-6602-685689AC52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89676" y="1939551"/>
            <a:ext cx="914400" cy="914400"/>
          </a:xfrm>
          <a:prstGeom prst="rect">
            <a:avLst/>
          </a:prstGeom>
        </p:spPr>
      </p:pic>
      <p:pic>
        <p:nvPicPr>
          <p:cNvPr id="11" name="Graphic 10" descr="Universal access outline">
            <a:extLst>
              <a:ext uri="{FF2B5EF4-FFF2-40B4-BE49-F238E27FC236}">
                <a16:creationId xmlns:a16="http://schemas.microsoft.com/office/drawing/2014/main" id="{76AC12ED-FDE8-6C1F-686C-51F46C219B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77350" y="1939551"/>
            <a:ext cx="914400" cy="914400"/>
          </a:xfrm>
          <a:prstGeom prst="rect">
            <a:avLst/>
          </a:prstGeom>
        </p:spPr>
      </p:pic>
    </p:spTree>
    <p:extLst>
      <p:ext uri="{BB962C8B-B14F-4D97-AF65-F5344CB8AC3E}">
        <p14:creationId xmlns:p14="http://schemas.microsoft.com/office/powerpoint/2010/main" val="597334209"/>
      </p:ext>
    </p:extLst>
  </p:cSld>
  <p:clrMapOvr>
    <a:masterClrMapping/>
  </p:clrMapOvr>
</p:sld>
</file>

<file path=ppt/theme/theme1.xml><?xml version="1.0" encoding="utf-8"?>
<a:theme xmlns:a="http://schemas.openxmlformats.org/drawingml/2006/main" name="1_Office Theme">
  <a:themeElements>
    <a:clrScheme name="PCH brand">
      <a:dk1>
        <a:sysClr val="windowText" lastClr="000000"/>
      </a:dk1>
      <a:lt1>
        <a:sysClr val="window" lastClr="FFFFFF"/>
      </a:lt1>
      <a:dk2>
        <a:srgbClr val="121B44"/>
      </a:dk2>
      <a:lt2>
        <a:srgbClr val="E7E6E6"/>
      </a:lt2>
      <a:accent1>
        <a:srgbClr val="B2D790"/>
      </a:accent1>
      <a:accent2>
        <a:srgbClr val="92CAEE"/>
      </a:accent2>
      <a:accent3>
        <a:srgbClr val="A382BB"/>
      </a:accent3>
      <a:accent4>
        <a:srgbClr val="3BC0C2"/>
      </a:accent4>
      <a:accent5>
        <a:srgbClr val="4B69B2"/>
      </a:accent5>
      <a:accent6>
        <a:srgbClr val="121B44"/>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1510</Words>
  <Application>Microsoft Office PowerPoint</Application>
  <PresentationFormat>Widescreen</PresentationFormat>
  <Paragraphs>151</Paragraphs>
  <Slides>17</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Aptos</vt:lpstr>
      <vt:lpstr>Arial</vt:lpstr>
      <vt:lpstr>Calibri</vt:lpstr>
      <vt:lpstr>Calibri Light</vt:lpstr>
      <vt:lpstr>Neue Kabel ExtraBold</vt:lpstr>
      <vt:lpstr>Neue Kabel Medium</vt:lpstr>
      <vt:lpstr>Roboto</vt:lpstr>
      <vt:lpstr>Roboto Condensed</vt:lpstr>
      <vt:lpstr>Roboto Medium</vt:lpstr>
      <vt:lpstr>Wingdings</vt:lpstr>
      <vt:lpstr>1_Office Theme</vt:lpstr>
      <vt:lpstr>Regional Community Health Assessment and Improvement Plan</vt:lpstr>
      <vt:lpstr>Presentation Panel</vt:lpstr>
      <vt:lpstr>PowerPoint Presentation</vt:lpstr>
      <vt:lpstr>Timeline</vt:lpstr>
      <vt:lpstr>PowerPoint Presentation</vt:lpstr>
      <vt:lpstr>Regional Community Health Improvement Plan (R-CHIP)</vt:lpstr>
      <vt:lpstr>R-CHIP Priority Areas</vt:lpstr>
      <vt:lpstr>Goal/Strategy Development Process</vt:lpstr>
      <vt:lpstr>Priority Area Goals</vt:lpstr>
      <vt:lpstr>PowerPoint Presentation</vt:lpstr>
      <vt:lpstr>Next Steps</vt:lpstr>
      <vt:lpstr>PowerPoint Presentation</vt:lpstr>
      <vt:lpstr>PowerPoint Presentation</vt:lpstr>
      <vt:lpstr>Affordable Housing Partners of Lincoln County Alsea Community Action Collaborative Arcoíiris Cultural Atonement Lutheran Church Behavioral Health Strategy Committee  Benton County Behavioral Health Benton County Coordinated Homeless Response Office Benton County Health Navigation  Benton County Housing People &amp; Equity (HOPE) Benton County Public Health Harm Reduction Building Blocks for Mental Health Casa Latinos Unidos Communities Helping Addicts Negotiate Change Effectively (C.H.A.N.C.E.), Behavioral Health Resource Network member (BHRN) Community Crossroads Community Health Centers of Benton and Linn Counties Community Services Consortium Child Development Network Corvallis Multicultural Literacy Center Coast to the Cascades Wellness Network Community Harm Reduction Mentors &amp; Allies (CHRMA)  College of Osteopathic Medicine of the Pacific-Northwest (COMP-NW) Community Outreach, Inc. (COI)</vt:lpstr>
      <vt:lpstr>Conexión Fénix Confederated Tribes of Siletz Indians (CTSI) Corvallis Daytime Drop-in Center Exodus Recovery Faith Community Health Network Faith Hope &amp; Charity* Family Tree Relief Nursery* (BHRN) Farmworker Housing Development Corporations Growing Ancestral Roots Integrated Services Network Support Services  Intercommunity Health Network Coordinated Care Organization (IHN-CCO) International Moms Group Lincoln County Behavioral Health Lincoln County Community Health Center  Lincoln County Housing Authority Lincoln County Public Health Linn Benton Hispanic Advisory Council Linn Benton NAACP Linn County Multi-Agency Collaborative GroupitAC Group  Linn County Public Health Mid Willamette Trans Support Network (MWTSN) Northwest Coastal Housing</vt:lpstr>
      <vt:lpstr>Oregon Public Health Association  Old Mill Center for Families &amp; Children Oregon Coast Bank Oregon State University College of Health Oregon State University Student Health Services ReConnections Counseling Regional Health Education Hub Roundhouse Foundation Samaritan Family Medicine Samaritan Health Services (SHS) Samaritan Treatment &amp; Recovery Services (STARS)s South Benton Food Pantry Strengthening Rural Families Systems of Care United Way of Linn, Benton &amp;, and Lincoln Counties Unity Shelter Young Roots Oregon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Community Health Assessment and Improvement Plan</dc:title>
  <dc:creator>Todd Jeter</dc:creator>
  <cp:lastModifiedBy>Todd Jeter</cp:lastModifiedBy>
  <cp:revision>1</cp:revision>
  <dcterms:created xsi:type="dcterms:W3CDTF">2024-09-27T20:46:15Z</dcterms:created>
  <dcterms:modified xsi:type="dcterms:W3CDTF">2024-09-27T20:49:27Z</dcterms:modified>
</cp:coreProperties>
</file>