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  <p:sldMasterId id="2147483788" r:id="rId5"/>
    <p:sldMasterId id="2147483804" r:id="rId6"/>
    <p:sldMasterId id="2147483756" r:id="rId7"/>
    <p:sldMasterId id="2147483660" r:id="rId8"/>
    <p:sldMasterId id="2147483681" r:id="rId9"/>
  </p:sldMasterIdLst>
  <p:notesMasterIdLst>
    <p:notesMasterId r:id="rId40"/>
  </p:notesMasterIdLst>
  <p:handoutMasterIdLst>
    <p:handoutMasterId r:id="rId41"/>
  </p:handoutMasterIdLst>
  <p:sldIdLst>
    <p:sldId id="278" r:id="rId10"/>
    <p:sldId id="257" r:id="rId11"/>
    <p:sldId id="267" r:id="rId12"/>
    <p:sldId id="280" r:id="rId13"/>
    <p:sldId id="281" r:id="rId14"/>
    <p:sldId id="273" r:id="rId15"/>
    <p:sldId id="284" r:id="rId16"/>
    <p:sldId id="2144936592" r:id="rId17"/>
    <p:sldId id="2144936851" r:id="rId18"/>
    <p:sldId id="2144936591" r:id="rId19"/>
    <p:sldId id="275" r:id="rId20"/>
    <p:sldId id="2144936853" r:id="rId21"/>
    <p:sldId id="272" r:id="rId22"/>
    <p:sldId id="270" r:id="rId23"/>
    <p:sldId id="276" r:id="rId24"/>
    <p:sldId id="2144936854" r:id="rId25"/>
    <p:sldId id="274" r:id="rId26"/>
    <p:sldId id="351" r:id="rId27"/>
    <p:sldId id="291" r:id="rId28"/>
    <p:sldId id="292" r:id="rId29"/>
    <p:sldId id="298" r:id="rId30"/>
    <p:sldId id="332" r:id="rId31"/>
    <p:sldId id="359" r:id="rId32"/>
    <p:sldId id="356" r:id="rId33"/>
    <p:sldId id="349" r:id="rId34"/>
    <p:sldId id="279" r:id="rId35"/>
    <p:sldId id="360" r:id="rId36"/>
    <p:sldId id="361" r:id="rId37"/>
    <p:sldId id="282" r:id="rId38"/>
    <p:sldId id="2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E98D199C-B71D-40D8-B24B-B6BABAA54160}">
          <p14:sldIdLst>
            <p14:sldId id="278"/>
            <p14:sldId id="257"/>
            <p14:sldId id="267"/>
            <p14:sldId id="280"/>
            <p14:sldId id="281"/>
            <p14:sldId id="273"/>
            <p14:sldId id="284"/>
            <p14:sldId id="2144936592"/>
            <p14:sldId id="2144936851"/>
            <p14:sldId id="2144936591"/>
            <p14:sldId id="275"/>
            <p14:sldId id="2144936853"/>
            <p14:sldId id="272"/>
            <p14:sldId id="270"/>
            <p14:sldId id="276"/>
            <p14:sldId id="2144936854"/>
            <p14:sldId id="274"/>
            <p14:sldId id="351"/>
            <p14:sldId id="291"/>
            <p14:sldId id="292"/>
            <p14:sldId id="298"/>
            <p14:sldId id="332"/>
            <p14:sldId id="359"/>
            <p14:sldId id="356"/>
            <p14:sldId id="349"/>
            <p14:sldId id="279"/>
            <p14:sldId id="360"/>
            <p14:sldId id="361"/>
            <p14:sldId id="282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9FE35-0A2B-4501-96E4-212F2F6255E0}" v="44" dt="2024-09-19T00:59:59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5" autoAdjust="0"/>
    <p:restoredTop sz="72014" autoAdjust="0"/>
  </p:normalViewPr>
  <p:slideViewPr>
    <p:cSldViewPr snapToGrid="0" showGuides="1">
      <p:cViewPr varScale="1">
        <p:scale>
          <a:sx n="80" d="100"/>
          <a:sy n="80" d="100"/>
        </p:scale>
        <p:origin x="1572" y="84"/>
      </p:cViewPr>
      <p:guideLst>
        <p:guide orient="horz" pos="2160"/>
        <p:guide pos="3840"/>
        <p:guide orient="horz" pos="13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54" d="100"/>
          <a:sy n="154" d="100"/>
        </p:scale>
        <p:origin x="621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5/10/relationships/revisionInfo" Target="revisionInfo.xml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Oral Health Services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'[Adventist data.xlsx]Total'!$B$1</c:f>
              <c:strCache>
                <c:ptCount val="1"/>
                <c:pt idx="0">
                  <c:v>Fluoride 99188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'[Adventist data.xlsx]Total'!$A$2:$A$7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'[Adventist data.xlsx]Total'!$B$2:$B$7</c:f>
              <c:numCache>
                <c:formatCode>General</c:formatCode>
                <c:ptCount val="6"/>
                <c:pt idx="0">
                  <c:v>118</c:v>
                </c:pt>
                <c:pt idx="1">
                  <c:v>248</c:v>
                </c:pt>
                <c:pt idx="2">
                  <c:v>319</c:v>
                </c:pt>
                <c:pt idx="3">
                  <c:v>501</c:v>
                </c:pt>
                <c:pt idx="4">
                  <c:v>550</c:v>
                </c:pt>
                <c:pt idx="5">
                  <c:v>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65-4A45-B602-A82CA6474E53}"/>
            </c:ext>
          </c:extLst>
        </c:ser>
        <c:ser>
          <c:idx val="1"/>
          <c:order val="1"/>
          <c:tx>
            <c:strRef>
              <c:f>'[Adventist data.xlsx]Total'!$C$1</c:f>
              <c:strCache>
                <c:ptCount val="1"/>
                <c:pt idx="0">
                  <c:v>Assessment D0191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'[Adventist data.xlsx]Total'!$A$2:$A$7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'[Adventist data.xlsx]Total'!$C$2:$C$7</c:f>
              <c:numCache>
                <c:formatCode>General</c:formatCode>
                <c:ptCount val="6"/>
                <c:pt idx="0">
                  <c:v>133</c:v>
                </c:pt>
                <c:pt idx="1">
                  <c:v>305</c:v>
                </c:pt>
                <c:pt idx="2">
                  <c:v>385</c:v>
                </c:pt>
                <c:pt idx="3">
                  <c:v>561</c:v>
                </c:pt>
                <c:pt idx="4">
                  <c:v>611</c:v>
                </c:pt>
                <c:pt idx="5">
                  <c:v>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65-4A45-B602-A82CA6474E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13012640"/>
        <c:axId val="1413017920"/>
      </c:barChart>
      <c:catAx>
        <c:axId val="141301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017920"/>
        <c:crosses val="autoZero"/>
        <c:auto val="1"/>
        <c:lblAlgn val="ctr"/>
        <c:lblOffset val="100"/>
        <c:noMultiLvlLbl val="0"/>
      </c:catAx>
      <c:valAx>
        <c:axId val="141301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01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'[Adventist data.xlsx]Fl ages years'!$B$14</c:f>
              <c:strCache>
                <c:ptCount val="1"/>
                <c:pt idx="0">
                  <c:v>age 0-5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'[Adventist data.xlsx]Fl ages years'!$A$15:$A$20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'[Adventist data.xlsx]Fl ages years'!$B$15:$B$20</c:f>
              <c:numCache>
                <c:formatCode>General</c:formatCode>
                <c:ptCount val="6"/>
                <c:pt idx="0">
                  <c:v>95</c:v>
                </c:pt>
                <c:pt idx="1">
                  <c:v>220</c:v>
                </c:pt>
                <c:pt idx="2">
                  <c:v>265</c:v>
                </c:pt>
                <c:pt idx="3">
                  <c:v>390</c:v>
                </c:pt>
                <c:pt idx="4">
                  <c:v>420</c:v>
                </c:pt>
                <c:pt idx="5">
                  <c:v>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40-4A8C-9E8F-70AAB0707AB0}"/>
            </c:ext>
          </c:extLst>
        </c:ser>
        <c:ser>
          <c:idx val="1"/>
          <c:order val="1"/>
          <c:tx>
            <c:strRef>
              <c:f>'[Adventist data.xlsx]Fl ages years'!$C$14</c:f>
              <c:strCache>
                <c:ptCount val="1"/>
                <c:pt idx="0">
                  <c:v>age 6-14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'[Adventist data.xlsx]Fl ages years'!$A$15:$A$20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'[Adventist data.xlsx]Fl ages years'!$C$15:$C$20</c:f>
              <c:numCache>
                <c:formatCode>General</c:formatCode>
                <c:ptCount val="6"/>
                <c:pt idx="0">
                  <c:v>22</c:v>
                </c:pt>
                <c:pt idx="1">
                  <c:v>26</c:v>
                </c:pt>
                <c:pt idx="2">
                  <c:v>54</c:v>
                </c:pt>
                <c:pt idx="3">
                  <c:v>94</c:v>
                </c:pt>
                <c:pt idx="4">
                  <c:v>117</c:v>
                </c:pt>
                <c:pt idx="5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40-4A8C-9E8F-70AAB0707AB0}"/>
            </c:ext>
          </c:extLst>
        </c:ser>
        <c:ser>
          <c:idx val="2"/>
          <c:order val="2"/>
          <c:tx>
            <c:strRef>
              <c:f>'[Adventist data.xlsx]Fl ages years'!$D$14</c:f>
              <c:strCache>
                <c:ptCount val="1"/>
                <c:pt idx="0">
                  <c:v>age 15-19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'[Adventist data.xlsx]Fl ages years'!$A$15:$A$20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'[Adventist data.xlsx]Fl ages years'!$D$15:$D$20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17</c:v>
                </c:pt>
                <c:pt idx="4">
                  <c:v>13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40-4A8C-9E8F-70AAB0707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772704"/>
        <c:axId val="190784224"/>
      </c:barChart>
      <c:catAx>
        <c:axId val="1907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784224"/>
        <c:crosses val="autoZero"/>
        <c:auto val="1"/>
        <c:lblAlgn val="ctr"/>
        <c:lblOffset val="100"/>
        <c:noMultiLvlLbl val="0"/>
      </c:catAx>
      <c:valAx>
        <c:axId val="19078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77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Medical</a:t>
            </a:r>
            <a:r>
              <a:rPr lang="en-US" baseline="0"/>
              <a:t> &amp; Dental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1253451274699204E-2"/>
          <c:y val="0.13403306754377467"/>
          <c:w val="0.94196808535657062"/>
          <c:h val="0.72194757605718973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accent6"/>
              </a:solidFill>
            </a:ln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8A-42E1-81CE-52F84D3ECF7F}"/>
                </c:ext>
              </c:extLst>
            </c:dLbl>
            <c:dLbl>
              <c:idx val="1"/>
              <c:layout>
                <c:manualLayout>
                  <c:x val="-2.2957625723872815E-2"/>
                  <c:y val="9.91015073271197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615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A8A-42E1-81CE-52F84D3ECF7F}"/>
                </c:ext>
              </c:extLst>
            </c:dLbl>
            <c:dLbl>
              <c:idx val="2"/>
              <c:layout>
                <c:manualLayout>
                  <c:x val="-2.1715839102104412E-2"/>
                  <c:y val="0.1049083471419406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632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A8A-42E1-81CE-52F84D3ECF7F}"/>
                </c:ext>
              </c:extLst>
            </c:dLbl>
            <c:dLbl>
              <c:idx val="3"/>
              <c:layout>
                <c:manualLayout>
                  <c:x val="-2.3105078099564524E-2"/>
                  <c:y val="0.1050608395805348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639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A8A-42E1-81CE-52F84D3ECF7F}"/>
                </c:ext>
              </c:extLst>
            </c:dLbl>
            <c:dLbl>
              <c:idx val="4"/>
              <c:layout>
                <c:manualLayout>
                  <c:x val="-2.1715839102104371E-2"/>
                  <c:y val="0.1043141168778423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674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A8A-42E1-81CE-52F84D3ECF7F}"/>
                </c:ext>
              </c:extLst>
            </c:dLbl>
            <c:dLbl>
              <c:idx val="5"/>
              <c:layout>
                <c:manualLayout>
                  <c:x val="-2.3616141955100613E-2"/>
                  <c:y val="0.1037196285893133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A8A-42E1-81CE-52F84D3ECF7F}"/>
                </c:ext>
              </c:extLst>
            </c:dLbl>
            <c:dLbl>
              <c:idx val="6"/>
              <c:layout>
                <c:manualLayout>
                  <c:x val="-2.2885511289040456E-2"/>
                  <c:y val="0.107591027148814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710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A8A-42E1-81CE-52F84D3ECF7F}"/>
                </c:ext>
              </c:extLst>
            </c:dLbl>
            <c:dLbl>
              <c:idx val="7"/>
              <c:layout>
                <c:manualLayout>
                  <c:x val="-2.3835708765624679E-2"/>
                  <c:y val="0.1031251403007842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735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A8A-42E1-81CE-52F84D3ECF7F}"/>
                </c:ext>
              </c:extLst>
            </c:dLbl>
            <c:dLbl>
              <c:idx val="8"/>
              <c:layout>
                <c:manualLayout>
                  <c:x val="-2.456633943168492E-2"/>
                  <c:y val="0.1037196285893132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754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A8A-42E1-81CE-52F84D3ECF7F}"/>
                </c:ext>
              </c:extLst>
            </c:dLbl>
            <c:dLbl>
              <c:idx val="9"/>
              <c:layout>
                <c:manualLayout>
                  <c:x val="-2.1283060392938018E-2"/>
                  <c:y val="0.1011896990454644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802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A8A-42E1-81CE-52F84D3ECF7F}"/>
                </c:ext>
              </c:extLst>
            </c:dLbl>
            <c:dLbl>
              <c:idx val="10"/>
              <c:layout>
                <c:manualLayout>
                  <c:x val="-2.1496364391752676E-2"/>
                  <c:y val="0.1044666093164363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811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DA8A-42E1-81CE-52F84D3ECF7F}"/>
                </c:ext>
              </c:extLst>
            </c:dLbl>
            <c:dLbl>
              <c:idx val="11"/>
              <c:layout>
                <c:manualLayout>
                  <c:x val="-2.4785814142036702E-2"/>
                  <c:y val="9.65713197588399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837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DA8A-42E1-81CE-52F84D3ECF7F}"/>
                </c:ext>
              </c:extLst>
            </c:dLbl>
            <c:dLbl>
              <c:idx val="12"/>
              <c:layout>
                <c:manualLayout>
                  <c:x val="-0.89303062339935657"/>
                  <c:y val="0.557489649349959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489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DA8A-42E1-81CE-52F84D3ECF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Sheet1!$C$32:$C$44</c:f>
              <c:strCache>
                <c:ptCount val="13"/>
                <c:pt idx="0">
                  <c:v>Aug 2021</c:v>
                </c:pt>
                <c:pt idx="1">
                  <c:v>Sept 2021</c:v>
                </c:pt>
                <c:pt idx="2">
                  <c:v>Oct 2021</c:v>
                </c:pt>
                <c:pt idx="3">
                  <c:v>Nov 2021</c:v>
                </c:pt>
                <c:pt idx="4">
                  <c:v>Dec 2021</c:v>
                </c:pt>
                <c:pt idx="5">
                  <c:v>Jan 2022</c:v>
                </c:pt>
                <c:pt idx="6">
                  <c:v>Feb 2022</c:v>
                </c:pt>
                <c:pt idx="7">
                  <c:v>Mar 2022</c:v>
                </c:pt>
                <c:pt idx="8">
                  <c:v>Apr 2022</c:v>
                </c:pt>
                <c:pt idx="9">
                  <c:v>May 2022</c:v>
                </c:pt>
                <c:pt idx="10">
                  <c:v>Jun 2022</c:v>
                </c:pt>
                <c:pt idx="11">
                  <c:v>Jul 2022</c:v>
                </c:pt>
                <c:pt idx="12">
                  <c:v>Sept 2024</c:v>
                </c:pt>
              </c:strCache>
            </c:strRef>
          </c:cat>
          <c:val>
            <c:numRef>
              <c:f>Sheet1!$D$32:$D$44</c:f>
              <c:numCache>
                <c:formatCode>0.0%</c:formatCode>
                <c:ptCount val="13"/>
                <c:pt idx="0">
                  <c:v>0.111</c:v>
                </c:pt>
                <c:pt idx="1">
                  <c:v>0.129</c:v>
                </c:pt>
                <c:pt idx="2">
                  <c:v>0.13200000000000001</c:v>
                </c:pt>
                <c:pt idx="3">
                  <c:v>0.13300000000000001</c:v>
                </c:pt>
                <c:pt idx="4">
                  <c:v>0.13900000000000001</c:v>
                </c:pt>
                <c:pt idx="5">
                  <c:v>0.14399999999999999</c:v>
                </c:pt>
                <c:pt idx="6">
                  <c:v>0.14499999999999999</c:v>
                </c:pt>
                <c:pt idx="7">
                  <c:v>0.151</c:v>
                </c:pt>
                <c:pt idx="8">
                  <c:v>0.154</c:v>
                </c:pt>
                <c:pt idx="9" formatCode="0%">
                  <c:v>0.16</c:v>
                </c:pt>
                <c:pt idx="10">
                  <c:v>0.16200000000000001</c:v>
                </c:pt>
                <c:pt idx="11">
                  <c:v>0.16500000000000001</c:v>
                </c:pt>
                <c:pt idx="12" formatCode="0%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A8A-42E1-81CE-52F84D3ECF7F}"/>
            </c:ext>
          </c:extLst>
        </c:ser>
        <c:ser>
          <c:idx val="1"/>
          <c:order val="1"/>
          <c:spPr>
            <a:ln>
              <a:solidFill>
                <a:schemeClr val="accent6"/>
              </a:solidFill>
            </a:ln>
          </c:spPr>
          <c:marker>
            <c:symbol val="diamond"/>
            <c:size val="6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dLbls>
            <c:dLbl>
              <c:idx val="12"/>
              <c:layout>
                <c:manualLayout>
                  <c:x val="-1.9451095867713944E-2"/>
                  <c:y val="-5.268833074190797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sz="1200">
                        <a:solidFill>
                          <a:sysClr val="windowText" lastClr="000000"/>
                        </a:solidFill>
                      </a:rPr>
                      <a:t>1377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DA8A-42E1-81CE-52F84D3ECF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Sheet1!$C$32:$C$44</c:f>
              <c:strCache>
                <c:ptCount val="13"/>
                <c:pt idx="0">
                  <c:v>Aug 2021</c:v>
                </c:pt>
                <c:pt idx="1">
                  <c:v>Sept 2021</c:v>
                </c:pt>
                <c:pt idx="2">
                  <c:v>Oct 2021</c:v>
                </c:pt>
                <c:pt idx="3">
                  <c:v>Nov 2021</c:v>
                </c:pt>
                <c:pt idx="4">
                  <c:v>Dec 2021</c:v>
                </c:pt>
                <c:pt idx="5">
                  <c:v>Jan 2022</c:v>
                </c:pt>
                <c:pt idx="6">
                  <c:v>Feb 2022</c:v>
                </c:pt>
                <c:pt idx="7">
                  <c:v>Mar 2022</c:v>
                </c:pt>
                <c:pt idx="8">
                  <c:v>Apr 2022</c:v>
                </c:pt>
                <c:pt idx="9">
                  <c:v>May 2022</c:v>
                </c:pt>
                <c:pt idx="10">
                  <c:v>Jun 2022</c:v>
                </c:pt>
                <c:pt idx="11">
                  <c:v>Jul 2022</c:v>
                </c:pt>
                <c:pt idx="12">
                  <c:v>Sept 2024</c:v>
                </c:pt>
              </c:strCache>
            </c:strRef>
          </c:cat>
          <c:val>
            <c:numRef>
              <c:f>Sheet1!$D$32:$D$44</c:f>
              <c:numCache>
                <c:formatCode>0.0%</c:formatCode>
                <c:ptCount val="13"/>
                <c:pt idx="0">
                  <c:v>0.111</c:v>
                </c:pt>
                <c:pt idx="1">
                  <c:v>0.129</c:v>
                </c:pt>
                <c:pt idx="2">
                  <c:v>0.13200000000000001</c:v>
                </c:pt>
                <c:pt idx="3">
                  <c:v>0.13300000000000001</c:v>
                </c:pt>
                <c:pt idx="4">
                  <c:v>0.13900000000000001</c:v>
                </c:pt>
                <c:pt idx="5">
                  <c:v>0.14399999999999999</c:v>
                </c:pt>
                <c:pt idx="6">
                  <c:v>0.14499999999999999</c:v>
                </c:pt>
                <c:pt idx="7">
                  <c:v>0.151</c:v>
                </c:pt>
                <c:pt idx="8">
                  <c:v>0.154</c:v>
                </c:pt>
                <c:pt idx="9" formatCode="0%">
                  <c:v>0.16</c:v>
                </c:pt>
                <c:pt idx="10">
                  <c:v>0.16200000000000001</c:v>
                </c:pt>
                <c:pt idx="11">
                  <c:v>0.16500000000000001</c:v>
                </c:pt>
                <c:pt idx="12" formatCode="0%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DA8A-42E1-81CE-52F84D3ECF7F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48880896"/>
        <c:axId val="1748886176"/>
      </c:lineChart>
      <c:catAx>
        <c:axId val="174888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886176"/>
        <c:crosses val="autoZero"/>
        <c:auto val="1"/>
        <c:lblAlgn val="ctr"/>
        <c:lblOffset val="100"/>
        <c:noMultiLvlLbl val="0"/>
      </c:catAx>
      <c:valAx>
        <c:axId val="1748886176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880896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8004AE-B6BF-4C44-A5AA-5309AEA28619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115270-9379-4E8B-8054-E5379F0E2C32}">
      <dgm:prSet custT="1"/>
      <dgm:spPr>
        <a:solidFill>
          <a:schemeClr val="accent3"/>
        </a:solidFill>
      </dgm:spPr>
      <dgm:t>
        <a:bodyPr/>
        <a:lstStyle/>
        <a:p>
          <a:r>
            <a:rPr lang="en-US" sz="2400" dirty="0"/>
            <a:t>Bidirectional integrated service delivery systems </a:t>
          </a:r>
        </a:p>
      </dgm:t>
    </dgm:pt>
    <dgm:pt modelId="{8AC1B332-C192-4F0C-97DA-A1BC7662B648}" type="parTrans" cxnId="{357BC42D-C5CD-4035-BC0F-B06EF0C8290B}">
      <dgm:prSet/>
      <dgm:spPr/>
      <dgm:t>
        <a:bodyPr/>
        <a:lstStyle/>
        <a:p>
          <a:endParaRPr lang="en-US"/>
        </a:p>
      </dgm:t>
    </dgm:pt>
    <dgm:pt modelId="{76185969-B098-4520-81BF-B6F9988876C6}" type="sibTrans" cxnId="{357BC42D-C5CD-4035-BC0F-B06EF0C8290B}">
      <dgm:prSet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941C677-D739-4575-B24B-891AA8A3D152}">
      <dgm:prSet custT="1"/>
      <dgm:spPr>
        <a:solidFill>
          <a:schemeClr val="accent3"/>
        </a:solidFill>
      </dgm:spPr>
      <dgm:t>
        <a:bodyPr/>
        <a:lstStyle/>
        <a:p>
          <a:endParaRPr lang="en-US" sz="2400" dirty="0"/>
        </a:p>
        <a:p>
          <a:r>
            <a:rPr lang="en-US" sz="2400" dirty="0"/>
            <a:t>Managing competing priorities and benefit plans </a:t>
          </a:r>
        </a:p>
        <a:p>
          <a:endParaRPr lang="en-US" sz="2400" dirty="0"/>
        </a:p>
      </dgm:t>
    </dgm:pt>
    <dgm:pt modelId="{505B3F89-B880-4DFA-BA7E-778701300F62}" type="parTrans" cxnId="{1B061C38-1C89-4B78-B2B1-B8C419C22C8E}">
      <dgm:prSet/>
      <dgm:spPr/>
      <dgm:t>
        <a:bodyPr/>
        <a:lstStyle/>
        <a:p>
          <a:endParaRPr lang="en-US"/>
        </a:p>
      </dgm:t>
    </dgm:pt>
    <dgm:pt modelId="{870A5101-B15A-4A20-9606-7A1A684742B1}" type="sibTrans" cxnId="{1B061C38-1C89-4B78-B2B1-B8C419C22C8E}">
      <dgm:prSet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2D90377B-CE37-4293-9740-F018AED4FD40}">
      <dgm:prSet custT="1"/>
      <dgm:spPr>
        <a:solidFill>
          <a:schemeClr val="accent3"/>
        </a:solidFill>
      </dgm:spPr>
      <dgm:t>
        <a:bodyPr/>
        <a:lstStyle/>
        <a:p>
          <a:r>
            <a:rPr lang="en-US" sz="2400" dirty="0"/>
            <a:t>Improving access to care, reducing barriers</a:t>
          </a:r>
        </a:p>
      </dgm:t>
    </dgm:pt>
    <dgm:pt modelId="{C6CC7C43-9080-44E8-BAE7-D983FF10B89C}" type="parTrans" cxnId="{04AE2EB4-7F3A-4E07-87C4-E63AE892E869}">
      <dgm:prSet/>
      <dgm:spPr/>
      <dgm:t>
        <a:bodyPr/>
        <a:lstStyle/>
        <a:p>
          <a:endParaRPr lang="en-US"/>
        </a:p>
      </dgm:t>
    </dgm:pt>
    <dgm:pt modelId="{7931B495-E0DA-463B-BB0D-76F0A4856428}" type="sibTrans" cxnId="{04AE2EB4-7F3A-4E07-87C4-E63AE892E869}">
      <dgm:prSet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1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D66BEC66-64AA-4E41-B106-58BD7CFBFB6B}">
      <dgm:prSet custT="1"/>
      <dgm:spPr>
        <a:solidFill>
          <a:schemeClr val="accent3"/>
        </a:solidFill>
      </dgm:spPr>
      <dgm:t>
        <a:bodyPr/>
        <a:lstStyle/>
        <a:p>
          <a:r>
            <a:rPr lang="en-US" sz="2400" dirty="0"/>
            <a:t>Keeping the focus on whole person health</a:t>
          </a:r>
        </a:p>
      </dgm:t>
    </dgm:pt>
    <dgm:pt modelId="{7FBA3A32-4E10-49C2-BBCB-9CB2F55108E3}" type="parTrans" cxnId="{53F3BAEE-E46D-4FA3-8CF2-3902D08E96DC}">
      <dgm:prSet/>
      <dgm:spPr/>
      <dgm:t>
        <a:bodyPr/>
        <a:lstStyle/>
        <a:p>
          <a:endParaRPr lang="en-US"/>
        </a:p>
      </dgm:t>
    </dgm:pt>
    <dgm:pt modelId="{EFC31101-2B0B-4A02-8CC9-315C42905049}" type="sibTrans" cxnId="{53F3BAEE-E46D-4FA3-8CF2-3902D08E96DC}">
      <dgm:prSet/>
      <dgm:spPr/>
      <dgm:t>
        <a:bodyPr/>
        <a:lstStyle/>
        <a:p>
          <a:endParaRPr lang="en-US"/>
        </a:p>
      </dgm:t>
    </dgm:pt>
    <dgm:pt modelId="{35EB1B56-D5FD-4491-980E-18A85C2D51C7}" type="pres">
      <dgm:prSet presAssocID="{9A8004AE-B6BF-4C44-A5AA-5309AEA28619}" presName="outerComposite" presStyleCnt="0">
        <dgm:presLayoutVars>
          <dgm:chMax val="5"/>
          <dgm:dir/>
          <dgm:resizeHandles val="exact"/>
        </dgm:presLayoutVars>
      </dgm:prSet>
      <dgm:spPr/>
    </dgm:pt>
    <dgm:pt modelId="{A18F5EDA-5745-40C4-AF60-3F0F2BB3D816}" type="pres">
      <dgm:prSet presAssocID="{9A8004AE-B6BF-4C44-A5AA-5309AEA28619}" presName="dummyMaxCanvas" presStyleCnt="0">
        <dgm:presLayoutVars/>
      </dgm:prSet>
      <dgm:spPr/>
    </dgm:pt>
    <dgm:pt modelId="{DE3E9800-46C5-488D-B00B-ADF7B5B189C4}" type="pres">
      <dgm:prSet presAssocID="{9A8004AE-B6BF-4C44-A5AA-5309AEA28619}" presName="FourNodes_1" presStyleLbl="node1" presStyleIdx="0" presStyleCnt="4">
        <dgm:presLayoutVars>
          <dgm:bulletEnabled val="1"/>
        </dgm:presLayoutVars>
      </dgm:prSet>
      <dgm:spPr/>
    </dgm:pt>
    <dgm:pt modelId="{1BF98FDE-7B0B-48C4-9696-4D093911B8A5}" type="pres">
      <dgm:prSet presAssocID="{9A8004AE-B6BF-4C44-A5AA-5309AEA28619}" presName="FourNodes_2" presStyleLbl="node1" presStyleIdx="1" presStyleCnt="4">
        <dgm:presLayoutVars>
          <dgm:bulletEnabled val="1"/>
        </dgm:presLayoutVars>
      </dgm:prSet>
      <dgm:spPr/>
    </dgm:pt>
    <dgm:pt modelId="{069B12E3-DE87-43B0-880A-282D5EDBDEF7}" type="pres">
      <dgm:prSet presAssocID="{9A8004AE-B6BF-4C44-A5AA-5309AEA28619}" presName="FourNodes_3" presStyleLbl="node1" presStyleIdx="2" presStyleCnt="4">
        <dgm:presLayoutVars>
          <dgm:bulletEnabled val="1"/>
        </dgm:presLayoutVars>
      </dgm:prSet>
      <dgm:spPr/>
    </dgm:pt>
    <dgm:pt modelId="{3261C670-F1D2-4DFC-96E8-70BD61855CD1}" type="pres">
      <dgm:prSet presAssocID="{9A8004AE-B6BF-4C44-A5AA-5309AEA28619}" presName="FourNodes_4" presStyleLbl="node1" presStyleIdx="3" presStyleCnt="4">
        <dgm:presLayoutVars>
          <dgm:bulletEnabled val="1"/>
        </dgm:presLayoutVars>
      </dgm:prSet>
      <dgm:spPr/>
    </dgm:pt>
    <dgm:pt modelId="{7F60D425-AFDA-4826-A319-D340980975C5}" type="pres">
      <dgm:prSet presAssocID="{9A8004AE-B6BF-4C44-A5AA-5309AEA28619}" presName="FourConn_1-2" presStyleLbl="fgAccFollowNode1" presStyleIdx="0" presStyleCnt="3">
        <dgm:presLayoutVars>
          <dgm:bulletEnabled val="1"/>
        </dgm:presLayoutVars>
      </dgm:prSet>
      <dgm:spPr/>
    </dgm:pt>
    <dgm:pt modelId="{13CE74E1-58B3-4C3A-BD9C-06DD8AB8E77F}" type="pres">
      <dgm:prSet presAssocID="{9A8004AE-B6BF-4C44-A5AA-5309AEA28619}" presName="FourConn_2-3" presStyleLbl="fgAccFollowNode1" presStyleIdx="1" presStyleCnt="3">
        <dgm:presLayoutVars>
          <dgm:bulletEnabled val="1"/>
        </dgm:presLayoutVars>
      </dgm:prSet>
      <dgm:spPr/>
    </dgm:pt>
    <dgm:pt modelId="{76A0AA8F-ADEC-4FBE-8BE1-581D99073907}" type="pres">
      <dgm:prSet presAssocID="{9A8004AE-B6BF-4C44-A5AA-5309AEA28619}" presName="FourConn_3-4" presStyleLbl="fgAccFollowNode1" presStyleIdx="2" presStyleCnt="3">
        <dgm:presLayoutVars>
          <dgm:bulletEnabled val="1"/>
        </dgm:presLayoutVars>
      </dgm:prSet>
      <dgm:spPr/>
    </dgm:pt>
    <dgm:pt modelId="{08436ECA-3010-4EFD-949D-8C9BB7366273}" type="pres">
      <dgm:prSet presAssocID="{9A8004AE-B6BF-4C44-A5AA-5309AEA28619}" presName="FourNodes_1_text" presStyleLbl="node1" presStyleIdx="3" presStyleCnt="4">
        <dgm:presLayoutVars>
          <dgm:bulletEnabled val="1"/>
        </dgm:presLayoutVars>
      </dgm:prSet>
      <dgm:spPr/>
    </dgm:pt>
    <dgm:pt modelId="{2471C6DF-DD05-446A-B7BE-40B86C905538}" type="pres">
      <dgm:prSet presAssocID="{9A8004AE-B6BF-4C44-A5AA-5309AEA28619}" presName="FourNodes_2_text" presStyleLbl="node1" presStyleIdx="3" presStyleCnt="4">
        <dgm:presLayoutVars>
          <dgm:bulletEnabled val="1"/>
        </dgm:presLayoutVars>
      </dgm:prSet>
      <dgm:spPr/>
    </dgm:pt>
    <dgm:pt modelId="{B9EE33B6-9C83-4EB6-B229-D8B6DBB5526E}" type="pres">
      <dgm:prSet presAssocID="{9A8004AE-B6BF-4C44-A5AA-5309AEA28619}" presName="FourNodes_3_text" presStyleLbl="node1" presStyleIdx="3" presStyleCnt="4">
        <dgm:presLayoutVars>
          <dgm:bulletEnabled val="1"/>
        </dgm:presLayoutVars>
      </dgm:prSet>
      <dgm:spPr/>
    </dgm:pt>
    <dgm:pt modelId="{A2A4941C-731D-4EC8-A66A-4986F7CA22C6}" type="pres">
      <dgm:prSet presAssocID="{9A8004AE-B6BF-4C44-A5AA-5309AEA2861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490390B-7660-43F3-8973-83623FFDB23C}" type="presOf" srcId="{7931B495-E0DA-463B-BB0D-76F0A4856428}" destId="{76A0AA8F-ADEC-4FBE-8BE1-581D99073907}" srcOrd="0" destOrd="0" presId="urn:microsoft.com/office/officeart/2005/8/layout/vProcess5"/>
    <dgm:cxn modelId="{B60B3929-5ED7-4478-93E0-19221DF54BE0}" type="presOf" srcId="{8E115270-9379-4E8B-8054-E5379F0E2C32}" destId="{DE3E9800-46C5-488D-B00B-ADF7B5B189C4}" srcOrd="0" destOrd="0" presId="urn:microsoft.com/office/officeart/2005/8/layout/vProcess5"/>
    <dgm:cxn modelId="{357BC42D-C5CD-4035-BC0F-B06EF0C8290B}" srcId="{9A8004AE-B6BF-4C44-A5AA-5309AEA28619}" destId="{8E115270-9379-4E8B-8054-E5379F0E2C32}" srcOrd="0" destOrd="0" parTransId="{8AC1B332-C192-4F0C-97DA-A1BC7662B648}" sibTransId="{76185969-B098-4520-81BF-B6F9988876C6}"/>
    <dgm:cxn modelId="{1B061C38-1C89-4B78-B2B1-B8C419C22C8E}" srcId="{9A8004AE-B6BF-4C44-A5AA-5309AEA28619}" destId="{A941C677-D739-4575-B24B-891AA8A3D152}" srcOrd="1" destOrd="0" parTransId="{505B3F89-B880-4DFA-BA7E-778701300F62}" sibTransId="{870A5101-B15A-4A20-9606-7A1A684742B1}"/>
    <dgm:cxn modelId="{5C68A544-0E3C-4539-A3B2-1F215E89E8A8}" type="presOf" srcId="{D66BEC66-64AA-4E41-B106-58BD7CFBFB6B}" destId="{A2A4941C-731D-4EC8-A66A-4986F7CA22C6}" srcOrd="1" destOrd="0" presId="urn:microsoft.com/office/officeart/2005/8/layout/vProcess5"/>
    <dgm:cxn modelId="{0FA03E6B-C77C-42CB-AA10-D3710FCB5984}" type="presOf" srcId="{A941C677-D739-4575-B24B-891AA8A3D152}" destId="{2471C6DF-DD05-446A-B7BE-40B86C905538}" srcOrd="1" destOrd="0" presId="urn:microsoft.com/office/officeart/2005/8/layout/vProcess5"/>
    <dgm:cxn modelId="{FB6AFC53-109A-467B-B3EB-203FA0D4A480}" type="presOf" srcId="{2D90377B-CE37-4293-9740-F018AED4FD40}" destId="{B9EE33B6-9C83-4EB6-B229-D8B6DBB5526E}" srcOrd="1" destOrd="0" presId="urn:microsoft.com/office/officeart/2005/8/layout/vProcess5"/>
    <dgm:cxn modelId="{17E0C887-C2A6-42C2-B9E2-E964C6848333}" type="presOf" srcId="{A941C677-D739-4575-B24B-891AA8A3D152}" destId="{1BF98FDE-7B0B-48C4-9696-4D093911B8A5}" srcOrd="0" destOrd="0" presId="urn:microsoft.com/office/officeart/2005/8/layout/vProcess5"/>
    <dgm:cxn modelId="{84C6D3A2-32CC-4BD3-82C0-1BB191E1F236}" type="presOf" srcId="{D66BEC66-64AA-4E41-B106-58BD7CFBFB6B}" destId="{3261C670-F1D2-4DFC-96E8-70BD61855CD1}" srcOrd="0" destOrd="0" presId="urn:microsoft.com/office/officeart/2005/8/layout/vProcess5"/>
    <dgm:cxn modelId="{DE518FA3-4546-412A-A9D6-DE70111A6800}" type="presOf" srcId="{9A8004AE-B6BF-4C44-A5AA-5309AEA28619}" destId="{35EB1B56-D5FD-4491-980E-18A85C2D51C7}" srcOrd="0" destOrd="0" presId="urn:microsoft.com/office/officeart/2005/8/layout/vProcess5"/>
    <dgm:cxn modelId="{43F74AAE-0451-4004-A982-9578ADEAE0D1}" type="presOf" srcId="{8E115270-9379-4E8B-8054-E5379F0E2C32}" destId="{08436ECA-3010-4EFD-949D-8C9BB7366273}" srcOrd="1" destOrd="0" presId="urn:microsoft.com/office/officeart/2005/8/layout/vProcess5"/>
    <dgm:cxn modelId="{04AE2EB4-7F3A-4E07-87C4-E63AE892E869}" srcId="{9A8004AE-B6BF-4C44-A5AA-5309AEA28619}" destId="{2D90377B-CE37-4293-9740-F018AED4FD40}" srcOrd="2" destOrd="0" parTransId="{C6CC7C43-9080-44E8-BAE7-D983FF10B89C}" sibTransId="{7931B495-E0DA-463B-BB0D-76F0A4856428}"/>
    <dgm:cxn modelId="{7915AAC6-C0E8-4789-A796-04A3C4DAF13A}" type="presOf" srcId="{870A5101-B15A-4A20-9606-7A1A684742B1}" destId="{13CE74E1-58B3-4C3A-BD9C-06DD8AB8E77F}" srcOrd="0" destOrd="0" presId="urn:microsoft.com/office/officeart/2005/8/layout/vProcess5"/>
    <dgm:cxn modelId="{215225DA-0400-4F8B-8178-8B30B6E0F79A}" type="presOf" srcId="{2D90377B-CE37-4293-9740-F018AED4FD40}" destId="{069B12E3-DE87-43B0-880A-282D5EDBDEF7}" srcOrd="0" destOrd="0" presId="urn:microsoft.com/office/officeart/2005/8/layout/vProcess5"/>
    <dgm:cxn modelId="{53F3BAEE-E46D-4FA3-8CF2-3902D08E96DC}" srcId="{9A8004AE-B6BF-4C44-A5AA-5309AEA28619}" destId="{D66BEC66-64AA-4E41-B106-58BD7CFBFB6B}" srcOrd="3" destOrd="0" parTransId="{7FBA3A32-4E10-49C2-BBCB-9CB2F55108E3}" sibTransId="{EFC31101-2B0B-4A02-8CC9-315C42905049}"/>
    <dgm:cxn modelId="{E43525FC-6303-49FA-B933-BA97CD71FE09}" type="presOf" srcId="{76185969-B098-4520-81BF-B6F9988876C6}" destId="{7F60D425-AFDA-4826-A319-D340980975C5}" srcOrd="0" destOrd="0" presId="urn:microsoft.com/office/officeart/2005/8/layout/vProcess5"/>
    <dgm:cxn modelId="{BC587EF1-7EA8-4715-8A9E-9E3666C03EED}" type="presParOf" srcId="{35EB1B56-D5FD-4491-980E-18A85C2D51C7}" destId="{A18F5EDA-5745-40C4-AF60-3F0F2BB3D816}" srcOrd="0" destOrd="0" presId="urn:microsoft.com/office/officeart/2005/8/layout/vProcess5"/>
    <dgm:cxn modelId="{A875B951-4033-421B-9DFD-79D6E68E5E24}" type="presParOf" srcId="{35EB1B56-D5FD-4491-980E-18A85C2D51C7}" destId="{DE3E9800-46C5-488D-B00B-ADF7B5B189C4}" srcOrd="1" destOrd="0" presId="urn:microsoft.com/office/officeart/2005/8/layout/vProcess5"/>
    <dgm:cxn modelId="{BC123D52-0988-4456-8A26-98FA772BC5DF}" type="presParOf" srcId="{35EB1B56-D5FD-4491-980E-18A85C2D51C7}" destId="{1BF98FDE-7B0B-48C4-9696-4D093911B8A5}" srcOrd="2" destOrd="0" presId="urn:microsoft.com/office/officeart/2005/8/layout/vProcess5"/>
    <dgm:cxn modelId="{F6D4A8DD-5906-4590-A47B-F59FADC77A06}" type="presParOf" srcId="{35EB1B56-D5FD-4491-980E-18A85C2D51C7}" destId="{069B12E3-DE87-43B0-880A-282D5EDBDEF7}" srcOrd="3" destOrd="0" presId="urn:microsoft.com/office/officeart/2005/8/layout/vProcess5"/>
    <dgm:cxn modelId="{C7C7F65A-EBB8-497F-AB25-2C2F4FB936AC}" type="presParOf" srcId="{35EB1B56-D5FD-4491-980E-18A85C2D51C7}" destId="{3261C670-F1D2-4DFC-96E8-70BD61855CD1}" srcOrd="4" destOrd="0" presId="urn:microsoft.com/office/officeart/2005/8/layout/vProcess5"/>
    <dgm:cxn modelId="{F6A6F6B7-BDBF-45DF-AD70-6F1D20267742}" type="presParOf" srcId="{35EB1B56-D5FD-4491-980E-18A85C2D51C7}" destId="{7F60D425-AFDA-4826-A319-D340980975C5}" srcOrd="5" destOrd="0" presId="urn:microsoft.com/office/officeart/2005/8/layout/vProcess5"/>
    <dgm:cxn modelId="{9D9B4E4A-CA10-477B-AE5F-541770658F9B}" type="presParOf" srcId="{35EB1B56-D5FD-4491-980E-18A85C2D51C7}" destId="{13CE74E1-58B3-4C3A-BD9C-06DD8AB8E77F}" srcOrd="6" destOrd="0" presId="urn:microsoft.com/office/officeart/2005/8/layout/vProcess5"/>
    <dgm:cxn modelId="{C5BF18DE-668C-466B-A71E-6B0BF7F994DB}" type="presParOf" srcId="{35EB1B56-D5FD-4491-980E-18A85C2D51C7}" destId="{76A0AA8F-ADEC-4FBE-8BE1-581D99073907}" srcOrd="7" destOrd="0" presId="urn:microsoft.com/office/officeart/2005/8/layout/vProcess5"/>
    <dgm:cxn modelId="{B087E197-A787-4FDD-AAB4-39B2BB8A31CF}" type="presParOf" srcId="{35EB1B56-D5FD-4491-980E-18A85C2D51C7}" destId="{08436ECA-3010-4EFD-949D-8C9BB7366273}" srcOrd="8" destOrd="0" presId="urn:microsoft.com/office/officeart/2005/8/layout/vProcess5"/>
    <dgm:cxn modelId="{C6A365C5-6F4D-439C-A6B1-E1EF0231E0F7}" type="presParOf" srcId="{35EB1B56-D5FD-4491-980E-18A85C2D51C7}" destId="{2471C6DF-DD05-446A-B7BE-40B86C905538}" srcOrd="9" destOrd="0" presId="urn:microsoft.com/office/officeart/2005/8/layout/vProcess5"/>
    <dgm:cxn modelId="{7328FB53-0201-4BA4-8150-6DBE581D4376}" type="presParOf" srcId="{35EB1B56-D5FD-4491-980E-18A85C2D51C7}" destId="{B9EE33B6-9C83-4EB6-B229-D8B6DBB5526E}" srcOrd="10" destOrd="0" presId="urn:microsoft.com/office/officeart/2005/8/layout/vProcess5"/>
    <dgm:cxn modelId="{40294282-A6CE-4CB2-A8A1-6D75562D1092}" type="presParOf" srcId="{35EB1B56-D5FD-4491-980E-18A85C2D51C7}" destId="{A2A4941C-731D-4EC8-A66A-4986F7CA22C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E9800-46C5-488D-B00B-ADF7B5B189C4}">
      <dsp:nvSpPr>
        <dsp:cNvPr id="0" name=""/>
        <dsp:cNvSpPr/>
      </dsp:nvSpPr>
      <dsp:spPr>
        <a:xfrm>
          <a:off x="0" y="0"/>
          <a:ext cx="8411209" cy="68979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Bidirectional integrated service delivery systems </a:t>
          </a:r>
        </a:p>
      </dsp:txBody>
      <dsp:txXfrm>
        <a:off x="20203" y="20203"/>
        <a:ext cx="7608578" cy="649390"/>
      </dsp:txXfrm>
    </dsp:sp>
    <dsp:sp modelId="{1BF98FDE-7B0B-48C4-9696-4D093911B8A5}">
      <dsp:nvSpPr>
        <dsp:cNvPr id="0" name=""/>
        <dsp:cNvSpPr/>
      </dsp:nvSpPr>
      <dsp:spPr>
        <a:xfrm>
          <a:off x="704438" y="815214"/>
          <a:ext cx="8411209" cy="68979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Managing competing priorities and benefit plans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724641" y="835417"/>
        <a:ext cx="7217996" cy="649390"/>
      </dsp:txXfrm>
    </dsp:sp>
    <dsp:sp modelId="{069B12E3-DE87-43B0-880A-282D5EDBDEF7}">
      <dsp:nvSpPr>
        <dsp:cNvPr id="0" name=""/>
        <dsp:cNvSpPr/>
      </dsp:nvSpPr>
      <dsp:spPr>
        <a:xfrm>
          <a:off x="1398363" y="1630428"/>
          <a:ext cx="8411209" cy="68979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Improving access to care, reducing barriers</a:t>
          </a:r>
        </a:p>
      </dsp:txBody>
      <dsp:txXfrm>
        <a:off x="1418566" y="1650631"/>
        <a:ext cx="7228510" cy="649390"/>
      </dsp:txXfrm>
    </dsp:sp>
    <dsp:sp modelId="{3261C670-F1D2-4DFC-96E8-70BD61855CD1}">
      <dsp:nvSpPr>
        <dsp:cNvPr id="0" name=""/>
        <dsp:cNvSpPr/>
      </dsp:nvSpPr>
      <dsp:spPr>
        <a:xfrm>
          <a:off x="2102802" y="2445643"/>
          <a:ext cx="8411209" cy="68979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Keeping the focus on whole person health</a:t>
          </a:r>
        </a:p>
      </dsp:txBody>
      <dsp:txXfrm>
        <a:off x="2123005" y="2465846"/>
        <a:ext cx="7217996" cy="649390"/>
      </dsp:txXfrm>
    </dsp:sp>
    <dsp:sp modelId="{7F60D425-AFDA-4826-A319-D340980975C5}">
      <dsp:nvSpPr>
        <dsp:cNvPr id="0" name=""/>
        <dsp:cNvSpPr/>
      </dsp:nvSpPr>
      <dsp:spPr>
        <a:xfrm>
          <a:off x="7962841" y="528321"/>
          <a:ext cx="448367" cy="448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063724" y="528321"/>
        <a:ext cx="246601" cy="337396"/>
      </dsp:txXfrm>
    </dsp:sp>
    <dsp:sp modelId="{13CE74E1-58B3-4C3A-BD9C-06DD8AB8E77F}">
      <dsp:nvSpPr>
        <dsp:cNvPr id="0" name=""/>
        <dsp:cNvSpPr/>
      </dsp:nvSpPr>
      <dsp:spPr>
        <a:xfrm>
          <a:off x="8667280" y="1343536"/>
          <a:ext cx="448367" cy="448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768163" y="1343536"/>
        <a:ext cx="246601" cy="337396"/>
      </dsp:txXfrm>
    </dsp:sp>
    <dsp:sp modelId="{76A0AA8F-ADEC-4FBE-8BE1-581D99073907}">
      <dsp:nvSpPr>
        <dsp:cNvPr id="0" name=""/>
        <dsp:cNvSpPr/>
      </dsp:nvSpPr>
      <dsp:spPr>
        <a:xfrm>
          <a:off x="9361205" y="2158750"/>
          <a:ext cx="448367" cy="448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lumMod val="20000"/>
              <a:lumOff val="80000"/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462088" y="2158750"/>
        <a:ext cx="246601" cy="337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B275DA-83CC-F910-2A7D-384208BCA5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F7258-62B0-279F-5F72-00CD407A79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8F5E2-C1D6-47C1-89B1-DC915FEED8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775DA-E0B5-563B-3FB2-309FD471AA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190E1-C6EB-37B1-2E19-D2AB402E5A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F11ED-F498-46F8-ABFE-01A698396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65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04005-AF7C-4CCA-9FF1-37C50D1CF1D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D6638-F4D4-4BE9-AB9F-159C5C568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4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2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0C424-610D-4CEE-BF39-5DBD8E33571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84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0C424-610D-4CEE-BF39-5DBD8E3357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26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0C424-610D-4CEE-BF39-5DBD8E3357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17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72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56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33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1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4E331-1522-4AAA-B874-EF9637A2F6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21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2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07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7693D-F379-D949-8C2B-F42371850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493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C559E-E829-49CA-9B4D-219EC0AD9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2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3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4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endParaRPr lang="en-US" dirty="0">
              <a:ea typeface="Calibri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2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56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28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D6638-F4D4-4BE9-AB9F-159C5C5688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75FC-B6F7-6C90-AF76-EF99B97A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47C1-5F28-D195-D16E-E81513C83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5DCED-69B0-C409-E5B3-2E2C0191F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ACC3-AC34-438C-ABC1-E0C2ABC8758B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65537-74B7-AC16-682C-9677F5F6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434DD-A958-447C-DBA3-5307A358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mily Graphic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799"/>
            <a:ext cx="5256212" cy="822960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51759"/>
            <a:ext cx="5257800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2979-A8F5-4271-836C-8E68C27A394B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4DE45-4D29-4E44-42FB-4E198E2ED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329" y="1942418"/>
            <a:ext cx="4995350" cy="4087105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C5E890-3C73-0B0F-F7BC-EEC5AF0F6A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8221" y="286127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4B1B8-CA2C-A18D-39BB-A8D18AA4BB34}"/>
              </a:ext>
            </a:extLst>
          </p:cNvPr>
          <p:cNvSpPr txBox="1"/>
          <p:nvPr userDrawn="1"/>
        </p:nvSpPr>
        <p:spPr>
          <a:xfrm>
            <a:off x="7168221" y="301932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pic>
        <p:nvPicPr>
          <p:cNvPr id="8" name="Picture 7" descr="Bubble chart&#10;&#10;Description automatically generated">
            <a:extLst>
              <a:ext uri="{FF2B5EF4-FFF2-40B4-BE49-F238E27FC236}">
                <a16:creationId xmlns:a16="http://schemas.microsoft.com/office/drawing/2014/main" id="{4C81EDC4-61FA-A161-02EC-ABEB14E29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7765"/>
          <a:stretch/>
        </p:blipFill>
        <p:spPr>
          <a:xfrm>
            <a:off x="10363200" y="1942418"/>
            <a:ext cx="1373617" cy="1389647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7A8A0B-2DC3-DAC9-33F6-0FCED20BFA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2752" y="2594198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53084-8214-2DDC-F9DE-E61B99F9ED4A}"/>
              </a:ext>
            </a:extLst>
          </p:cNvPr>
          <p:cNvSpPr txBox="1"/>
          <p:nvPr userDrawn="1"/>
        </p:nvSpPr>
        <p:spPr>
          <a:xfrm>
            <a:off x="8172752" y="2752249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26786F8-3D89-0D36-3E0D-0D40597B3E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2582" y="377014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82AED-0994-563D-DFA1-454357E13FAA}"/>
              </a:ext>
            </a:extLst>
          </p:cNvPr>
          <p:cNvSpPr txBox="1"/>
          <p:nvPr userDrawn="1"/>
        </p:nvSpPr>
        <p:spPr>
          <a:xfrm>
            <a:off x="6632582" y="392819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916EBD-E582-AC80-F179-4E45ECD933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87331" y="312991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C410DF-BE58-1438-D6A8-7D8CB596CD28}"/>
              </a:ext>
            </a:extLst>
          </p:cNvPr>
          <p:cNvSpPr txBox="1"/>
          <p:nvPr userDrawn="1"/>
        </p:nvSpPr>
        <p:spPr>
          <a:xfrm>
            <a:off x="9087331" y="328796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37E56E7-813A-BBC6-A477-727357DA88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133" y="4709547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9BBDD7-A720-2F82-1A2F-F1209D58830A}"/>
              </a:ext>
            </a:extLst>
          </p:cNvPr>
          <p:cNvSpPr txBox="1"/>
          <p:nvPr userDrawn="1"/>
        </p:nvSpPr>
        <p:spPr>
          <a:xfrm>
            <a:off x="6884133" y="4891615"/>
            <a:ext cx="1061602" cy="302647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OHP</a:t>
            </a:r>
            <a:b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3C65009-77EF-BDA3-1C40-1844038B3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00622" y="5330837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A78CBE-AAC6-FC15-DCF2-0948AA37FDDB}"/>
              </a:ext>
            </a:extLst>
          </p:cNvPr>
          <p:cNvSpPr txBox="1"/>
          <p:nvPr userDrawn="1"/>
        </p:nvSpPr>
        <p:spPr>
          <a:xfrm>
            <a:off x="7800622" y="5488888"/>
            <a:ext cx="1061602" cy="215444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1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92E2CD0-8922-4668-84A8-DB0B51BBD5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91937" y="466476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38B61F-F01D-5221-8326-43EA6AE14F85}"/>
              </a:ext>
            </a:extLst>
          </p:cNvPr>
          <p:cNvSpPr txBox="1"/>
          <p:nvPr userDrawn="1"/>
        </p:nvSpPr>
        <p:spPr>
          <a:xfrm>
            <a:off x="9191937" y="4827649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9729CB-38DC-EC7E-DDBE-7537B216F4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543495" y="6185517"/>
            <a:ext cx="193089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ef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CA8B-F5F6-368E-2884-6E97B5A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5256212" cy="244157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9BF-A683-557D-3226-63315EBB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57016"/>
            <a:ext cx="5256212" cy="2615184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7FBAB-E2B4-0D0A-AC07-1928FD8ABA4D}"/>
              </a:ext>
            </a:extLst>
          </p:cNvPr>
          <p:cNvSpPr/>
          <p:nvPr userDrawn="1"/>
        </p:nvSpPr>
        <p:spPr>
          <a:xfrm>
            <a:off x="6096000" y="228599"/>
            <a:ext cx="5864352" cy="640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E716F69A-76F2-DF73-1347-E243E9C99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ef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CA8B-F5F6-368E-2884-6E97B5A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5256212" cy="244157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9BF-A683-557D-3226-63315EBB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57016"/>
            <a:ext cx="5256212" cy="2615184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7FBAB-E2B4-0D0A-AC07-1928FD8ABA4D}"/>
              </a:ext>
            </a:extLst>
          </p:cNvPr>
          <p:cNvSpPr/>
          <p:nvPr userDrawn="1"/>
        </p:nvSpPr>
        <p:spPr>
          <a:xfrm>
            <a:off x="6096000" y="228599"/>
            <a:ext cx="5864352" cy="6400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80BFA67D-F885-5DF7-3860-AD136F766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CA8B-F5F6-368E-2884-6E97B5A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5256212" cy="244157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9BF-A683-557D-3226-63315EBB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57016"/>
            <a:ext cx="5256212" cy="2615184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7FBAB-E2B4-0D0A-AC07-1928FD8ABA4D}"/>
              </a:ext>
            </a:extLst>
          </p:cNvPr>
          <p:cNvSpPr/>
          <p:nvPr userDrawn="1"/>
        </p:nvSpPr>
        <p:spPr>
          <a:xfrm>
            <a:off x="6096000" y="228599"/>
            <a:ext cx="5864352" cy="640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B768B047-8451-BE64-67F3-E237FE12F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Heade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890CA-6800-4F97-7340-F661FBFF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5256212" cy="244157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84530-9542-66F9-E133-991BBC1CAF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228600"/>
            <a:ext cx="5864352" cy="64008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A93D1-3C72-6AA0-AFE4-0A75804B4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57016"/>
            <a:ext cx="5256212" cy="2615184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1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Image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C7799C-45C5-D70B-5C01-2D6206341127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890CA-6800-4F97-7340-F661FBFF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5256212" cy="244157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A93D1-3C72-6AA0-AFE4-0A75804B4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57016"/>
            <a:ext cx="5256212" cy="2615184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9075184-32B8-A206-65E5-A304FA63D27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246888"/>
            <a:ext cx="5843016" cy="6364224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2984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Header Image 2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3046C5-9FF7-1CA1-4D68-3FAB3D315792}"/>
              </a:ext>
            </a:extLst>
          </p:cNvPr>
          <p:cNvSpPr/>
          <p:nvPr userDrawn="1"/>
        </p:nvSpPr>
        <p:spPr>
          <a:xfrm>
            <a:off x="228598" y="228599"/>
            <a:ext cx="5867402" cy="640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890CA-6800-4F97-7340-F661FBFF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5031129" cy="244157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84530-9542-66F9-E133-991BBC1CAF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228600"/>
            <a:ext cx="5864352" cy="64008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A93D1-3C72-6AA0-AFE4-0A75804B4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57016"/>
            <a:ext cx="5031129" cy="261518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Header Image 2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3046C5-9FF7-1CA1-4D68-3FAB3D315792}"/>
              </a:ext>
            </a:extLst>
          </p:cNvPr>
          <p:cNvSpPr/>
          <p:nvPr userDrawn="1"/>
        </p:nvSpPr>
        <p:spPr>
          <a:xfrm>
            <a:off x="228598" y="228599"/>
            <a:ext cx="5867402" cy="6400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890CA-6800-4F97-7340-F661FBFF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5031129" cy="244157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84530-9542-66F9-E133-991BBC1CAF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228600"/>
            <a:ext cx="5864352" cy="64008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A93D1-3C72-6AA0-AFE4-0A75804B4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57016"/>
            <a:ext cx="5031129" cy="261518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5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Header Image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3046C5-9FF7-1CA1-4D68-3FAB3D315792}"/>
              </a:ext>
            </a:extLst>
          </p:cNvPr>
          <p:cNvSpPr/>
          <p:nvPr userDrawn="1"/>
        </p:nvSpPr>
        <p:spPr>
          <a:xfrm>
            <a:off x="228598" y="228599"/>
            <a:ext cx="5867402" cy="640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890CA-6800-4F97-7340-F661FBFF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5031129" cy="244157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84530-9542-66F9-E133-991BBC1CAF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228600"/>
            <a:ext cx="5864352" cy="64008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A93D1-3C72-6AA0-AFE4-0A75804B4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57016"/>
            <a:ext cx="5031129" cy="261518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4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1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28800"/>
            <a:ext cx="5256213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256212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73C0-FAC7-41D3-AF28-0ABE2A45CD38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8AE98E-BF6C-E481-3F79-523EBB52847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17920" y="1600199"/>
            <a:ext cx="5742432" cy="4419601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2545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2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256212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256212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F31B-ADA5-4C43-958B-F62EC646EE2C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8AE98E-BF6C-E481-3F79-523EBB52847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17920" y="228601"/>
            <a:ext cx="5742432" cy="57912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392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3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E23DCB-471A-0B15-3693-EADF65FF0A21}"/>
              </a:ext>
            </a:extLst>
          </p:cNvPr>
          <p:cNvSpPr/>
          <p:nvPr userDrawn="1"/>
        </p:nvSpPr>
        <p:spPr>
          <a:xfrm>
            <a:off x="228598" y="228600"/>
            <a:ext cx="5989322" cy="579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3868-6DDD-4559-A5CD-4BF81EDA69C4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8AE98E-BF6C-E481-3F79-523EBB52847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17920" y="228601"/>
            <a:ext cx="5742432" cy="57912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256212" cy="3520440"/>
          </a:xfrm>
        </p:spPr>
        <p:txBody>
          <a:bodyPr/>
          <a:lstStyle>
            <a:lvl1pPr>
              <a:buClr>
                <a:schemeClr val="bg1"/>
              </a:buClr>
              <a:defRPr sz="28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256212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</p:spTree>
    <p:extLst>
      <p:ext uri="{BB962C8B-B14F-4D97-AF65-F5344CB8AC3E}">
        <p14:creationId xmlns:p14="http://schemas.microsoft.com/office/powerpoint/2010/main" val="388575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EC6C7-1A3C-DEB2-F3C0-22035A6F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B4966-0EEC-10EB-7724-D4DC087AB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034-1051-41B3-95EA-DF4E8A69C14B}" type="datetime1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72AE7-57CF-62CA-5AFF-2CD8B08E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0B740-4188-4DBB-AEFC-7DA4CDCA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CA7E5-59B8-CEE0-4860-CA440D2C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BE6-1FBF-4891-9101-4EF4FB1B329C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78AE7-EE3C-9AF6-33B6-736BA855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DFAA-07F3-A981-CA3B-A2349FE4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CA7E5-59B8-CEE0-4860-CA440D2C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88A-4FDF-4B7C-8D92-46DA9D71B226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78AE7-EE3C-9AF6-33B6-736BA855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DFAA-07F3-A981-CA3B-A2349FE4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black text&#10;&#10;Description automatically generated">
            <a:extLst>
              <a:ext uri="{FF2B5EF4-FFF2-40B4-BE49-F238E27FC236}">
                <a16:creationId xmlns:a16="http://schemas.microsoft.com/office/drawing/2014/main" id="{B1729B04-D907-B994-BC45-01C016E03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6208"/>
            <a:ext cx="1747646" cy="259308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E109AD-B7F8-AED1-F4EE-5A83C06296C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48623" y="241948"/>
            <a:ext cx="11695176" cy="5777852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7193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CA7E5-59B8-CEE0-4860-CA440D2C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88A-4FDF-4B7C-8D92-46DA9D71B226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78AE7-EE3C-9AF6-33B6-736BA855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DFAA-07F3-A981-CA3B-A2349FE4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black text&#10;&#10;Description automatically generated">
            <a:extLst>
              <a:ext uri="{FF2B5EF4-FFF2-40B4-BE49-F238E27FC236}">
                <a16:creationId xmlns:a16="http://schemas.microsoft.com/office/drawing/2014/main" id="{B1729B04-D907-B994-BC45-01C016E03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6208"/>
            <a:ext cx="1747646" cy="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75FC-B6F7-6C90-AF76-EF99B97A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47C1-5F28-D195-D16E-E81513C83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5DCED-69B0-C409-E5B3-2E2C0191F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ACC3-AC34-438C-ABC1-E0C2ABC8758B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65537-74B7-AC16-682C-9677F5F6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434DD-A958-447C-DBA3-5307A358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10514012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10514012" cy="3520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8E5D-891E-42D1-90E9-B4DD6F426366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10514012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10514012" cy="3520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8E5D-891E-42D1-90E9-B4DD6F426366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Sub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10514012" cy="1143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1051401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10514012" cy="352044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BBFCC-6C51-464C-A40F-5E162C668820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C4C-398E-69ED-187D-6C08B2E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4CDC6-80FB-B3B4-2DED-4DF26755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8799"/>
            <a:ext cx="518160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35C39-A493-0CA4-9803-1D2756D13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8799"/>
            <a:ext cx="5181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8DE79-A169-9171-A7E4-8AAC42AE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39E-9888-4C11-872F-51917D264B06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74095-4254-3374-3831-8E2075731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EA490-71FF-C8BD-16F8-259BF70F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Sub and 2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157787" cy="3520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9CE41-0FA1-E550-274F-AD5BA697A4B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2880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364D3-50B9-FBAC-F3F2-14A955744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51759"/>
            <a:ext cx="5183188" cy="3520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9C9D-3260-4425-909C-0B66C69F6042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8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3383280" cy="352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A4397-CA52-44ED-9844-9E82D1C7BD31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6CD220-FB2F-A11F-3D4F-93AA9FDBAF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04361" y="1828800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98666C8-DEA3-0844-F524-F2B7F19A3E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361" y="2651760"/>
            <a:ext cx="3383280" cy="352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7BE96A-7876-B4A4-D184-4E207C9F0A4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968934" y="1828800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118470-92EA-CFD3-144B-D30666BBE3A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968934" y="2651760"/>
            <a:ext cx="3383280" cy="352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3F2C-7650-4BFD-A69B-7D8EC607B252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86F4C4-2D97-055D-D045-B6BC168A54B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06259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0AEC697-3BC4-41D1-E971-39993318804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07053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71D569F-3071-B977-BD7E-7508B6CAE8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172730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5468E8B-25FF-BD49-565D-3C0B811BC2C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72730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2A00E0-8E66-3557-F3EE-C87A291A219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839200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CF6023F-FBBD-E014-AD9E-96BECF25071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839200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683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Sideba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758DC4-A9F2-044B-C931-311E902668CE}"/>
              </a:ext>
            </a:extLst>
          </p:cNvPr>
          <p:cNvSpPr/>
          <p:nvPr userDrawn="1"/>
        </p:nvSpPr>
        <p:spPr>
          <a:xfrm>
            <a:off x="8661749" y="1598952"/>
            <a:ext cx="3291840" cy="502920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28800"/>
            <a:ext cx="7677911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7677910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7BD8-4E5C-4F78-9526-C56DE8E6DBD6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3291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2A00E0-8E66-3557-F3EE-C87A291A219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839200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CF6023F-FBBD-E014-AD9E-96BECF25071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839200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4F6D2ADC-7CD4-7822-224B-3173D4A81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6208"/>
            <a:ext cx="1747646" cy="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3657600" cy="1216152"/>
          </a:xfrm>
        </p:spPr>
        <p:txBody>
          <a:bodyPr anchor="t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5945" y="1828799"/>
            <a:ext cx="6693074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1D850-AC15-4A37-8162-3CFFDF34F8CA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mily Graphic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799"/>
            <a:ext cx="5256212" cy="822960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51759"/>
            <a:ext cx="5257800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2979-A8F5-4271-836C-8E68C27A394B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4DE45-4D29-4E44-42FB-4E198E2ED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329" y="1942418"/>
            <a:ext cx="4995350" cy="4087105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C5E890-3C73-0B0F-F7BC-EEC5AF0F6A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8221" y="286127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4B1B8-CA2C-A18D-39BB-A8D18AA4BB34}"/>
              </a:ext>
            </a:extLst>
          </p:cNvPr>
          <p:cNvSpPr txBox="1"/>
          <p:nvPr userDrawn="1"/>
        </p:nvSpPr>
        <p:spPr>
          <a:xfrm>
            <a:off x="7168221" y="301932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pic>
        <p:nvPicPr>
          <p:cNvPr id="8" name="Picture 7" descr="Bubble chart&#10;&#10;Description automatically generated">
            <a:extLst>
              <a:ext uri="{FF2B5EF4-FFF2-40B4-BE49-F238E27FC236}">
                <a16:creationId xmlns:a16="http://schemas.microsoft.com/office/drawing/2014/main" id="{4C81EDC4-61FA-A161-02EC-ABEB14E29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7765"/>
          <a:stretch/>
        </p:blipFill>
        <p:spPr>
          <a:xfrm>
            <a:off x="10363200" y="1942418"/>
            <a:ext cx="1373617" cy="1389647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7A8A0B-2DC3-DAC9-33F6-0FCED20BFA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2752" y="2594198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53084-8214-2DDC-F9DE-E61B99F9ED4A}"/>
              </a:ext>
            </a:extLst>
          </p:cNvPr>
          <p:cNvSpPr txBox="1"/>
          <p:nvPr userDrawn="1"/>
        </p:nvSpPr>
        <p:spPr>
          <a:xfrm>
            <a:off x="8172752" y="2752249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26786F8-3D89-0D36-3E0D-0D40597B3E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2582" y="377014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82AED-0994-563D-DFA1-454357E13FAA}"/>
              </a:ext>
            </a:extLst>
          </p:cNvPr>
          <p:cNvSpPr txBox="1"/>
          <p:nvPr userDrawn="1"/>
        </p:nvSpPr>
        <p:spPr>
          <a:xfrm>
            <a:off x="6632582" y="392819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916EBD-E582-AC80-F179-4E45ECD933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87331" y="312991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C410DF-BE58-1438-D6A8-7D8CB596CD28}"/>
              </a:ext>
            </a:extLst>
          </p:cNvPr>
          <p:cNvSpPr txBox="1"/>
          <p:nvPr userDrawn="1"/>
        </p:nvSpPr>
        <p:spPr>
          <a:xfrm>
            <a:off x="9087331" y="328796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37E56E7-813A-BBC6-A477-727357DA88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133" y="4709547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9BBDD7-A720-2F82-1A2F-F1209D58830A}"/>
              </a:ext>
            </a:extLst>
          </p:cNvPr>
          <p:cNvSpPr txBox="1"/>
          <p:nvPr userDrawn="1"/>
        </p:nvSpPr>
        <p:spPr>
          <a:xfrm>
            <a:off x="6884133" y="4891615"/>
            <a:ext cx="1061602" cy="302647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OHP</a:t>
            </a:r>
            <a:b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3C65009-77EF-BDA3-1C40-1844038B3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00622" y="5330837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A78CBE-AAC6-FC15-DCF2-0948AA37FDDB}"/>
              </a:ext>
            </a:extLst>
          </p:cNvPr>
          <p:cNvSpPr txBox="1"/>
          <p:nvPr userDrawn="1"/>
        </p:nvSpPr>
        <p:spPr>
          <a:xfrm>
            <a:off x="7800622" y="5488888"/>
            <a:ext cx="1061602" cy="215444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1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92E2CD0-8922-4668-84A8-DB0B51BBD5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91937" y="466476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38B61F-F01D-5221-8326-43EA6AE14F85}"/>
              </a:ext>
            </a:extLst>
          </p:cNvPr>
          <p:cNvSpPr txBox="1"/>
          <p:nvPr userDrawn="1"/>
        </p:nvSpPr>
        <p:spPr>
          <a:xfrm>
            <a:off x="9191937" y="4827649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9729CB-38DC-EC7E-DDBE-7537B216F4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543495" y="6185517"/>
            <a:ext cx="193089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28800"/>
            <a:ext cx="5256213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256212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73C0-FAC7-41D3-AF28-0ABE2A45CD38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8AE98E-BF6C-E481-3F79-523EBB52847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17920" y="1600199"/>
            <a:ext cx="5742432" cy="4419601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65228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256212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256212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F31B-ADA5-4C43-958B-F62EC646EE2C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8AE98E-BF6C-E481-3F79-523EBB52847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17920" y="228601"/>
            <a:ext cx="5742432" cy="57912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4801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Sub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10514012" cy="1143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1051401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10514012" cy="352044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BBFCC-6C51-464C-A40F-5E162C668820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E23DCB-471A-0B15-3693-EADF65FF0A21}"/>
              </a:ext>
            </a:extLst>
          </p:cNvPr>
          <p:cNvSpPr/>
          <p:nvPr userDrawn="1"/>
        </p:nvSpPr>
        <p:spPr>
          <a:xfrm>
            <a:off x="228598" y="228600"/>
            <a:ext cx="5989322" cy="5791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3868-6DDD-4559-A5CD-4BF81EDA69C4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8AE98E-BF6C-E481-3F79-523EBB52847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17920" y="228601"/>
            <a:ext cx="5742432" cy="57912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256212" cy="3520440"/>
          </a:xfr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256212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</p:spTree>
    <p:extLst>
      <p:ext uri="{BB962C8B-B14F-4D97-AF65-F5344CB8AC3E}">
        <p14:creationId xmlns:p14="http://schemas.microsoft.com/office/powerpoint/2010/main" val="3523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EC6C7-1A3C-DEB2-F3C0-22035A6F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B4966-0EEC-10EB-7724-D4DC087AB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034-1051-41B3-95EA-DF4E8A69C14B}" type="datetime1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72AE7-57CF-62CA-5AFF-2CD8B08E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0B740-4188-4DBB-AEFC-7DA4CDCA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CA7E5-59B8-CEE0-4860-CA440D2C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BE6-1FBF-4891-9101-4EF4FB1B329C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78AE7-EE3C-9AF6-33B6-736BA855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DFAA-07F3-A981-CA3B-A2349FE4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75FC-B6F7-6C90-AF76-EF99B97A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47C1-5F28-D195-D16E-E81513C83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5DCED-69B0-C409-E5B3-2E2C0191F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ACC3-AC34-438C-ABC1-E0C2ABC8758B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65537-74B7-AC16-682C-9677F5F6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434DD-A958-447C-DBA3-5307A358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and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10514012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10514012" cy="3520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8E5D-891E-42D1-90E9-B4DD6F426366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Sub and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10514012" cy="1143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1051401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10514012" cy="352044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BBFCC-6C51-464C-A40F-5E162C668820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C4C-398E-69ED-187D-6C08B2E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4CDC6-80FB-B3B4-2DED-4DF26755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8799"/>
            <a:ext cx="518160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35C39-A493-0CA4-9803-1D2756D13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8799"/>
            <a:ext cx="5181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8DE79-A169-9171-A7E4-8AAC42AE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39E-9888-4C11-872F-51917D264B06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74095-4254-3374-3831-8E2075731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EA490-71FF-C8BD-16F8-259BF70F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Sub and 2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157787" cy="3520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9CE41-0FA1-E550-274F-AD5BA697A4B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2880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364D3-50B9-FBAC-F3F2-14A955744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51759"/>
            <a:ext cx="5183188" cy="3520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9C9D-3260-4425-909C-0B66C69F6042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3383280" cy="352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A4397-CA52-44ED-9844-9E82D1C7BD31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6CD220-FB2F-A11F-3D4F-93AA9FDBAF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04361" y="1828800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98666C8-DEA3-0844-F524-F2B7F19A3E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361" y="2651760"/>
            <a:ext cx="3383280" cy="352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7BE96A-7876-B4A4-D184-4E207C9F0A4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968934" y="1828800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118470-92EA-CFD3-144B-D30666BBE3A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968934" y="2651760"/>
            <a:ext cx="3383280" cy="352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3F2C-7650-4BFD-A69B-7D8EC607B252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86F4C4-2D97-055D-D045-B6BC168A54B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06259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0AEC697-3BC4-41D1-E971-39993318804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07053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71D569F-3071-B977-BD7E-7508B6CAE8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172730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5468E8B-25FF-BD49-565D-3C0B811BC2C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72730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2A00E0-8E66-3557-F3EE-C87A291A219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839200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CF6023F-FBBD-E014-AD9E-96BECF25071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839200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75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C4C-398E-69ED-187D-6C08B2E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4CDC6-80FB-B3B4-2DED-4DF26755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8799"/>
            <a:ext cx="5181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35C39-A493-0CA4-9803-1D2756D13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8799"/>
            <a:ext cx="5181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8DE79-A169-9171-A7E4-8AAC42AE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39E-9888-4C11-872F-51917D264B06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74095-4254-3374-3831-8E2075731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EA490-71FF-C8BD-16F8-259BF70F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Sideba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758DC4-A9F2-044B-C931-311E902668CE}"/>
              </a:ext>
            </a:extLst>
          </p:cNvPr>
          <p:cNvSpPr/>
          <p:nvPr userDrawn="1"/>
        </p:nvSpPr>
        <p:spPr>
          <a:xfrm>
            <a:off x="8661749" y="1598952"/>
            <a:ext cx="3291840" cy="50292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28800"/>
            <a:ext cx="7677911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7677910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7BD8-4E5C-4F78-9526-C56DE8E6DBD6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3291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2A00E0-8E66-3557-F3EE-C87A291A219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839200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CF6023F-FBBD-E014-AD9E-96BECF25071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839200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4F6D2ADC-7CD4-7822-224B-3173D4A81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6208"/>
            <a:ext cx="1747646" cy="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Righ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3657600" cy="1216152"/>
          </a:xfrm>
        </p:spPr>
        <p:txBody>
          <a:bodyPr anchor="t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5945" y="1828799"/>
            <a:ext cx="6693074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1D850-AC15-4A37-8162-3CFFDF34F8CA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mily Graphic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799"/>
            <a:ext cx="5256212" cy="822960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51759"/>
            <a:ext cx="5257800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2979-A8F5-4271-836C-8E68C27A394B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4DE45-4D29-4E44-42FB-4E198E2ED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329" y="1942418"/>
            <a:ext cx="4995350" cy="4087105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C5E890-3C73-0B0F-F7BC-EEC5AF0F6A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8221" y="286127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4B1B8-CA2C-A18D-39BB-A8D18AA4BB34}"/>
              </a:ext>
            </a:extLst>
          </p:cNvPr>
          <p:cNvSpPr txBox="1"/>
          <p:nvPr userDrawn="1"/>
        </p:nvSpPr>
        <p:spPr>
          <a:xfrm>
            <a:off x="7168221" y="301932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pic>
        <p:nvPicPr>
          <p:cNvPr id="8" name="Picture 7" descr="Bubble chart&#10;&#10;Description automatically generated">
            <a:extLst>
              <a:ext uri="{FF2B5EF4-FFF2-40B4-BE49-F238E27FC236}">
                <a16:creationId xmlns:a16="http://schemas.microsoft.com/office/drawing/2014/main" id="{4C81EDC4-61FA-A161-02EC-ABEB14E29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7765"/>
          <a:stretch/>
        </p:blipFill>
        <p:spPr>
          <a:xfrm>
            <a:off x="10363200" y="1942418"/>
            <a:ext cx="1373617" cy="1389647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7A8A0B-2DC3-DAC9-33F6-0FCED20BFA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2752" y="2594198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53084-8214-2DDC-F9DE-E61B99F9ED4A}"/>
              </a:ext>
            </a:extLst>
          </p:cNvPr>
          <p:cNvSpPr txBox="1"/>
          <p:nvPr userDrawn="1"/>
        </p:nvSpPr>
        <p:spPr>
          <a:xfrm>
            <a:off x="8172752" y="2752249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26786F8-3D89-0D36-3E0D-0D40597B3E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2582" y="377014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82AED-0994-563D-DFA1-454357E13FAA}"/>
              </a:ext>
            </a:extLst>
          </p:cNvPr>
          <p:cNvSpPr txBox="1"/>
          <p:nvPr userDrawn="1"/>
        </p:nvSpPr>
        <p:spPr>
          <a:xfrm>
            <a:off x="6632582" y="392819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E916EBD-E582-AC80-F179-4E45ECD933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87331" y="312991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C410DF-BE58-1438-D6A8-7D8CB596CD28}"/>
              </a:ext>
            </a:extLst>
          </p:cNvPr>
          <p:cNvSpPr txBox="1"/>
          <p:nvPr userDrawn="1"/>
        </p:nvSpPr>
        <p:spPr>
          <a:xfrm>
            <a:off x="9087331" y="328796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37E56E7-813A-BBC6-A477-727357DA88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133" y="4709547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9BBDD7-A720-2F82-1A2F-F1209D58830A}"/>
              </a:ext>
            </a:extLst>
          </p:cNvPr>
          <p:cNvSpPr txBox="1"/>
          <p:nvPr userDrawn="1"/>
        </p:nvSpPr>
        <p:spPr>
          <a:xfrm>
            <a:off x="6884133" y="4891615"/>
            <a:ext cx="1061602" cy="302647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OHP</a:t>
            </a:r>
            <a:b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3C65009-77EF-BDA3-1C40-1844038B3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00622" y="5330837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A78CBE-AAC6-FC15-DCF2-0948AA37FDDB}"/>
              </a:ext>
            </a:extLst>
          </p:cNvPr>
          <p:cNvSpPr txBox="1"/>
          <p:nvPr userDrawn="1"/>
        </p:nvSpPr>
        <p:spPr>
          <a:xfrm>
            <a:off x="7800622" y="5488888"/>
            <a:ext cx="1061602" cy="215444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1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92E2CD0-8922-4668-84A8-DB0B51BBD5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91937" y="466476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38B61F-F01D-5221-8326-43EA6AE14F85}"/>
              </a:ext>
            </a:extLst>
          </p:cNvPr>
          <p:cNvSpPr txBox="1"/>
          <p:nvPr userDrawn="1"/>
        </p:nvSpPr>
        <p:spPr>
          <a:xfrm>
            <a:off x="9191937" y="4827649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9729CB-38DC-EC7E-DDBE-7537B216F4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543495" y="6185517"/>
            <a:ext cx="193089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7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1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28800"/>
            <a:ext cx="5256213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256212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73C0-FAC7-41D3-AF28-0ABE2A45CD38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8AE98E-BF6C-E481-3F79-523EBB52847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17920" y="1600199"/>
            <a:ext cx="5742432" cy="4419601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7747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2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256212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256212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F31B-ADA5-4C43-958B-F62EC646EE2C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8AE98E-BF6C-E481-3F79-523EBB52847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17920" y="228601"/>
            <a:ext cx="5742432" cy="57912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464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3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E23DCB-471A-0B15-3693-EADF65FF0A21}"/>
              </a:ext>
            </a:extLst>
          </p:cNvPr>
          <p:cNvSpPr/>
          <p:nvPr userDrawn="1"/>
        </p:nvSpPr>
        <p:spPr>
          <a:xfrm>
            <a:off x="228598" y="228600"/>
            <a:ext cx="5989322" cy="579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C3868-6DDD-4559-A5CD-4BF81EDA69C4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28AE98E-BF6C-E481-3F79-523EBB52847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17920" y="228601"/>
            <a:ext cx="5742432" cy="57912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256212" cy="3520440"/>
          </a:xfrm>
        </p:spPr>
        <p:txBody>
          <a:bodyPr/>
          <a:lstStyle>
            <a:lvl1pPr>
              <a:buClr>
                <a:schemeClr val="bg1"/>
              </a:buClr>
              <a:defRPr sz="28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256212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</p:spTree>
    <p:extLst>
      <p:ext uri="{BB962C8B-B14F-4D97-AF65-F5344CB8AC3E}">
        <p14:creationId xmlns:p14="http://schemas.microsoft.com/office/powerpoint/2010/main" val="30913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EC6C7-1A3C-DEB2-F3C0-22035A6F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B4966-0EEC-10EB-7724-D4DC087AB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034-1051-41B3-95EA-DF4E8A69C14B}" type="datetime1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72AE7-57CF-62CA-5AFF-2CD8B08E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0B740-4188-4DBB-AEFC-7DA4CDCA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CA7E5-59B8-CEE0-4860-CA440D2C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ABE6-1FBF-4891-9101-4EF4FB1B329C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78AE7-EE3C-9AF6-33B6-736BA855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DFAA-07F3-A981-CA3B-A2349FE4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8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75FC-B6F7-6C90-AF76-EF99B97A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47C1-5F28-D195-D16E-E81513C83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5DCED-69B0-C409-E5B3-2E2C0191F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51D8-4836-48C0-87ED-B727121CBE8E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65537-74B7-AC16-682C-9677F5F6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434DD-A958-447C-DBA3-5307A358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and Conten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57276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212848"/>
            <a:ext cx="10514012" cy="823912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36761"/>
            <a:ext cx="10514012" cy="3135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9DCD-BAF2-48F7-83A2-ABF3C112A1F6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Sub and 2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5157787" cy="3520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9CE41-0FA1-E550-274F-AD5BA697A4B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2880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364D3-50B9-FBAC-F3F2-14A955744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51759"/>
            <a:ext cx="5183188" cy="3520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9C9D-3260-4425-909C-0B66C69F6042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Sub and Conten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57276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212848"/>
            <a:ext cx="1051401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36761"/>
            <a:ext cx="10514012" cy="313544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16215-38B9-4488-A6F5-1A6FC130280D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EC4C-398E-69ED-187D-6C08B2E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4CDC6-80FB-B3B4-2DED-4DF26755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0023"/>
            <a:ext cx="5181600" cy="39621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35C39-A493-0CA4-9803-1D2756D13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0023"/>
            <a:ext cx="5181600" cy="39621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8DE79-A169-9171-A7E4-8AAC42AE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F4BC9-F8EB-45B0-B302-8ACD39CA74E9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74095-4254-3374-3831-8E2075731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EA490-71FF-C8BD-16F8-259BF70F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Sub and 2 Conten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57276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212848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36761"/>
            <a:ext cx="5157787" cy="3135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9CE41-0FA1-E550-274F-AD5BA697A4B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21284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364D3-50B9-FBAC-F3F2-14A955744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36760"/>
            <a:ext cx="5183188" cy="3135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E370-65B5-4AA6-80A2-A9D6D334E0B7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57276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212848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36761"/>
            <a:ext cx="3383280" cy="3135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E09C2-48CE-4803-8D2B-117EFAD8E780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6CD220-FB2F-A11F-3D4F-93AA9FDBAF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04361" y="2212848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98666C8-DEA3-0844-F524-F2B7F19A3E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361" y="3036761"/>
            <a:ext cx="3383280" cy="3135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7BE96A-7876-B4A4-D184-4E207C9F0A4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968934" y="2212847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118470-92EA-CFD3-144B-D30666BBE3A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968934" y="3036760"/>
            <a:ext cx="3383280" cy="3135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5727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212848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36761"/>
            <a:ext cx="2514600" cy="3135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77AC4-2AE5-4EC5-8D4F-93CBFF5B023B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86F4C4-2D97-055D-D045-B6BC168A54B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06259" y="2212848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0AEC697-3BC4-41D1-E971-39993318804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07053" y="3036761"/>
            <a:ext cx="2514600" cy="3135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71D569F-3071-B977-BD7E-7508B6CAE8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172730" y="2212848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5468E8B-25FF-BD49-565D-3C0B811BC2C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72730" y="3036761"/>
            <a:ext cx="2514600" cy="3135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2A00E0-8E66-3557-F3EE-C87A291A219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839200" y="2212848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CF6023F-FBBD-E014-AD9E-96BECF25071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839200" y="3036761"/>
            <a:ext cx="2514600" cy="3135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59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Sidebar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758DC4-A9F2-044B-C931-311E902668CE}"/>
              </a:ext>
            </a:extLst>
          </p:cNvPr>
          <p:cNvSpPr/>
          <p:nvPr userDrawn="1"/>
        </p:nvSpPr>
        <p:spPr>
          <a:xfrm>
            <a:off x="8661749" y="246420"/>
            <a:ext cx="3282696" cy="6364224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7770812" cy="157276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2212848"/>
            <a:ext cx="7677911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36761"/>
            <a:ext cx="7677910" cy="3135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0A75-6896-44D7-B307-78EC49F15738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32964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2A00E0-8E66-3557-F3EE-C87A291A219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839200" y="111398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CF6023F-FBBD-E014-AD9E-96BECF25071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839200" y="1937893"/>
            <a:ext cx="2514600" cy="42343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FD53E7D9-408B-5488-0798-B128D6016D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5907"/>
            <a:ext cx="1747646" cy="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Righ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57276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212848"/>
            <a:ext cx="3657600" cy="1216152"/>
          </a:xfrm>
        </p:spPr>
        <p:txBody>
          <a:bodyPr anchor="t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5945" y="2212847"/>
            <a:ext cx="6693074" cy="39593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D923-69AB-4034-ACA8-A26E949B12DE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mily Graphic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57276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212847"/>
            <a:ext cx="5256212" cy="822960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035807"/>
            <a:ext cx="5257800" cy="3136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3F8F-5E11-40A4-B572-A70714C94009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D570FB2-4A37-BB83-08AC-DE00ADDFE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329" y="1942418"/>
            <a:ext cx="4995350" cy="4087105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CDCC9BD-AD69-A0E9-C1C3-ADB656D171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8221" y="286127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E06D93-5B88-A930-D3CB-3FC07F2659D6}"/>
              </a:ext>
            </a:extLst>
          </p:cNvPr>
          <p:cNvSpPr txBox="1"/>
          <p:nvPr userDrawn="1"/>
        </p:nvSpPr>
        <p:spPr>
          <a:xfrm>
            <a:off x="7168221" y="301932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pic>
        <p:nvPicPr>
          <p:cNvPr id="29" name="Picture 28" descr="Bubble chart&#10;&#10;Description automatically generated">
            <a:extLst>
              <a:ext uri="{FF2B5EF4-FFF2-40B4-BE49-F238E27FC236}">
                <a16:creationId xmlns:a16="http://schemas.microsoft.com/office/drawing/2014/main" id="{FD9D3A0E-1DE7-AEA7-C4A7-BA2ED88D4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7765"/>
          <a:stretch/>
        </p:blipFill>
        <p:spPr>
          <a:xfrm>
            <a:off x="10363200" y="1942418"/>
            <a:ext cx="1373617" cy="1389647"/>
          </a:xfrm>
          <a:prstGeom prst="rect">
            <a:avLst/>
          </a:prstGeom>
        </p:spPr>
      </p:pic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67234DF7-96EF-F03A-E27D-92483AE888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2752" y="2594198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06081F-B435-FA35-170A-76EFBCCDCD7B}"/>
              </a:ext>
            </a:extLst>
          </p:cNvPr>
          <p:cNvSpPr txBox="1"/>
          <p:nvPr userDrawn="1"/>
        </p:nvSpPr>
        <p:spPr>
          <a:xfrm>
            <a:off x="8172752" y="2752249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08083F1-E5C5-E61C-26FE-12B46C0F97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2582" y="377014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448687-95ED-7C95-D5EC-ED2C0F6BFF67}"/>
              </a:ext>
            </a:extLst>
          </p:cNvPr>
          <p:cNvSpPr txBox="1"/>
          <p:nvPr userDrawn="1"/>
        </p:nvSpPr>
        <p:spPr>
          <a:xfrm>
            <a:off x="6632582" y="392819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3B5859F-8542-6FF8-F833-F650289341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87331" y="312991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353C9D-4EE2-7430-72E3-F5C8AB6DDA27}"/>
              </a:ext>
            </a:extLst>
          </p:cNvPr>
          <p:cNvSpPr txBox="1"/>
          <p:nvPr userDrawn="1"/>
        </p:nvSpPr>
        <p:spPr>
          <a:xfrm>
            <a:off x="9087331" y="3287961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D4EC11F2-C01F-4BFE-AF8C-EA26AA9EEC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133" y="4709547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AF7DA3-A642-E45F-34BA-E0104E713633}"/>
              </a:ext>
            </a:extLst>
          </p:cNvPr>
          <p:cNvSpPr txBox="1"/>
          <p:nvPr userDrawn="1"/>
        </p:nvSpPr>
        <p:spPr>
          <a:xfrm>
            <a:off x="6884133" y="4891615"/>
            <a:ext cx="1061602" cy="302647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OHP</a:t>
            </a:r>
            <a:b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1A67960-00F8-534D-D7D1-C2FDEDE715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00622" y="5330837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F7B035-DFBA-BB54-2029-3AC54A7B804A}"/>
              </a:ext>
            </a:extLst>
          </p:cNvPr>
          <p:cNvSpPr txBox="1"/>
          <p:nvPr userDrawn="1"/>
        </p:nvSpPr>
        <p:spPr>
          <a:xfrm>
            <a:off x="7800622" y="5488888"/>
            <a:ext cx="1061602" cy="215444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1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F0C42459-1B92-7C59-3BD9-C7FFD9248E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91937" y="4664760"/>
            <a:ext cx="1061602" cy="169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CB63ED-BD0C-26AD-E2D2-2A63199C3E2F}"/>
              </a:ext>
            </a:extLst>
          </p:cNvPr>
          <p:cNvSpPr txBox="1"/>
          <p:nvPr userDrawn="1"/>
        </p:nvSpPr>
        <p:spPr>
          <a:xfrm>
            <a:off x="9191937" y="4827649"/>
            <a:ext cx="1061602" cy="200055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1000" b="0" i="0" kern="1200" spc="0" dirty="0">
                <a:solidFill>
                  <a:schemeClr val="bg1"/>
                </a:solidFill>
                <a:latin typeface="+mn-lt"/>
                <a:cs typeface="Calibri Light"/>
              </a:rPr>
              <a:t>members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607DB-FA8B-708B-04F8-FED5149326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543495" y="6185517"/>
            <a:ext cx="193089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1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229600" cy="157276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2212848"/>
            <a:ext cx="5256213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36761"/>
            <a:ext cx="5256212" cy="3135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AA79-08DE-4A81-A631-4609CEF2ED48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E405DAE-0CE6-F006-924F-92986AC744B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2055842"/>
            <a:ext cx="5843016" cy="3963958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4183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2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57276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212848"/>
            <a:ext cx="5256212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36761"/>
            <a:ext cx="5256212" cy="3135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1A7D6-35A0-49C4-895F-2508D123D708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0886D9A-B691-D207-AB83-0D01755F0D8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246888"/>
            <a:ext cx="5843016" cy="5772912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4605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3383280" cy="352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A4397-CA52-44ED-9844-9E82D1C7BD31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6CD220-FB2F-A11F-3D4F-93AA9FDBAF4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04361" y="1828800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98666C8-DEA3-0844-F524-F2B7F19A3E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04361" y="2651760"/>
            <a:ext cx="3383280" cy="352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7BE96A-7876-B4A4-D184-4E207C9F0A4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968934" y="1828800"/>
            <a:ext cx="338328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118470-92EA-CFD3-144B-D30666BBE3A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968934" y="2651760"/>
            <a:ext cx="3383280" cy="3520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FE818-FAB7-96E9-F0A2-51A4DF21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4C8B-FF83-4CE4-A13D-1B1C4020E878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006AB-B372-CBDF-2D8C-04024AC057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3E053-3B28-2A1C-1686-C2C3383E3F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56D9BC5-7CEE-DF4E-F2B5-0B305E7F896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48623" y="241948"/>
            <a:ext cx="11695176" cy="5777852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1150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EC6C7-1A3C-DEB2-F3C0-22035A6F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B4966-0EEC-10EB-7724-D4DC087AB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1032-4C85-4B42-B072-F91C17A1E5F7}" type="datetime1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72AE7-57CF-62CA-5AFF-2CD8B08E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0B740-4188-4DBB-AEFC-7DA4CDCA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CA7E5-59B8-CEE0-4860-CA440D2C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00859-C670-4D82-841D-2112CB25BEF7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78AE7-EE3C-9AF6-33B6-736BA855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DFAA-07F3-A981-CA3B-A2349FE4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ingle 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4D1CA0-51FE-7C43-A32C-F5B287CDBD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1905000"/>
            <a:ext cx="10972800" cy="3995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4DCAC-91CB-784E-BB40-D113BF72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85216"/>
            <a:ext cx="8361625" cy="736437"/>
          </a:xfrm>
        </p:spPr>
        <p:txBody>
          <a:bodyPr>
            <a:no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8971C9-53E4-8247-8D88-E32520C2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careoregon.org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8229F-A8D6-0544-A484-174E80B47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798E9-593A-3A4A-A45F-E7C70B06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C9340-6331-8B45-B1F6-289D6618E6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FC1B8E-96AD-2847-B3F7-4B3912EC7F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49936"/>
            <a:ext cx="10972800" cy="48768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Media Placeholder 2">
            <a:extLst>
              <a:ext uri="{FF2B5EF4-FFF2-40B4-BE49-F238E27FC236}">
                <a16:creationId xmlns:a16="http://schemas.microsoft.com/office/drawing/2014/main" id="{F89BAF66-D38C-8950-10D9-8C52A6DDEC37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9044014" y="132646"/>
            <a:ext cx="3039529" cy="169292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667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(Please keep clear for P.I.P. video placement)</a:t>
            </a:r>
          </a:p>
        </p:txBody>
      </p:sp>
    </p:spTree>
    <p:extLst>
      <p:ext uri="{BB962C8B-B14F-4D97-AF65-F5344CB8AC3E}">
        <p14:creationId xmlns:p14="http://schemas.microsoft.com/office/powerpoint/2010/main" val="38168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CA7E5-59B8-CEE0-4860-CA440D2C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E88A-4FDF-4B7C-8D92-46DA9D71B226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78AE7-EE3C-9AF6-33B6-736BA855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DFAA-07F3-A981-CA3B-A2349FE4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black text&#10;&#10;Description automatically generated">
            <a:extLst>
              <a:ext uri="{FF2B5EF4-FFF2-40B4-BE49-F238E27FC236}">
                <a16:creationId xmlns:a16="http://schemas.microsoft.com/office/drawing/2014/main" id="{B1729B04-D907-B994-BC45-01C016E03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6208"/>
            <a:ext cx="1747646" cy="259308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E109AD-B7F8-AED1-F4EE-5A83C06296C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48623" y="241948"/>
            <a:ext cx="11695176" cy="5777852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Double 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4164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00" y="653887"/>
            <a:ext cx="10576488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33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D4EEAA-3A8F-C0F1-0245-5E1E8B96B2C8}"/>
              </a:ext>
            </a:extLst>
          </p:cNvPr>
          <p:cNvSpPr/>
          <p:nvPr userDrawn="1"/>
        </p:nvSpPr>
        <p:spPr>
          <a:xfrm>
            <a:off x="228600" y="228600"/>
            <a:ext cx="11731752" cy="46897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A3A35-07EA-F1DA-D2F0-4F2D26A1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06A42-BD7F-B2D0-2BCE-34737CA7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31632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41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D4EEAA-3A8F-C0F1-0245-5E1E8B96B2C8}"/>
              </a:ext>
            </a:extLst>
          </p:cNvPr>
          <p:cNvSpPr/>
          <p:nvPr userDrawn="1"/>
        </p:nvSpPr>
        <p:spPr>
          <a:xfrm>
            <a:off x="228600" y="228600"/>
            <a:ext cx="11731752" cy="468976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A3A35-07EA-F1DA-D2F0-4F2D26A1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06A42-BD7F-B2D0-2BCE-34737CA7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31632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89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D4EEAA-3A8F-C0F1-0245-5E1E8B96B2C8}"/>
              </a:ext>
            </a:extLst>
          </p:cNvPr>
          <p:cNvSpPr/>
          <p:nvPr userDrawn="1"/>
        </p:nvSpPr>
        <p:spPr>
          <a:xfrm>
            <a:off x="228600" y="228600"/>
            <a:ext cx="11731752" cy="46897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A3A35-07EA-F1DA-D2F0-4F2D26A1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06A42-BD7F-B2D0-2BCE-34737CA7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31632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6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551E22-AE44-6F0F-D967-B74BC8230DF1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A3A35-07EA-F1DA-D2F0-4F2D26A1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06A42-BD7F-B2D0-2BCE-34737CA7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316326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00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3F2C-7650-4BFD-A69B-7D8EC607B252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86F4C4-2D97-055D-D045-B6BC168A54B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06259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0AEC697-3BC4-41D1-E971-39993318804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07053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71D569F-3071-B977-BD7E-7508B6CAE8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172730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5468E8B-25FF-BD49-565D-3C0B811BC2C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72730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2A00E0-8E66-3557-F3EE-C87A291A219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839200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CF6023F-FBBD-E014-AD9E-96BECF25071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839200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24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2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578D8A-0C1F-FDDD-B997-F0E01FD82E21}"/>
              </a:ext>
            </a:extLst>
          </p:cNvPr>
          <p:cNvSpPr/>
          <p:nvPr userDrawn="1"/>
        </p:nvSpPr>
        <p:spPr>
          <a:xfrm>
            <a:off x="228600" y="228600"/>
            <a:ext cx="11731752" cy="4333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8612"/>
            <a:ext cx="8596734" cy="13310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61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2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578D8A-0C1F-FDDD-B997-F0E01FD82E21}"/>
              </a:ext>
            </a:extLst>
          </p:cNvPr>
          <p:cNvSpPr/>
          <p:nvPr userDrawn="1"/>
        </p:nvSpPr>
        <p:spPr>
          <a:xfrm>
            <a:off x="228600" y="228600"/>
            <a:ext cx="11731752" cy="43338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8612"/>
            <a:ext cx="8596734" cy="13310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72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578D8A-0C1F-FDDD-B997-F0E01FD82E21}"/>
              </a:ext>
            </a:extLst>
          </p:cNvPr>
          <p:cNvSpPr/>
          <p:nvPr userDrawn="1"/>
        </p:nvSpPr>
        <p:spPr>
          <a:xfrm>
            <a:off x="228600" y="228600"/>
            <a:ext cx="11731752" cy="4333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8612"/>
            <a:ext cx="8596734" cy="13310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04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xt Lef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8D0AF6-0227-8D25-1F3A-10EB172459B2}"/>
              </a:ext>
            </a:extLst>
          </p:cNvPr>
          <p:cNvSpPr/>
          <p:nvPr userDrawn="1"/>
        </p:nvSpPr>
        <p:spPr>
          <a:xfrm>
            <a:off x="6217920" y="228599"/>
            <a:ext cx="5742432" cy="640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CA8B-F5F6-368E-2884-6E97B5A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3055"/>
            <a:ext cx="5256212" cy="219594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9BF-A683-557D-3226-63315EBB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60618"/>
            <a:ext cx="5256212" cy="219594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0E8187B5-4441-21D8-E4DC-5314EBB434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xt Lef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224EBA-E373-F1E3-F7CF-FFB6676586AA}"/>
              </a:ext>
            </a:extLst>
          </p:cNvPr>
          <p:cNvSpPr/>
          <p:nvPr userDrawn="1"/>
        </p:nvSpPr>
        <p:spPr>
          <a:xfrm>
            <a:off x="6217920" y="228599"/>
            <a:ext cx="5742432" cy="6400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CA8B-F5F6-368E-2884-6E97B5A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3055"/>
            <a:ext cx="5256212" cy="219594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9BF-A683-557D-3226-63315EBB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60618"/>
            <a:ext cx="5256212" cy="219594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D56392AA-28CB-3325-870B-2D59EF9CD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5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xt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3A5E79-56C4-E142-A35B-B2BC312FBA22}"/>
              </a:ext>
            </a:extLst>
          </p:cNvPr>
          <p:cNvSpPr/>
          <p:nvPr userDrawn="1"/>
        </p:nvSpPr>
        <p:spPr>
          <a:xfrm>
            <a:off x="6217920" y="228599"/>
            <a:ext cx="5742432" cy="640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CA8B-F5F6-368E-2884-6E97B5A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3055"/>
            <a:ext cx="5256212" cy="219594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9BF-A683-557D-3226-63315EBB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60618"/>
            <a:ext cx="5256212" cy="219594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AEB6B8AF-AA63-9212-7434-81C5E5C57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eft Box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8D0AF6-0227-8D25-1F3A-10EB172459B2}"/>
              </a:ext>
            </a:extLst>
          </p:cNvPr>
          <p:cNvSpPr/>
          <p:nvPr userDrawn="1"/>
        </p:nvSpPr>
        <p:spPr>
          <a:xfrm>
            <a:off x="228600" y="228599"/>
            <a:ext cx="5742432" cy="640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CA8B-F5F6-368E-2884-6E97B5A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3055"/>
            <a:ext cx="4970169" cy="219594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9BF-A683-557D-3226-63315EBB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7588" y="1229857"/>
            <a:ext cx="5256212" cy="219594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1B0EE-99A8-FD35-C3EC-4BCD08461A0B}"/>
              </a:ext>
            </a:extLst>
          </p:cNvPr>
          <p:cNvSpPr txBox="1"/>
          <p:nvPr userDrawn="1"/>
        </p:nvSpPr>
        <p:spPr>
          <a:xfrm>
            <a:off x="832338" y="5910856"/>
            <a:ext cx="350692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i="0" dirty="0" err="1">
                <a:solidFill>
                  <a:schemeClr val="bg1"/>
                </a:solidFill>
                <a:latin typeface="+mn-lt"/>
                <a:cs typeface="Calibri"/>
              </a:rPr>
              <a:t>careoregon.org</a:t>
            </a:r>
            <a:endParaRPr lang="en-US" sz="2000" b="1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9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eft Box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8D0AF6-0227-8D25-1F3A-10EB172459B2}"/>
              </a:ext>
            </a:extLst>
          </p:cNvPr>
          <p:cNvSpPr/>
          <p:nvPr userDrawn="1"/>
        </p:nvSpPr>
        <p:spPr>
          <a:xfrm>
            <a:off x="228600" y="228599"/>
            <a:ext cx="5742432" cy="6400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CA8B-F5F6-368E-2884-6E97B5A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3055"/>
            <a:ext cx="4970169" cy="219594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9BF-A683-557D-3226-63315EBB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7588" y="1229857"/>
            <a:ext cx="5256212" cy="219594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D0E9E-9A18-4197-E5A9-7147A41F0F1C}"/>
              </a:ext>
            </a:extLst>
          </p:cNvPr>
          <p:cNvSpPr txBox="1"/>
          <p:nvPr userDrawn="1"/>
        </p:nvSpPr>
        <p:spPr>
          <a:xfrm>
            <a:off x="832338" y="5910856"/>
            <a:ext cx="350692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i="0" dirty="0" err="1">
                <a:solidFill>
                  <a:schemeClr val="bg1"/>
                </a:solidFill>
                <a:latin typeface="+mn-lt"/>
                <a:cs typeface="Calibri"/>
              </a:rPr>
              <a:t>careoregon.org</a:t>
            </a:r>
            <a:endParaRPr lang="en-US" sz="2000" b="1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4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eft Box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8D0AF6-0227-8D25-1F3A-10EB172459B2}"/>
              </a:ext>
            </a:extLst>
          </p:cNvPr>
          <p:cNvSpPr/>
          <p:nvPr userDrawn="1"/>
        </p:nvSpPr>
        <p:spPr>
          <a:xfrm>
            <a:off x="228600" y="228599"/>
            <a:ext cx="5742432" cy="640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CA8B-F5F6-368E-2884-6E97B5A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33055"/>
            <a:ext cx="4970169" cy="219594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BB9BF-A683-557D-3226-63315EBB8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7588" y="1229857"/>
            <a:ext cx="5256212" cy="2195945"/>
          </a:xfrm>
        </p:spPr>
        <p:txBody>
          <a:bodyPr anchor="b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C9452E-7F4F-9603-885B-2F04FCB0B961}"/>
              </a:ext>
            </a:extLst>
          </p:cNvPr>
          <p:cNvSpPr txBox="1"/>
          <p:nvPr userDrawn="1"/>
        </p:nvSpPr>
        <p:spPr>
          <a:xfrm>
            <a:off x="832338" y="5910856"/>
            <a:ext cx="350692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i="0" dirty="0" err="1">
                <a:solidFill>
                  <a:schemeClr val="bg1"/>
                </a:solidFill>
                <a:latin typeface="+mn-lt"/>
                <a:cs typeface="Calibri"/>
              </a:rPr>
              <a:t>careoregon.org</a:t>
            </a:r>
            <a:endParaRPr lang="en-US" sz="2000" b="1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plit Photo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E193C-18F0-2829-F65E-5630E26184D2}"/>
              </a:ext>
            </a:extLst>
          </p:cNvPr>
          <p:cNvSpPr/>
          <p:nvPr userDrawn="1"/>
        </p:nvSpPr>
        <p:spPr>
          <a:xfrm>
            <a:off x="228598" y="228599"/>
            <a:ext cx="5867402" cy="640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890CA-6800-4F97-7340-F661FBFF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4937557" cy="244157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A871EB-A41E-EA2E-8BD8-DB7B99020AC4}"/>
              </a:ext>
            </a:extLst>
          </p:cNvPr>
          <p:cNvSpPr txBox="1"/>
          <p:nvPr userDrawn="1"/>
        </p:nvSpPr>
        <p:spPr>
          <a:xfrm>
            <a:off x="832338" y="5910856"/>
            <a:ext cx="350692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i="0" dirty="0" err="1">
                <a:solidFill>
                  <a:schemeClr val="bg1"/>
                </a:solidFill>
                <a:latin typeface="+mn-lt"/>
                <a:cs typeface="Calibri"/>
              </a:rPr>
              <a:t>careoregon.org</a:t>
            </a:r>
            <a:endParaRPr lang="en-US" sz="2000" b="1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94801BE-7463-360D-738E-01B2FCB75BF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228600"/>
            <a:ext cx="5864352" cy="64008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Double click to insert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7107EF0-DFF7-BF12-6210-B09CF8154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60618"/>
            <a:ext cx="4937557" cy="219594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33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Sideba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758DC4-A9F2-044B-C931-311E902668CE}"/>
              </a:ext>
            </a:extLst>
          </p:cNvPr>
          <p:cNvSpPr/>
          <p:nvPr userDrawn="1"/>
        </p:nvSpPr>
        <p:spPr>
          <a:xfrm>
            <a:off x="8661749" y="1598952"/>
            <a:ext cx="3291840" cy="50292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28800"/>
            <a:ext cx="7677911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1760"/>
            <a:ext cx="7677910" cy="352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7BD8-4E5C-4F78-9526-C56DE8E6DBD6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329184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2A00E0-8E66-3557-F3EE-C87A291A219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839200" y="1828800"/>
            <a:ext cx="2514600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CF6023F-FBBD-E014-AD9E-96BECF25071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839200" y="2651760"/>
            <a:ext cx="2514600" cy="35204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4F6D2ADC-7CD4-7822-224B-3173D4A81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6208"/>
            <a:ext cx="1747646" cy="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plit Photo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E193C-18F0-2829-F65E-5630E26184D2}"/>
              </a:ext>
            </a:extLst>
          </p:cNvPr>
          <p:cNvSpPr/>
          <p:nvPr userDrawn="1"/>
        </p:nvSpPr>
        <p:spPr>
          <a:xfrm>
            <a:off x="228598" y="228599"/>
            <a:ext cx="5867402" cy="6400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890CA-6800-4F97-7340-F661FBFF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4937557" cy="244157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A871EB-A41E-EA2E-8BD8-DB7B99020AC4}"/>
              </a:ext>
            </a:extLst>
          </p:cNvPr>
          <p:cNvSpPr txBox="1"/>
          <p:nvPr userDrawn="1"/>
        </p:nvSpPr>
        <p:spPr>
          <a:xfrm>
            <a:off x="832338" y="5910856"/>
            <a:ext cx="350692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i="0" dirty="0" err="1">
                <a:solidFill>
                  <a:schemeClr val="bg1"/>
                </a:solidFill>
                <a:latin typeface="+mn-lt"/>
                <a:cs typeface="Calibri"/>
              </a:rPr>
              <a:t>careoregon.org</a:t>
            </a:r>
            <a:endParaRPr lang="en-US" sz="2000" b="1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F5BEC22-1B53-BE03-F883-E301F5A45AA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228599"/>
            <a:ext cx="5867402" cy="64008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Double click to insert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EEB72D-27CC-3031-03E3-0F7006C15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60618"/>
            <a:ext cx="4937557" cy="219594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5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plit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E193C-18F0-2829-F65E-5630E26184D2}"/>
              </a:ext>
            </a:extLst>
          </p:cNvPr>
          <p:cNvSpPr/>
          <p:nvPr userDrawn="1"/>
        </p:nvSpPr>
        <p:spPr>
          <a:xfrm>
            <a:off x="228598" y="228599"/>
            <a:ext cx="5867402" cy="640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890CA-6800-4F97-7340-F661FBFF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4937557" cy="2441575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A871EB-A41E-EA2E-8BD8-DB7B99020AC4}"/>
              </a:ext>
            </a:extLst>
          </p:cNvPr>
          <p:cNvSpPr txBox="1"/>
          <p:nvPr userDrawn="1"/>
        </p:nvSpPr>
        <p:spPr>
          <a:xfrm>
            <a:off x="832338" y="5910856"/>
            <a:ext cx="350692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i="0" dirty="0" err="1">
                <a:solidFill>
                  <a:schemeClr val="bg1"/>
                </a:solidFill>
                <a:latin typeface="+mn-lt"/>
                <a:cs typeface="Calibri"/>
              </a:rPr>
              <a:t>careoregon.org</a:t>
            </a:r>
            <a:endParaRPr lang="en-US" sz="2000" b="1" i="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D752648-368B-11E3-1FB8-A867B46CBE8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228600"/>
            <a:ext cx="5867402" cy="64008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Double click to insert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FDF3D9B-CA97-587A-7F09-DC87822BD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60618"/>
            <a:ext cx="4937557" cy="219594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6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D4EEAA-3A8F-C0F1-0245-5E1E8B96B2C8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A3A35-07EA-F1DA-D2F0-4F2D26A1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122363"/>
            <a:ext cx="1051560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06A42-BD7F-B2D0-2BCE-34737CA7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10515599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EF162401-F2D2-BEEE-C0FE-02B300C9E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B2293DF-C2FE-6887-7915-F21330C39BCD}"/>
              </a:ext>
            </a:extLst>
          </p:cNvPr>
          <p:cNvSpPr txBox="1">
            <a:spLocks/>
          </p:cNvSpPr>
          <p:nvPr userDrawn="1"/>
        </p:nvSpPr>
        <p:spPr>
          <a:xfrm>
            <a:off x="838201" y="5750331"/>
            <a:ext cx="6063761" cy="789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</a:rPr>
              <a:t>Copyright © 2024 </a:t>
            </a:r>
            <a:r>
              <a:rPr lang="en-US" sz="1400" dirty="0" err="1">
                <a:solidFill>
                  <a:schemeClr val="bg1"/>
                </a:solidFill>
              </a:rPr>
              <a:t>CareOregon</a:t>
            </a:r>
            <a:r>
              <a:rPr lang="en-US" sz="1400" dirty="0">
                <a:solidFill>
                  <a:schemeClr val="bg1"/>
                </a:solidFill>
              </a:rPr>
              <a:t>, Inc. Do not copy, replicate, or distribute, in whole or in part, without written permission from </a:t>
            </a:r>
            <a:r>
              <a:rPr lang="en-US" sz="1400" dirty="0" err="1">
                <a:solidFill>
                  <a:schemeClr val="bg1"/>
                </a:solidFill>
              </a:rPr>
              <a:t>CareOregon</a:t>
            </a:r>
            <a:r>
              <a:rPr lang="en-US" sz="1400" dirty="0">
                <a:solidFill>
                  <a:schemeClr val="bg1"/>
                </a:solidFill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13196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D4EEAA-3A8F-C0F1-0245-5E1E8B96B2C8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A3A35-07EA-F1DA-D2F0-4F2D26A1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122363"/>
            <a:ext cx="1051560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06A42-BD7F-B2D0-2BCE-34737CA7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10515599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A406356-9BBB-56E3-7A49-9C4D08069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18C29F9-072C-5C09-C9B3-F2972137332E}"/>
              </a:ext>
            </a:extLst>
          </p:cNvPr>
          <p:cNvSpPr txBox="1">
            <a:spLocks/>
          </p:cNvSpPr>
          <p:nvPr userDrawn="1"/>
        </p:nvSpPr>
        <p:spPr>
          <a:xfrm>
            <a:off x="838201" y="5750331"/>
            <a:ext cx="6063761" cy="789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</a:rPr>
              <a:t>Copyright © 2024 </a:t>
            </a:r>
            <a:r>
              <a:rPr lang="en-US" sz="1400" dirty="0" err="1">
                <a:solidFill>
                  <a:schemeClr val="bg1"/>
                </a:solidFill>
              </a:rPr>
              <a:t>CareOregon</a:t>
            </a:r>
            <a:r>
              <a:rPr lang="en-US" sz="1400" dirty="0">
                <a:solidFill>
                  <a:schemeClr val="bg1"/>
                </a:solidFill>
              </a:rPr>
              <a:t>, Inc. Do not copy, replicate, or distribute, in whole or in part, without written permission from </a:t>
            </a:r>
            <a:r>
              <a:rPr lang="en-US" sz="1400" dirty="0" err="1">
                <a:solidFill>
                  <a:schemeClr val="bg1"/>
                </a:solidFill>
              </a:rPr>
              <a:t>CareOregon</a:t>
            </a:r>
            <a:r>
              <a:rPr lang="en-US" sz="1400" dirty="0">
                <a:solidFill>
                  <a:schemeClr val="bg1"/>
                </a:solidFill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9879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37117D5-C70F-7E77-979A-279915273AC5}"/>
              </a:ext>
            </a:extLst>
          </p:cNvPr>
          <p:cNvSpPr/>
          <p:nvPr userDrawn="1"/>
        </p:nvSpPr>
        <p:spPr>
          <a:xfrm>
            <a:off x="228600" y="228600"/>
            <a:ext cx="11731752" cy="640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A3A35-07EA-F1DA-D2F0-4F2D26A1134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838198" y="1122363"/>
            <a:ext cx="1051560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06A42-BD7F-B2D0-2BCE-34737CA74BB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838199" y="3602038"/>
            <a:ext cx="10515599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D6EAB34D-4B03-FC65-83B6-89CA1323F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94677BC-6DF8-60E5-879A-795F413EA0AE}"/>
              </a:ext>
            </a:extLst>
          </p:cNvPr>
          <p:cNvSpPr txBox="1">
            <a:spLocks/>
          </p:cNvSpPr>
          <p:nvPr userDrawn="1"/>
        </p:nvSpPr>
        <p:spPr>
          <a:xfrm>
            <a:off x="838201" y="5750331"/>
            <a:ext cx="6063761" cy="789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</a:rPr>
              <a:t>Copyright © 2024 </a:t>
            </a:r>
            <a:r>
              <a:rPr lang="en-US" sz="1400" dirty="0" err="1">
                <a:solidFill>
                  <a:schemeClr val="bg1"/>
                </a:solidFill>
              </a:rPr>
              <a:t>CareOregon</a:t>
            </a:r>
            <a:r>
              <a:rPr lang="en-US" sz="1400" dirty="0">
                <a:solidFill>
                  <a:schemeClr val="bg1"/>
                </a:solidFill>
              </a:rPr>
              <a:t>, Inc. Do not copy, replicate, or distribute, in whole or in part, without written permission from </a:t>
            </a:r>
            <a:r>
              <a:rPr lang="en-US" sz="1400" dirty="0" err="1">
                <a:solidFill>
                  <a:schemeClr val="bg1"/>
                </a:solidFill>
              </a:rPr>
              <a:t>CareOregon</a:t>
            </a:r>
            <a:r>
              <a:rPr lang="en-US" sz="1400" dirty="0">
                <a:solidFill>
                  <a:schemeClr val="bg1"/>
                </a:solidFill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39729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A3A35-07EA-F1DA-D2F0-4F2D26A11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1122363"/>
            <a:ext cx="10515602" cy="238760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06A42-BD7F-B2D0-2BCE-34737CA7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10515599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2BEC95-3AD8-BCCC-E874-AD0F1A3ADC1E}"/>
              </a:ext>
            </a:extLst>
          </p:cNvPr>
          <p:cNvSpPr/>
          <p:nvPr userDrawn="1"/>
        </p:nvSpPr>
        <p:spPr>
          <a:xfrm>
            <a:off x="764345" y="5735637"/>
            <a:ext cx="2461846" cy="613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901A2C2-CB1A-092F-6C36-7B803B6ECFE9}"/>
              </a:ext>
            </a:extLst>
          </p:cNvPr>
          <p:cNvSpPr txBox="1">
            <a:spLocks/>
          </p:cNvSpPr>
          <p:nvPr userDrawn="1"/>
        </p:nvSpPr>
        <p:spPr>
          <a:xfrm>
            <a:off x="838201" y="5750331"/>
            <a:ext cx="6063761" cy="789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Copyright © 2024 </a:t>
            </a:r>
            <a:r>
              <a:rPr lang="en-US" sz="1400" dirty="0" err="1">
                <a:solidFill>
                  <a:schemeClr val="tx1"/>
                </a:solidFill>
              </a:rPr>
              <a:t>CareOregon</a:t>
            </a:r>
            <a:r>
              <a:rPr lang="en-US" sz="1400" dirty="0">
                <a:solidFill>
                  <a:schemeClr val="tx1"/>
                </a:solidFill>
              </a:rPr>
              <a:t>, Inc. Do not copy, replicate, or distribute, in whole or in part, without written permission from </a:t>
            </a:r>
            <a:r>
              <a:rPr lang="en-US" sz="1400" dirty="0" err="1">
                <a:solidFill>
                  <a:schemeClr val="tx1"/>
                </a:solidFill>
              </a:rPr>
              <a:t>CareOregon</a:t>
            </a:r>
            <a:r>
              <a:rPr lang="en-US" sz="1400" dirty="0">
                <a:solidFill>
                  <a:schemeClr val="tx1"/>
                </a:solidFill>
              </a:rPr>
              <a:t>, Inc.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95ECD-30D3-2629-62BE-61FAFC782EB1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7755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33FC65-7D37-357E-5AA7-2CFA90E144DB}"/>
              </a:ext>
            </a:extLst>
          </p:cNvPr>
          <p:cNvSpPr/>
          <p:nvPr userDrawn="1"/>
        </p:nvSpPr>
        <p:spPr>
          <a:xfrm>
            <a:off x="228600" y="3429000"/>
            <a:ext cx="11731752" cy="3200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225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815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6348C261-36B4-4589-4F5E-B375FC57F3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33FC65-7D37-357E-5AA7-2CFA90E144DB}"/>
              </a:ext>
            </a:extLst>
          </p:cNvPr>
          <p:cNvSpPr/>
          <p:nvPr userDrawn="1"/>
        </p:nvSpPr>
        <p:spPr>
          <a:xfrm>
            <a:off x="228600" y="3429000"/>
            <a:ext cx="11731752" cy="320039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225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815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853C9405-15B4-DC42-CA05-6F2C37376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33FC65-7D37-357E-5AA7-2CFA90E144DB}"/>
              </a:ext>
            </a:extLst>
          </p:cNvPr>
          <p:cNvSpPr/>
          <p:nvPr userDrawn="1"/>
        </p:nvSpPr>
        <p:spPr>
          <a:xfrm>
            <a:off x="228600" y="3429000"/>
            <a:ext cx="11731752" cy="320039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22564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815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D494FB64-CA25-CEB6-851C-1BDB6E7FF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Righ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8A41-246D-2F13-D522-1A5BBAEC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2960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C791-D325-B55E-E6E0-745DFDC478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3657600" cy="1216152"/>
          </a:xfrm>
        </p:spPr>
        <p:txBody>
          <a:bodyPr anchor="t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98F2-C53C-1AA5-E5CE-99ED23CFC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5945" y="1828799"/>
            <a:ext cx="6693074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8D4DBA-3214-54B1-1803-A504AD8B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1D850-AC15-4A37-8162-3CFFDF34F8CA}" type="datetime1">
              <a:rPr lang="en-US" smtClean="0"/>
              <a:t>10/7/2024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41257A-18D2-CE45-2291-022F5675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E98A1F-9949-E899-E836-E3104BFE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33FC65-7D37-357E-5AA7-2CFA90E144DB}"/>
              </a:ext>
            </a:extLst>
          </p:cNvPr>
          <p:cNvSpPr/>
          <p:nvPr userDrawn="1"/>
        </p:nvSpPr>
        <p:spPr>
          <a:xfrm>
            <a:off x="228600" y="5082886"/>
            <a:ext cx="11731752" cy="15465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225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BB2BEB1D-54D8-FCD3-E9A5-8C388184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33FC65-7D37-357E-5AA7-2CFA90E144DB}"/>
              </a:ext>
            </a:extLst>
          </p:cNvPr>
          <p:cNvSpPr/>
          <p:nvPr userDrawn="1"/>
        </p:nvSpPr>
        <p:spPr>
          <a:xfrm>
            <a:off x="228600" y="5082886"/>
            <a:ext cx="11731752" cy="15465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225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EBF59546-C820-5023-5AFB-EB60CB523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33FC65-7D37-357E-5AA7-2CFA90E144DB}"/>
              </a:ext>
            </a:extLst>
          </p:cNvPr>
          <p:cNvSpPr/>
          <p:nvPr userDrawn="1"/>
        </p:nvSpPr>
        <p:spPr>
          <a:xfrm>
            <a:off x="228600" y="5082886"/>
            <a:ext cx="11731752" cy="15465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22564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0B389B68-7C28-5CB6-2948-6D3DD6421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47F31-7DE3-96F4-B891-D1B9936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225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026B-5DEE-5A67-90BC-B3281555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FCA956-F45A-5C3B-8DBE-0B407F466F29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250D0212-78E4-D8B9-100A-AE2500DD6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04" y="5903601"/>
            <a:ext cx="2648675" cy="3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B53E6F9-919F-637E-8E3E-4147AAAA2EC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28600" y="228600"/>
            <a:ext cx="11773467" cy="6400800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Double click to insert picture.</a:t>
            </a:r>
          </a:p>
          <a:p>
            <a:r>
              <a:rPr lang="en-US" dirty="0"/>
              <a:t>Use darkened bars from example slides </a:t>
            </a:r>
            <a:br>
              <a:rPr lang="en-US" dirty="0"/>
            </a:br>
            <a:r>
              <a:rPr lang="en-US" dirty="0"/>
              <a:t>to improve legibility of text.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7611-3704-AFD1-0257-301C51340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F8A7-AEC3-8295-E9D6-103F7A84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9DB7-5BA2-4277-9BBC-78B6ADB0E9AA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E4249-6BB7-C596-EEC0-06DFBA901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1F759-D832-BD49-454A-516BE384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76A-50A5-4CD8-96B3-90BF392700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ection Header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B53E6F9-919F-637E-8E3E-4147AAAA2EC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48623" y="241948"/>
            <a:ext cx="11695176" cy="6364224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Double click to insert picture.</a:t>
            </a:r>
          </a:p>
          <a:p>
            <a:r>
              <a:rPr lang="en-US" dirty="0"/>
              <a:t>Use darkened bars from example slides </a:t>
            </a:r>
            <a:br>
              <a:rPr lang="en-US" dirty="0"/>
            </a:br>
            <a:r>
              <a:rPr lang="en-US" dirty="0"/>
              <a:t>to improve legibility of text.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7611-3704-AFD1-0257-301C51340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F8A7-AEC3-8295-E9D6-103F7A84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9DB7-5BA2-4277-9BBC-78B6ADB0E9AA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E4249-6BB7-C596-EEC0-06DFBA901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1F759-D832-BD49-454A-516BE384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976A-50A5-4CD8-96B3-90BF392700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989491-7CFD-301C-72F4-9DD46DEFB8C5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8118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Header Quot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073FF3-4C83-03C7-CED9-E8B957245044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EC6C7-1A3C-DEB2-F3C0-22035A6F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45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59C66EE7-F784-B6C5-D381-4861DB545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Header Quot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073FF3-4C83-03C7-CED9-E8B957245044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EC6C7-1A3C-DEB2-F3C0-22035A6F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45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1845C07-49E3-1027-0374-9D3E3239A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Header 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073FF3-4C83-03C7-CED9-E8B957245044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EC6C7-1A3C-DEB2-F3C0-22035A6F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45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AB2E6184-C60B-ADA4-D976-13F6E0810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29" y="5714176"/>
            <a:ext cx="3025772" cy="7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Header Quote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A04987-8819-CB2C-7017-E8E3572CC3B3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EC6C7-1A3C-DEB2-F3C0-22035A6F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45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blue and black text&#10;&#10;Description automatically generated">
            <a:extLst>
              <a:ext uri="{FF2B5EF4-FFF2-40B4-BE49-F238E27FC236}">
                <a16:creationId xmlns:a16="http://schemas.microsoft.com/office/drawing/2014/main" id="{974D4B66-92ED-B63C-D590-D423A45C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04" y="5903601"/>
            <a:ext cx="2648675" cy="3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86A144-52DF-CE9C-FBDC-1DC7D3F92114}"/>
              </a:ext>
            </a:extLst>
          </p:cNvPr>
          <p:cNvSpPr/>
          <p:nvPr userDrawn="1"/>
        </p:nvSpPr>
        <p:spPr>
          <a:xfrm>
            <a:off x="228600" y="228600"/>
            <a:ext cx="11731752" cy="137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DE0D4-FFD8-F8C9-8B04-1AE91E38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57C30-F6BF-945A-DC17-1A3170F89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8799"/>
            <a:ext cx="10515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024B-9EE7-B802-330C-49AB53CAC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1844"/>
            <a:ext cx="118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85707191-FED7-4F38-ABC1-423FE4B45C44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FCFD-A2E1-82B2-B253-6AE1EF25F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171844"/>
            <a:ext cx="118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968776F5-8AA4-4C82-81BC-8EA6F1B653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C45A3-07FA-C4F3-9B14-2CDC07039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1718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13" name="Picture 12" descr="A blue and black text&#10;&#10;Description automatically generated">
            <a:extLst>
              <a:ext uri="{FF2B5EF4-FFF2-40B4-BE49-F238E27FC236}">
                <a16:creationId xmlns:a16="http://schemas.microsoft.com/office/drawing/2014/main" id="{D41B81FE-A6D8-A06B-5E4E-62B5409E9D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6208"/>
            <a:ext cx="1747646" cy="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5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9" r:id="rId2"/>
    <p:sldLayoutId id="2147483720" r:id="rId3"/>
    <p:sldLayoutId id="2147483709" r:id="rId4"/>
    <p:sldLayoutId id="2147483710" r:id="rId5"/>
    <p:sldLayoutId id="2147483717" r:id="rId6"/>
    <p:sldLayoutId id="2147483718" r:id="rId7"/>
    <p:sldLayoutId id="2147483721" r:id="rId8"/>
    <p:sldLayoutId id="2147483724" r:id="rId9"/>
    <p:sldLayoutId id="2147483725" r:id="rId10"/>
    <p:sldLayoutId id="2147483722" r:id="rId11"/>
    <p:sldLayoutId id="2147483723" r:id="rId12"/>
    <p:sldLayoutId id="2147483777" r:id="rId13"/>
    <p:sldLayoutId id="2147483711" r:id="rId14"/>
    <p:sldLayoutId id="2147483712" r:id="rId15"/>
    <p:sldLayoutId id="2147483783" r:id="rId16"/>
    <p:sldLayoutId id="214748378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3792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86A144-52DF-CE9C-FBDC-1DC7D3F92114}"/>
              </a:ext>
            </a:extLst>
          </p:cNvPr>
          <p:cNvSpPr/>
          <p:nvPr userDrawn="1"/>
        </p:nvSpPr>
        <p:spPr>
          <a:xfrm>
            <a:off x="228600" y="228600"/>
            <a:ext cx="11731752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DE0D4-FFD8-F8C9-8B04-1AE91E38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57C30-F6BF-945A-DC17-1A3170F89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8799"/>
            <a:ext cx="10515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024B-9EE7-B802-330C-49AB53CAC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1844"/>
            <a:ext cx="118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85707191-FED7-4F38-ABC1-423FE4B45C44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FCFD-A2E1-82B2-B253-6AE1EF25F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171844"/>
            <a:ext cx="118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968776F5-8AA4-4C82-81BC-8EA6F1B653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C45A3-07FA-C4F3-9B14-2CDC07039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1718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13" name="Picture 12" descr="A blue and black text&#10;&#10;Description automatically generated">
            <a:extLst>
              <a:ext uri="{FF2B5EF4-FFF2-40B4-BE49-F238E27FC236}">
                <a16:creationId xmlns:a16="http://schemas.microsoft.com/office/drawing/2014/main" id="{D41B81FE-A6D8-A06B-5E4E-62B5409E9DC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6208"/>
            <a:ext cx="1747646" cy="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1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3792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86A144-52DF-CE9C-FBDC-1DC7D3F92114}"/>
              </a:ext>
            </a:extLst>
          </p:cNvPr>
          <p:cNvSpPr/>
          <p:nvPr userDrawn="1"/>
        </p:nvSpPr>
        <p:spPr>
          <a:xfrm>
            <a:off x="228600" y="228600"/>
            <a:ext cx="11731752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DE0D4-FFD8-F8C9-8B04-1AE91E38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57C30-F6BF-945A-DC17-1A3170F89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8799"/>
            <a:ext cx="10515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024B-9EE7-B802-330C-49AB53CAC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1844"/>
            <a:ext cx="118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85707191-FED7-4F38-ABC1-423FE4B45C44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FCFD-A2E1-82B2-B253-6AE1EF25F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171844"/>
            <a:ext cx="118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968776F5-8AA4-4C82-81BC-8EA6F1B653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C45A3-07FA-C4F3-9B14-2CDC07039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1718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13" name="Picture 12" descr="A blue and black text&#10;&#10;Description automatically generated">
            <a:extLst>
              <a:ext uri="{FF2B5EF4-FFF2-40B4-BE49-F238E27FC236}">
                <a16:creationId xmlns:a16="http://schemas.microsoft.com/office/drawing/2014/main" id="{D41B81FE-A6D8-A06B-5E4E-62B5409E9DC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6208"/>
            <a:ext cx="1747646" cy="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3792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2535D1-7878-AAB7-A506-9E6442D7090D}"/>
              </a:ext>
            </a:extLst>
          </p:cNvPr>
          <p:cNvSpPr/>
          <p:nvPr userDrawn="1"/>
        </p:nvSpPr>
        <p:spPr>
          <a:xfrm>
            <a:off x="228600" y="228598"/>
            <a:ext cx="11731752" cy="6400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DE0D4-FFD8-F8C9-8B04-1AE91E38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29600" cy="15743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57C30-F6BF-945A-DC17-1A3170F89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2317"/>
            <a:ext cx="10515600" cy="3934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024B-9EE7-B802-330C-49AB53CAC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220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8E64C8B-FF83-4CE4-A13D-1B1C4020E878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FCFD-A2E1-82B2-B253-6AE1EF25F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172200"/>
            <a:ext cx="118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968776F5-8AA4-4C82-81BC-8EA6F1B653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C45A3-07FA-C4F3-9B14-2CDC07039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172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A blue and black text&#10;&#10;Description automatically generated">
            <a:extLst>
              <a:ext uri="{FF2B5EF4-FFF2-40B4-BE49-F238E27FC236}">
                <a16:creationId xmlns:a16="http://schemas.microsoft.com/office/drawing/2014/main" id="{65D65CA6-6071-5364-7465-FF8C93391EC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954" y="6235907"/>
            <a:ext cx="1747646" cy="2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86" r:id="rId13"/>
    <p:sldLayoutId id="2147483769" r:id="rId14"/>
    <p:sldLayoutId id="2147483770" r:id="rId15"/>
    <p:sldLayoutId id="2147483821" r:id="rId16"/>
    <p:sldLayoutId id="2147483822" r:id="rId17"/>
    <p:sldLayoutId id="214748382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  <p15:guide id="7" orient="horz" pos="379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DE0D4-FFD8-F8C9-8B04-1AE91E38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57C30-F6BF-945A-DC17-1A3170F89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D1641-D903-50F5-0E3C-8DC270D2A177}"/>
              </a:ext>
            </a:extLst>
          </p:cNvPr>
          <p:cNvSpPr txBox="1"/>
          <p:nvPr userDrawn="1"/>
        </p:nvSpPr>
        <p:spPr>
          <a:xfrm>
            <a:off x="832338" y="5910856"/>
            <a:ext cx="350692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i="0" dirty="0" err="1">
                <a:solidFill>
                  <a:srgbClr val="003C71"/>
                </a:solidFill>
                <a:latin typeface="+mn-lt"/>
                <a:cs typeface="Calibri"/>
              </a:rPr>
              <a:t>careoregon.org</a:t>
            </a:r>
            <a:endParaRPr lang="en-US" sz="2000" b="1" i="0" dirty="0">
              <a:solidFill>
                <a:srgbClr val="003C71"/>
              </a:solidFill>
              <a:latin typeface="+mn-lt"/>
              <a:cs typeface="Calibri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D0D5906-23DA-3865-F71C-3FBE9D778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665DD174-7144-4FB0-BEC5-C4F7D94F54A0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A42FECF-EAF8-26F4-4BC0-9CAC79EE3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1794E8-7063-CD52-468E-0FABD7126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D75F4F31-4686-4B99-A40D-BA15638FD3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ue and black text&#10;&#10;Description automatically generated">
            <a:extLst>
              <a:ext uri="{FF2B5EF4-FFF2-40B4-BE49-F238E27FC236}">
                <a16:creationId xmlns:a16="http://schemas.microsoft.com/office/drawing/2014/main" id="{61FC1EB8-D734-0268-B3E9-DB70C617562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04" y="5903601"/>
            <a:ext cx="2648675" cy="3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8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775" r:id="rId4"/>
    <p:sldLayoutId id="2147483663" r:id="rId5"/>
    <p:sldLayoutId id="2147483673" r:id="rId6"/>
    <p:sldLayoutId id="2147483674" r:id="rId7"/>
    <p:sldLayoutId id="2147483668" r:id="rId8"/>
    <p:sldLayoutId id="2147483676" r:id="rId9"/>
    <p:sldLayoutId id="2147483675" r:id="rId10"/>
    <p:sldLayoutId id="2147483780" r:id="rId11"/>
    <p:sldLayoutId id="2147483782" r:id="rId12"/>
    <p:sldLayoutId id="2147483781" r:id="rId13"/>
    <p:sldLayoutId id="2147483669" r:id="rId14"/>
    <p:sldLayoutId id="2147483677" r:id="rId15"/>
    <p:sldLayoutId id="2147483678" r:id="rId16"/>
    <p:sldLayoutId id="2147483670" r:id="rId17"/>
    <p:sldLayoutId id="2147483679" r:id="rId18"/>
    <p:sldLayoutId id="2147483680" r:id="rId19"/>
    <p:sldLayoutId id="214748377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240" userDrawn="1">
          <p15:clr>
            <a:srgbClr val="F26B43"/>
          </p15:clr>
        </p15:guide>
        <p15:guide id="6" orient="horz" pos="388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DE0D4-FFD8-F8C9-8B04-1AE91E38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57C30-F6BF-945A-DC17-1A3170F89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3C397-A7CF-D9D4-5C79-7DE11E0D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FA739DB7-5BA2-4277-9BBC-78B6ADB0E9AA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3C56EB-AEE6-2185-C9B4-5BC91C0D7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2ED5A8-9A8D-F3F4-60C8-AB893C54D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C727976A-50A5-4CD8-96B3-90BF392700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32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7" r:id="rId2"/>
    <p:sldLayoutId id="2147483698" r:id="rId3"/>
    <p:sldLayoutId id="2147483693" r:id="rId4"/>
    <p:sldLayoutId id="2147483699" r:id="rId5"/>
    <p:sldLayoutId id="2147483700" r:id="rId6"/>
    <p:sldLayoutId id="2147483774" r:id="rId7"/>
    <p:sldLayoutId id="2147483784" r:id="rId8"/>
    <p:sldLayoutId id="2147483785" r:id="rId9"/>
    <p:sldLayoutId id="2147483687" r:id="rId10"/>
    <p:sldLayoutId id="2147483695" r:id="rId11"/>
    <p:sldLayoutId id="2147483696" r:id="rId12"/>
    <p:sldLayoutId id="2147483772" r:id="rId13"/>
    <p:sldLayoutId id="2147483689" r:id="rId14"/>
    <p:sldLayoutId id="2147483701" r:id="rId15"/>
    <p:sldLayoutId id="2147483702" r:id="rId16"/>
    <p:sldLayoutId id="2147483690" r:id="rId17"/>
    <p:sldLayoutId id="2147483771" r:id="rId18"/>
    <p:sldLayoutId id="2147483694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Kyleg@mywallace.org" TargetMode="Externa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Relationship Id="rId5" Type="http://schemas.openxmlformats.org/officeDocument/2006/relationships/hyperlink" Target="https://www.blinkist.com/magazine/posts/progress-quotes-keep-motivated?utm_source=cpp" TargetMode="Externa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bozzetti@vgmhc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hyperlink" Target="mailto:lbozzetti@vgmhc.org" TargetMode="Externa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oldenkew@ah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.png"/><Relationship Id="rId4" Type="http://schemas.openxmlformats.org/officeDocument/2006/relationships/hyperlink" Target="mailto:swansokd@ah.or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DDBF03-45B0-79C6-DB6C-ED0C825D0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870" y="2024856"/>
            <a:ext cx="10515600" cy="8747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CCO Oregon Conference Panel Presentation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October 2, 2024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14CDDD-224F-5FCD-6CF8-256C8810A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870" y="0"/>
            <a:ext cx="11220450" cy="1538288"/>
          </a:xfrm>
        </p:spPr>
        <p:txBody>
          <a:bodyPr>
            <a:noAutofit/>
          </a:bodyPr>
          <a:lstStyle/>
          <a:p>
            <a:r>
              <a:rPr lang="en-US" sz="4400" dirty="0"/>
              <a:t>Keeping the Member in “Member Centric”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A762B-AD29-999F-A272-D0CD40620E0B}"/>
              </a:ext>
            </a:extLst>
          </p:cNvPr>
          <p:cNvSpPr txBox="1"/>
          <p:nvPr/>
        </p:nvSpPr>
        <p:spPr>
          <a:xfrm>
            <a:off x="345870" y="2760016"/>
            <a:ext cx="78465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Alexa Jett, BSDH, EPDH, CareOregon</a:t>
            </a:r>
          </a:p>
          <a:p>
            <a:pPr marL="0" marR="0">
              <a:spcAft>
                <a:spcPts val="60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Kerrin Swanson, CPNP-PC, Adventist Health</a:t>
            </a:r>
          </a:p>
          <a:p>
            <a:pPr marL="0" marR="0">
              <a:spcAft>
                <a:spcPts val="60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Erin Oldenkamp, CPNP-PC, Adventist Health</a:t>
            </a:r>
          </a:p>
          <a:p>
            <a:pPr marL="0" marR="0">
              <a:spcAft>
                <a:spcPts val="60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Kyle Geelan, DMD, Wallace Medical Concern</a:t>
            </a:r>
          </a:p>
          <a:p>
            <a:pPr marL="0" marR="0">
              <a:spcAft>
                <a:spcPts val="60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Lisa Bozzetti, DDS, Virginia Garcia Memorial Health 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0603EA-C50D-D59B-C3A0-E7A626F6F0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8972" y="2462189"/>
            <a:ext cx="6629401" cy="3995928"/>
          </a:xfrm>
        </p:spPr>
        <p:txBody>
          <a:bodyPr vert="horz" lIns="121920" tIns="60960" rIns="121920" bIns="60960" rtlCol="0" anchor="t">
            <a:normAutofit fontScale="70000" lnSpcReduction="200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b="1" dirty="0">
                <a:latin typeface="+mn-lt"/>
                <a:ea typeface="Calibri"/>
                <a:cs typeface="Calibri"/>
              </a:rPr>
              <a:t>Continuous Improvement: </a:t>
            </a:r>
            <a:r>
              <a:rPr lang="en-US" dirty="0">
                <a:latin typeface="+mn-lt"/>
                <a:ea typeface="Calibri"/>
                <a:cs typeface="Calibri"/>
              </a:rPr>
              <a:t>While oral health services has become second nature, we continue to refine and improve our approaches to better serve our patients. 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  <a:cs typeface="Calibri"/>
              </a:rPr>
              <a:t>Upskilling new MAs and staff on processes due to staff turnover. </a:t>
            </a:r>
          </a:p>
          <a:p>
            <a:r>
              <a:rPr lang="en-US" dirty="0">
                <a:latin typeface="+mn-lt"/>
                <a:cs typeface="Calibri"/>
              </a:rPr>
              <a:t>Create process to monitor and track dental referral outcomes once CPCCO dental care request dashboard is launched. </a:t>
            </a:r>
          </a:p>
          <a:p>
            <a:r>
              <a:rPr lang="en-US" dirty="0">
                <a:latin typeface="+mn-lt"/>
                <a:cs typeface="Calibri"/>
              </a:rPr>
              <a:t>Continued collaboration on the unique and specific challenges faced by rural communities in accessing dental services.</a:t>
            </a:r>
          </a:p>
          <a:p>
            <a:endParaRPr lang="en-US" sz="1467" dirty="0">
              <a:solidFill>
                <a:schemeClr val="tx2">
                  <a:lumMod val="75000"/>
                </a:schemeClr>
              </a:solidFill>
              <a:cs typeface="Calibri"/>
            </a:endParaRPr>
          </a:p>
          <a:p>
            <a:endParaRPr lang="en-US" sz="1467" dirty="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7FD1C4-D761-2755-27EA-84133CD4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30" y="863818"/>
            <a:ext cx="10417628" cy="1106552"/>
          </a:xfrm>
        </p:spPr>
        <p:txBody>
          <a:bodyPr/>
          <a:lstStyle/>
          <a:p>
            <a:r>
              <a:rPr lang="en-US" sz="4800" dirty="0">
                <a:ea typeface="Calibri"/>
                <a:cs typeface="Calibri"/>
              </a:rPr>
              <a:t>Envisioning the Future: </a:t>
            </a:r>
            <a:br>
              <a:rPr lang="en-US" sz="4800" dirty="0">
                <a:ea typeface="Calibri"/>
                <a:cs typeface="Calibri"/>
              </a:rPr>
            </a:br>
            <a:r>
              <a:rPr lang="en-US" sz="4800" dirty="0">
                <a:ea typeface="Calibri"/>
                <a:cs typeface="Calibri"/>
              </a:rPr>
              <a:t>Process and Quality Improvement </a:t>
            </a:r>
            <a:endParaRPr lang="en-US" sz="4800" dirty="0"/>
          </a:p>
        </p:txBody>
      </p:sp>
      <p:pic>
        <p:nvPicPr>
          <p:cNvPr id="12" name="Picture 11" descr="A light bulb with the sun shining through&#10;&#10;Description automatically generated">
            <a:extLst>
              <a:ext uri="{FF2B5EF4-FFF2-40B4-BE49-F238E27FC236}">
                <a16:creationId xmlns:a16="http://schemas.microsoft.com/office/drawing/2014/main" id="{A20CA7FE-CB1B-2147-63C2-33E13E564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373" y="2337320"/>
            <a:ext cx="4840721" cy="3271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228B89-88DB-A681-7AC1-DD85A10EE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" t="28761" r="-2635" b="23215"/>
          <a:stretch/>
        </p:blipFill>
        <p:spPr bwMode="auto">
          <a:xfrm>
            <a:off x="9528733" y="5975629"/>
            <a:ext cx="199347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8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1206-F044-BACA-1852-8CB90C8D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" y="939440"/>
            <a:ext cx="5436066" cy="2195945"/>
          </a:xfrm>
        </p:spPr>
        <p:txBody>
          <a:bodyPr/>
          <a:lstStyle/>
          <a:p>
            <a:r>
              <a:rPr lang="en-US" dirty="0"/>
              <a:t>Primary Care services in Dental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D4489-0E10-4A13-0969-4D34668B2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3665" y="2658866"/>
            <a:ext cx="5848335" cy="2195945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2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Wallace Medical Concern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2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Kyle Geelan, DMD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2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2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2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kern="0" dirty="0">
                <a:effectLst/>
                <a:ea typeface="Calibri" panose="020F0502020204030204" pitchFamily="34" charset="0"/>
              </a:rPr>
              <a:t>Lead Dentist / Head of Dental Innovations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2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u="sng" kern="0" dirty="0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2"/>
              </a:rPr>
              <a:t>Kyleg@mywallace.org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90E65-6D6C-5B67-3DB4-5893CB48A5C2}"/>
              </a:ext>
            </a:extLst>
          </p:cNvPr>
          <p:cNvSpPr txBox="1"/>
          <p:nvPr/>
        </p:nvSpPr>
        <p:spPr>
          <a:xfrm>
            <a:off x="662730" y="3425802"/>
            <a:ext cx="4530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Immunizations, A1C services </a:t>
            </a:r>
          </a:p>
          <a:p>
            <a:r>
              <a:rPr lang="en-US" dirty="0">
                <a:solidFill>
                  <a:schemeClr val="bg1"/>
                </a:solidFill>
              </a:rPr>
              <a:t>&amp; care coordination between </a:t>
            </a:r>
          </a:p>
          <a:p>
            <a:r>
              <a:rPr lang="en-US" dirty="0">
                <a:solidFill>
                  <a:schemeClr val="bg1"/>
                </a:solidFill>
              </a:rPr>
              <a:t>Primary Care and Dental</a:t>
            </a:r>
          </a:p>
        </p:txBody>
      </p:sp>
      <p:pic>
        <p:nvPicPr>
          <p:cNvPr id="1026" name="imageSelected0">
            <a:extLst>
              <a:ext uri="{FF2B5EF4-FFF2-40B4-BE49-F238E27FC236}">
                <a16:creationId xmlns:a16="http://schemas.microsoft.com/office/drawing/2014/main" id="{9440FAD6-3E59-F777-CCF5-391CBF56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02" y="5269222"/>
            <a:ext cx="1733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4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A77B-90B0-380A-D033-E1814C63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74" y="28130"/>
            <a:ext cx="8229600" cy="1572768"/>
          </a:xfrm>
        </p:spPr>
        <p:txBody>
          <a:bodyPr>
            <a:normAutofit/>
          </a:bodyPr>
          <a:lstStyle/>
          <a:p>
            <a:r>
              <a:rPr lang="en-US" sz="4800" dirty="0"/>
              <a:t>The Wallace Evolution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E32C8-5D67-3BAD-44DE-506D56DC9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167" y="3994636"/>
            <a:ext cx="5951193" cy="722925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Added Dental in 2016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"Co-located"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Re-co-located 2020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Set the stage </a:t>
            </a:r>
          </a:p>
        </p:txBody>
      </p:sp>
      <p:pic>
        <p:nvPicPr>
          <p:cNvPr id="6" name="Content Placeholder 5" descr="A pair of frogs on rocks&#10;&#10;Description automatically generated">
            <a:extLst>
              <a:ext uri="{FF2B5EF4-FFF2-40B4-BE49-F238E27FC236}">
                <a16:creationId xmlns:a16="http://schemas.microsoft.com/office/drawing/2014/main" id="{EBEDF992-9444-9B5F-E68E-C2D594683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73360" y="1825819"/>
            <a:ext cx="3710072" cy="3710072"/>
          </a:xfrm>
          <a:ln>
            <a:solidFill>
              <a:schemeClr val="tx1"/>
            </a:solidFill>
          </a:ln>
        </p:spPr>
      </p:pic>
      <p:pic>
        <p:nvPicPr>
          <p:cNvPr id="3" name="imageSelected0">
            <a:extLst>
              <a:ext uri="{FF2B5EF4-FFF2-40B4-BE49-F238E27FC236}">
                <a16:creationId xmlns:a16="http://schemas.microsoft.com/office/drawing/2014/main" id="{12D8B983-1C1D-312C-EB63-52B0B9F9F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63" y="5873587"/>
            <a:ext cx="1857837" cy="65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0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A77B-90B0-380A-D033-E1814C63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8229600" cy="1572768"/>
          </a:xfrm>
        </p:spPr>
        <p:txBody>
          <a:bodyPr>
            <a:normAutofit/>
          </a:bodyPr>
          <a:lstStyle/>
          <a:p>
            <a:r>
              <a:rPr lang="en-US" sz="4800"/>
              <a:t>Natural consequences</a:t>
            </a: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E32C8-5D67-3BAD-44DE-506D56DC9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happened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0279C-2D1B-6B8B-0643-0BBDDC45C7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Consolidated reception</a:t>
            </a:r>
          </a:p>
          <a:p>
            <a:r>
              <a:rPr lang="en-US" dirty="0"/>
              <a:t>Shared huddles</a:t>
            </a:r>
          </a:p>
          <a:p>
            <a:r>
              <a:rPr lang="en-US" dirty="0"/>
              <a:t>Unification </a:t>
            </a:r>
          </a:p>
          <a:p>
            <a:endParaRPr lang="en-US" dirty="0"/>
          </a:p>
        </p:txBody>
      </p:sp>
      <p:pic>
        <p:nvPicPr>
          <p:cNvPr id="6" name="Picture 5" descr="A couple of men lying in bed&#10;&#10;Description automatically generated">
            <a:extLst>
              <a:ext uri="{FF2B5EF4-FFF2-40B4-BE49-F238E27FC236}">
                <a16:creationId xmlns:a16="http://schemas.microsoft.com/office/drawing/2014/main" id="{FF102262-10C6-6986-44CC-03586EC94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936" y="1799127"/>
            <a:ext cx="4802066" cy="2685318"/>
          </a:xfrm>
          <a:prstGeom prst="rect">
            <a:avLst/>
          </a:prstGeom>
        </p:spPr>
      </p:pic>
      <p:pic>
        <p:nvPicPr>
          <p:cNvPr id="8" name="imageSelected0">
            <a:extLst>
              <a:ext uri="{FF2B5EF4-FFF2-40B4-BE49-F238E27FC236}">
                <a16:creationId xmlns:a16="http://schemas.microsoft.com/office/drawing/2014/main" id="{D7E3A99F-55CD-C7B0-5EBB-D35679EAA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63" y="5873587"/>
            <a:ext cx="1857837" cy="65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1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A77B-90B0-380A-D033-E1814C63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76" y="0"/>
            <a:ext cx="10514012" cy="1572768"/>
          </a:xfrm>
        </p:spPr>
        <p:txBody>
          <a:bodyPr>
            <a:normAutofit/>
          </a:bodyPr>
          <a:lstStyle/>
          <a:p>
            <a:r>
              <a:rPr lang="en-US" sz="4800" dirty="0"/>
              <a:t>Meeting patients where they 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E32C8-5D67-3BAD-44DE-506D56DC9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994" y="2019901"/>
            <a:ext cx="10514012" cy="823912"/>
          </a:xfrm>
        </p:spPr>
        <p:txBody>
          <a:bodyPr/>
          <a:lstStyle/>
          <a:p>
            <a:r>
              <a:rPr lang="en-US" dirty="0"/>
              <a:t>Opportunities to provide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0279C-2D1B-6B8B-0643-0BBDDC45C7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Started with Diabetic labs</a:t>
            </a:r>
          </a:p>
          <a:p>
            <a:r>
              <a:rPr lang="en-US" dirty="0"/>
              <a:t>Expanded to vaccinations </a:t>
            </a:r>
          </a:p>
          <a:p>
            <a:r>
              <a:rPr lang="en-US" dirty="0"/>
              <a:t>Full scope panel management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Selected0">
            <a:extLst>
              <a:ext uri="{FF2B5EF4-FFF2-40B4-BE49-F238E27FC236}">
                <a16:creationId xmlns:a16="http://schemas.microsoft.com/office/drawing/2014/main" id="{12DF46C7-82AA-0649-591D-CA8136F09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63" y="5873587"/>
            <a:ext cx="1857837" cy="65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A77B-90B0-380A-D033-E1814C63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29" y="-121483"/>
            <a:ext cx="8229600" cy="1572768"/>
          </a:xfrm>
        </p:spPr>
        <p:txBody>
          <a:bodyPr>
            <a:normAutofit/>
          </a:bodyPr>
          <a:lstStyle/>
          <a:p>
            <a:r>
              <a:rPr lang="en-US" sz="4800" dirty="0"/>
              <a:t>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52F64-DB98-EBBD-04E1-958F63E4BA36}"/>
              </a:ext>
            </a:extLst>
          </p:cNvPr>
          <p:cNvSpPr txBox="1"/>
          <p:nvPr/>
        </p:nvSpPr>
        <p:spPr>
          <a:xfrm>
            <a:off x="10632830" y="1875692"/>
            <a:ext cx="1066800" cy="4220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2F4E380-8581-BC2B-A2A2-F6DB5A7149A3}"/>
              </a:ext>
            </a:extLst>
          </p:cNvPr>
          <p:cNvGraphicFramePr>
            <a:graphicFrameLocks/>
          </p:cNvGraphicFramePr>
          <p:nvPr/>
        </p:nvGraphicFramePr>
        <p:xfrm>
          <a:off x="623729" y="1683470"/>
          <a:ext cx="10857743" cy="387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8C7E5BE-A980-BF9E-53BB-22F2B517D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28" y="1636527"/>
            <a:ext cx="2127293" cy="301366"/>
          </a:xfrm>
          <a:prstGeom prst="rect">
            <a:avLst/>
          </a:prstGeom>
        </p:spPr>
      </p:pic>
      <p:pic>
        <p:nvPicPr>
          <p:cNvPr id="4" name="imageSelected0">
            <a:extLst>
              <a:ext uri="{FF2B5EF4-FFF2-40B4-BE49-F238E27FC236}">
                <a16:creationId xmlns:a16="http://schemas.microsoft.com/office/drawing/2014/main" id="{4CE5372C-5C5A-72DF-8FAF-8A3322807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63" y="5873587"/>
            <a:ext cx="1857837" cy="65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16D1B4-9579-91CC-4837-4925015A879F}"/>
              </a:ext>
            </a:extLst>
          </p:cNvPr>
          <p:cNvSpPr/>
          <p:nvPr/>
        </p:nvSpPr>
        <p:spPr>
          <a:xfrm>
            <a:off x="10570128" y="5032379"/>
            <a:ext cx="838900" cy="422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0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medical professionals&#10;&#10;Description automatically generated">
            <a:extLst>
              <a:ext uri="{FF2B5EF4-FFF2-40B4-BE49-F238E27FC236}">
                <a16:creationId xmlns:a16="http://schemas.microsoft.com/office/drawing/2014/main" id="{C0EEB167-2590-DBA6-AA25-B4FCB54F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4" t="-223" r="2004" b="2902"/>
          <a:stretch/>
        </p:blipFill>
        <p:spPr>
          <a:xfrm>
            <a:off x="742392" y="646979"/>
            <a:ext cx="5351394" cy="52836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FC9165-55AA-302A-B072-4BFA4F4E5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842" y="879895"/>
            <a:ext cx="5164347" cy="353683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dirty="0">
                <a:ea typeface="+mn-lt"/>
                <a:cs typeface="+mn-lt"/>
              </a:rPr>
              <a:t>“Progress is not an illusion; </a:t>
            </a:r>
            <a:br>
              <a:rPr lang="en-US" sz="2800" dirty="0">
                <a:ea typeface="+mn-lt"/>
                <a:cs typeface="+mn-lt"/>
              </a:rPr>
            </a:br>
            <a:r>
              <a:rPr lang="en-US" sz="2800" dirty="0">
                <a:ea typeface="+mn-lt"/>
                <a:cs typeface="+mn-lt"/>
              </a:rPr>
              <a:t>it happens, </a:t>
            </a:r>
            <a:br>
              <a:rPr lang="en-US" sz="2800" dirty="0">
                <a:ea typeface="+mn-lt"/>
                <a:cs typeface="+mn-lt"/>
              </a:rPr>
            </a:br>
            <a:r>
              <a:rPr lang="en-US" sz="2800" dirty="0">
                <a:ea typeface="+mn-lt"/>
                <a:cs typeface="+mn-lt"/>
              </a:rPr>
              <a:t>but it is slow and </a:t>
            </a:r>
            <a:br>
              <a:rPr lang="en-US" sz="2800" dirty="0">
                <a:ea typeface="+mn-lt"/>
                <a:cs typeface="+mn-lt"/>
              </a:rPr>
            </a:br>
            <a:r>
              <a:rPr lang="en-US" sz="2800" dirty="0">
                <a:ea typeface="+mn-lt"/>
                <a:cs typeface="+mn-lt"/>
              </a:rPr>
              <a:t>invariably disappointing.”</a:t>
            </a:r>
            <a:br>
              <a:rPr lang="en-US" sz="2800" dirty="0">
                <a:ea typeface="+mn-lt"/>
                <a:cs typeface="+mn-lt"/>
              </a:rPr>
            </a:br>
            <a:br>
              <a:rPr lang="en-US" sz="2800" dirty="0">
                <a:ea typeface="+mn-lt"/>
                <a:cs typeface="+mn-lt"/>
              </a:rPr>
            </a:br>
            <a:r>
              <a:rPr lang="en-US" sz="2800" dirty="0">
                <a:ea typeface="+mn-lt"/>
                <a:cs typeface="+mn-lt"/>
              </a:rPr>
              <a:t>- George Orwell</a:t>
            </a:r>
            <a:endParaRPr lang="en-US" dirty="0"/>
          </a:p>
        </p:txBody>
      </p:sp>
      <p:pic>
        <p:nvPicPr>
          <p:cNvPr id="4" name="imageSelected0">
            <a:extLst>
              <a:ext uri="{FF2B5EF4-FFF2-40B4-BE49-F238E27FC236}">
                <a16:creationId xmlns:a16="http://schemas.microsoft.com/office/drawing/2014/main" id="{DB3E1AAE-5A87-AC4B-A2D5-38B4EB40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884" y="5443269"/>
            <a:ext cx="2762648" cy="97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63209-0166-346A-A5AF-4DEEDDE1C25B}"/>
              </a:ext>
            </a:extLst>
          </p:cNvPr>
          <p:cNvSpPr txBox="1"/>
          <p:nvPr/>
        </p:nvSpPr>
        <p:spPr>
          <a:xfrm>
            <a:off x="652258" y="5929009"/>
            <a:ext cx="6001584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050" b="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1000" b="0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https://www.blinkist.com/magazine/posts/progress-quotes-keep-motivated?utm_</a:t>
            </a:r>
            <a:r>
              <a:rPr lang="en-US" sz="700" b="0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r>
              <a:rPr lang="en-US" sz="1000" b="0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=cpp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1206-F044-BACA-1852-8CB90C8D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" y="939440"/>
            <a:ext cx="5436066" cy="2195945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Embedded </a:t>
            </a:r>
            <a:br>
              <a:rPr lang="en-US" sz="4800" dirty="0">
                <a:solidFill>
                  <a:schemeClr val="bg1"/>
                </a:solidFill>
                <a:latin typeface="+mj-lt"/>
              </a:rPr>
            </a:br>
            <a:r>
              <a:rPr lang="en-US" sz="4800" dirty="0">
                <a:solidFill>
                  <a:schemeClr val="bg1"/>
                </a:solidFill>
                <a:latin typeface="+mj-lt"/>
              </a:rPr>
              <a:t>model of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D4489-0E10-4A13-0969-4D34668B2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2263" y="1439159"/>
            <a:ext cx="5706821" cy="397328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3600" dirty="0"/>
              <a:t>Virginia Garcia Memorial Health Center</a:t>
            </a:r>
          </a:p>
          <a:p>
            <a:pPr>
              <a:spcBef>
                <a:spcPts val="600"/>
              </a:spcBef>
            </a:pPr>
            <a:r>
              <a:rPr lang="en-US" sz="3600" dirty="0"/>
              <a:t>Lisa </a:t>
            </a:r>
            <a:r>
              <a:rPr lang="en-US" dirty="0"/>
              <a:t>Bozzetti</a:t>
            </a:r>
            <a:r>
              <a:rPr lang="en-US" sz="3600" dirty="0"/>
              <a:t>, DDS</a:t>
            </a:r>
          </a:p>
          <a:p>
            <a:pPr>
              <a:spcBef>
                <a:spcPts val="600"/>
              </a:spcBef>
            </a:pPr>
            <a:endParaRPr lang="en-US" sz="3600" dirty="0"/>
          </a:p>
          <a:p>
            <a:pPr>
              <a:spcBef>
                <a:spcPts val="600"/>
              </a:spcBef>
            </a:pPr>
            <a:r>
              <a:rPr lang="en-US" sz="1800" dirty="0"/>
              <a:t>Dental Director</a:t>
            </a:r>
          </a:p>
          <a:p>
            <a:pPr>
              <a:spcBef>
                <a:spcPts val="600"/>
              </a:spcBef>
            </a:pPr>
            <a:r>
              <a:rPr lang="en-US" sz="1800" u="sng" kern="0" dirty="0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3"/>
              </a:rPr>
              <a:t>lbozzetti@vgmhc.org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90E65-6D6C-5B67-3DB4-5893CB48A5C2}"/>
              </a:ext>
            </a:extLst>
          </p:cNvPr>
          <p:cNvSpPr txBox="1"/>
          <p:nvPr/>
        </p:nvSpPr>
        <p:spPr>
          <a:xfrm>
            <a:off x="662730" y="3425802"/>
            <a:ext cx="453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Maximizing impact with the new Dental Therapist provider role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A1CD8-B78E-9C3B-DAF3-65EB2548E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56" y="5127825"/>
            <a:ext cx="2629990" cy="6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69" y="2592603"/>
            <a:ext cx="3864331" cy="26654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02" y="2069343"/>
            <a:ext cx="2413659" cy="347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 flipH="1">
            <a:off x="4735662" y="5657953"/>
            <a:ext cx="26363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Montserrat" panose="00000500000000000000" pitchFamily="50" charset="0"/>
                <a:cs typeface="Segoe UI" panose="020B0502040204020203" pitchFamily="34" charset="0"/>
              </a:rPr>
              <a:t>Virginia Garcia</a:t>
            </a:r>
          </a:p>
          <a:p>
            <a:pPr algn="ctr"/>
            <a:r>
              <a:rPr lang="en-US" b="1" dirty="0">
                <a:latin typeface="Montserrat" panose="00000500000000000000" pitchFamily="50" charset="0"/>
                <a:cs typeface="Segoe UI" panose="020B0502040204020203" pitchFamily="34" charset="0"/>
              </a:rPr>
              <a:t>1969 - 1975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863" y="2592603"/>
            <a:ext cx="3907419" cy="24301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7990E-A0C6-88C6-793D-50A87546BD34}"/>
              </a:ext>
            </a:extLst>
          </p:cNvPr>
          <p:cNvSpPr txBox="1"/>
          <p:nvPr/>
        </p:nvSpPr>
        <p:spPr>
          <a:xfrm>
            <a:off x="1472966" y="461383"/>
            <a:ext cx="10719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>
                <a:ln w="0"/>
                <a:latin typeface="Gill Sans MT" panose="020B0502020104020203" pitchFamily="34" charset="0"/>
                <a:cs typeface="Segoe UI" panose="020B0502040204020203" pitchFamily="34" charset="0"/>
              </a:rPr>
              <a:t>Virginia Garcia Memorial Health Center </a:t>
            </a:r>
            <a:endParaRPr lang="en-US" sz="4000" b="1" dirty="0">
              <a:latin typeface="Gill Sans MT" panose="020B05020201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00B893-6461-DEB7-5247-1744A79E4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4330" y="6144352"/>
            <a:ext cx="2037522" cy="504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4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7424" y="655853"/>
            <a:ext cx="10515600" cy="7456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cs typeface="Segoe UI" panose="020B0502040204020203" pitchFamily="34" charset="0"/>
              </a:rPr>
              <a:t>Our Health Center </a:t>
            </a:r>
            <a:endParaRPr lang="en-US" b="1" kern="0" dirty="0">
              <a:solidFill>
                <a:schemeClr val="tx1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53999" y="2204086"/>
            <a:ext cx="7562450" cy="4366514"/>
          </a:xfrm>
        </p:spPr>
        <p:txBody>
          <a:bodyPr>
            <a:noAutofit/>
          </a:bodyPr>
          <a:lstStyle/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Montserrat" panose="00000500000000000000" pitchFamily="50" charset="0"/>
              </a:rPr>
              <a:t>Six primary care clinics with pharmacies and behavioral health services in Newberg, McMinnville, Beaverton, Hillsboro, Cornelius and Willamina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Montserrat" panose="00000500000000000000" pitchFamily="50" charset="0"/>
              </a:rPr>
              <a:t>Six dental clinics in Newberg, McMinnville, Beaverton (2), Hillsboro and Cornelius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Montserrat" panose="00000500000000000000" pitchFamily="50" charset="0"/>
              </a:rPr>
              <a:t>Five school-based health centers located in Tigard, Hillsboro (Century), Beaverton, Forest Grove and Willamina and operate a school sealant program 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Montserrat" panose="00000500000000000000" pitchFamily="50" charset="0"/>
              </a:rPr>
              <a:t>A Reproductive Health Clinic  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Montserrat" panose="00000500000000000000" pitchFamily="50" charset="0"/>
              </a:rPr>
              <a:t>Three Mobile Outreach Clinics 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Montserrat" panose="00000500000000000000" pitchFamily="50" charset="0"/>
              </a:rPr>
              <a:t>A centralized administration building </a:t>
            </a:r>
          </a:p>
          <a:p>
            <a:pPr marL="342900" lvl="1" indent="0">
              <a:lnSpc>
                <a:spcPct val="130000"/>
              </a:lnSpc>
              <a:buNone/>
            </a:pPr>
            <a:endParaRPr lang="en-US" altLang="en-US" sz="1400" b="1" i="1" dirty="0">
              <a:latin typeface="Montserrat" panose="00000500000000000000" pitchFamily="50" charset="0"/>
            </a:endParaRPr>
          </a:p>
          <a:p>
            <a:pPr marL="451025" lvl="1" indent="0">
              <a:lnSpc>
                <a:spcPct val="130000"/>
              </a:lnSpc>
              <a:buNone/>
            </a:pPr>
            <a:r>
              <a:rPr lang="en-US" altLang="en-US" sz="1400" dirty="0">
                <a:latin typeface="Montserrat" panose="00000500000000000000" pitchFamily="50" charset="0"/>
              </a:rPr>
              <a:t>Today we serve </a:t>
            </a:r>
            <a:r>
              <a:rPr lang="en-US" altLang="en-US" sz="1400" u="sng" dirty="0">
                <a:latin typeface="Montserrat" panose="00000500000000000000" pitchFamily="50" charset="0"/>
              </a:rPr>
              <a:t>1 in every 14 residents</a:t>
            </a:r>
            <a:r>
              <a:rPr lang="en-US" altLang="en-US" sz="1400" dirty="0">
                <a:latin typeface="Montserrat" panose="00000500000000000000" pitchFamily="50" charset="0"/>
              </a:rPr>
              <a:t> in the 2 counties we serve </a:t>
            </a:r>
          </a:p>
        </p:txBody>
      </p:sp>
      <p:pic>
        <p:nvPicPr>
          <p:cNvPr id="9" name="Picture 1" descr="Cornelius Children's Day_6-17-13 0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5" y="1789041"/>
            <a:ext cx="1398783" cy="96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VGMcMinnvill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5" y="2917368"/>
            <a:ext cx="1398783" cy="89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43" y="5107011"/>
            <a:ext cx="1393505" cy="104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42" y="3366949"/>
            <a:ext cx="1957171" cy="2591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B06325-2CF9-50DC-079D-F5ED67469481}"/>
              </a:ext>
            </a:extLst>
          </p:cNvPr>
          <p:cNvSpPr txBox="1"/>
          <p:nvPr/>
        </p:nvSpPr>
        <p:spPr>
          <a:xfrm>
            <a:off x="2756199" y="1604375"/>
            <a:ext cx="845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We serve more than 50,000 patients in Washington and Yamhill counties:</a:t>
            </a:r>
          </a:p>
        </p:txBody>
      </p:sp>
      <p:pic>
        <p:nvPicPr>
          <p:cNvPr id="4" name="Picture 3" descr="A close-up of a building&#10;&#10;Description automatically generated">
            <a:extLst>
              <a:ext uri="{FF2B5EF4-FFF2-40B4-BE49-F238E27FC236}">
                <a16:creationId xmlns:a16="http://schemas.microsoft.com/office/drawing/2014/main" id="{9A0C610B-B8F3-A147-18AE-225EAAA7C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93" y="3976057"/>
            <a:ext cx="1393505" cy="102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18BCB8-C918-FEE4-6A82-79976E596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539" y="6082128"/>
            <a:ext cx="1972674" cy="4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B5BDB-6588-3015-5ADF-8ED1B8F2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CareOregon Family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A7E70-CA05-8433-B1F0-7E5BE7A6A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1"/>
            <a:ext cx="5315857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+mn-lt"/>
              </a:rPr>
              <a:t>CareOregon is a mission-driven, community based nonprofit organization. For 30 years, CareOregon has offered health services and community benefit programs to Oregon Health Plan members. </a:t>
            </a:r>
          </a:p>
          <a:p>
            <a:pPr marL="0" indent="0">
              <a:buNone/>
            </a:pPr>
            <a:r>
              <a:rPr lang="en-US" sz="1600" dirty="0">
                <a:latin typeface="+mn-lt"/>
              </a:rPr>
              <a:t>Today, we support the needs of over 500,000 Oregonians through three coordinated care organizations, a Medicare Advantage plan, a Tribal Care Coordination program, a dental care organization, and in-home medical care, palliative care and hospice with Housecall Providers. </a:t>
            </a:r>
          </a:p>
          <a:p>
            <a:pPr marL="0" indent="0">
              <a:buNone/>
            </a:pPr>
            <a:r>
              <a:rPr lang="en-US" sz="1600" dirty="0">
                <a:latin typeface="+mn-lt"/>
              </a:rPr>
              <a:t>CareOregon members have access to integrated medical, dental and mental health care and substance use treatment. We also connect members to housing, fresh food, education and transportation services.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9E12D-570B-EAB5-0F3B-9142D8E71F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37,611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9D7872-8918-4E74-CCEA-C2E0AB67AD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17,603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B28BB6-F4F6-DE85-0E4A-57F77CB6BF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66,214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439161-7ED3-1C54-108C-50492ACBE9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1,950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00B7D7-80CC-6A51-AA6F-501CAE256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15,622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15FE0E3-CEFB-7A87-9D95-E4DD31C13D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116,992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2C4607-D4BB-1085-0C68-EFAE1948765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442,123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D10A65-F394-F054-06D0-054E54C42C19}"/>
              </a:ext>
            </a:extLst>
          </p:cNvPr>
          <p:cNvSpPr txBox="1"/>
          <p:nvPr/>
        </p:nvSpPr>
        <p:spPr>
          <a:xfrm>
            <a:off x="6096000" y="6251720"/>
            <a:ext cx="5257800" cy="39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67"/>
              </a:lnSpc>
              <a:spcAft>
                <a:spcPts val="800"/>
              </a:spcAft>
              <a:defRPr/>
            </a:pPr>
            <a:r>
              <a:rPr lang="en-US" sz="1333" i="1" dirty="0">
                <a:solidFill>
                  <a:srgbClr val="246BA2"/>
                </a:solidFill>
                <a:cs typeface="Calibri Light"/>
              </a:rPr>
              <a:t>*** Membership numbers updated as of July 1, 2024</a:t>
            </a:r>
          </a:p>
        </p:txBody>
      </p:sp>
    </p:spTree>
    <p:extLst>
      <p:ext uri="{BB962C8B-B14F-4D97-AF65-F5344CB8AC3E}">
        <p14:creationId xmlns:p14="http://schemas.microsoft.com/office/powerpoint/2010/main" val="29625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950" y="558738"/>
            <a:ext cx="8299450" cy="929936"/>
          </a:xfrm>
        </p:spPr>
        <p:txBody>
          <a:bodyPr/>
          <a:lstStyle/>
          <a:p>
            <a:pPr algn="ctr"/>
            <a:r>
              <a:rPr lang="en-US" altLang="en-US" dirty="0">
                <a:cs typeface="Segoe UI" panose="020B0502040204020203" pitchFamily="34" charset="0"/>
              </a:rPr>
              <a:t>Our Mission &amp; Vision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8914" y="1742765"/>
            <a:ext cx="7351522" cy="22590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Virginia Garcia is a catalyst for change in health care delivery.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The Mission of the Virginia Garcia Memorial Health Center is to provide high quality, comprehensive, and culturally appropriate primary health care to the communities of Washington and Yamhill counties with a special emphasis on migrant and seasonal farmworkers and others with barriers to receiving health care.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270" y="4380018"/>
            <a:ext cx="76848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Our vision is simple. We work to ensure that all people in our service area have access to timely, high-quality health services, enabling them to achieve the best possible health outcome.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030" y="1133875"/>
            <a:ext cx="3228686" cy="437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94F8E1-513D-5BAD-3D7C-339D75F32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808" y="6055123"/>
            <a:ext cx="2111907" cy="5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8808-54FB-595E-6465-7B0EF1E6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007" y="46266"/>
            <a:ext cx="10934700" cy="1325563"/>
          </a:xfrm>
        </p:spPr>
        <p:txBody>
          <a:bodyPr/>
          <a:lstStyle/>
          <a:p>
            <a:r>
              <a:rPr lang="en-US" dirty="0"/>
              <a:t>Medical Dental Integration Key Elements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494EB-247D-A5BE-6FBE-DC5C85B29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21" y="1579478"/>
            <a:ext cx="10515600" cy="45927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Co-location </a:t>
            </a:r>
            <a:endParaRPr lang="en-US" sz="1800" dirty="0">
              <a:latin typeface="Montser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Electronic Health Record (EHR) </a:t>
            </a:r>
          </a:p>
          <a:p>
            <a:pPr marL="857250" lvl="1" indent="-342900"/>
            <a:r>
              <a:rPr lang="en-US" sz="1800" dirty="0">
                <a:latin typeface="Montserrat" panose="00000500000000000000" pitchFamily="50" charset="0"/>
              </a:rPr>
              <a:t>HL7 interface   </a:t>
            </a:r>
          </a:p>
          <a:p>
            <a:pPr marL="857250" lvl="1" indent="-342900"/>
            <a:r>
              <a:rPr lang="en-US" sz="1800" dirty="0">
                <a:latin typeface="Montserrat" panose="00000500000000000000" pitchFamily="50" charset="0"/>
              </a:rPr>
              <a:t>Same EHR for all departments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The “right” people doing the work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Continuous Change Management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Readiness of Teams </a:t>
            </a:r>
          </a:p>
          <a:p>
            <a:pPr marL="857250" lvl="1" indent="-342900"/>
            <a:r>
              <a:rPr lang="en-US" sz="1800" dirty="0">
                <a:latin typeface="Montserrat" panose="00000500000000000000" pitchFamily="50" charset="0"/>
              </a:rPr>
              <a:t>Engaged and supportive leadership  </a:t>
            </a:r>
          </a:p>
          <a:p>
            <a:pPr marL="857250" lvl="1" indent="-342900"/>
            <a:r>
              <a:rPr lang="en-US" sz="1800" dirty="0">
                <a:latin typeface="Montserrat" panose="00000500000000000000" pitchFamily="50" charset="0"/>
              </a:rPr>
              <a:t>Workflows</a:t>
            </a:r>
          </a:p>
          <a:p>
            <a:pPr marL="857250" lvl="1" indent="-342900"/>
            <a:r>
              <a:rPr lang="en-US" sz="1800" dirty="0">
                <a:latin typeface="Montserrat" panose="00000500000000000000" pitchFamily="50" charset="0"/>
              </a:rPr>
              <a:t>Engaged clinical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7F12C-3575-406B-8282-B2233F2EF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206" y="5996040"/>
            <a:ext cx="2350510" cy="582031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28CE4CE-1941-8024-D6C4-1048B9797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57" y="1941022"/>
            <a:ext cx="4463935" cy="2975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6CE82-8037-3CE0-7591-2DF11734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25" y="0"/>
            <a:ext cx="10934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Addressing Care Gaps through a shared EHR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E2552-A1FC-5067-3E6A-9B0397437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775" y="202023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Montserrat" panose="00000500000000000000" pitchFamily="50" charset="0"/>
              </a:rPr>
              <a:t>Dental Teams can be a part of informing our patients of overdue preventive needs: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Vaccines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A1cs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Breast cancer screening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Cervical cancer screening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Colorectal cancer screening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Depression screening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SBIRT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Montserrat" panose="00000500000000000000" pitchFamily="50" charset="0"/>
            </a:endParaRPr>
          </a:p>
          <a:p>
            <a:pPr marL="0" indent="0">
              <a:buNone/>
            </a:pPr>
            <a:r>
              <a:rPr lang="en-US" sz="1400" b="1" dirty="0">
                <a:latin typeface="Montserrat" panose="00000500000000000000" pitchFamily="50" charset="0"/>
              </a:rPr>
              <a:t>* Dental Team can provide with appropriate training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Montserrat" panose="00000500000000000000" pitchFamily="50" charset="0"/>
            </a:endParaRPr>
          </a:p>
          <a:p>
            <a:endParaRPr lang="en-US" sz="1600" dirty="0">
              <a:latin typeface="Montserrat" panose="00000500000000000000" pitchFamily="50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98E9B-68C2-1A2C-5169-7F2BDA208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79" y="2027030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Montserrat" panose="00000500000000000000" pitchFamily="50" charset="0"/>
              </a:rPr>
              <a:t>Medical Teams can inform patients if they are overdue for: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Dental exam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Periodontal probing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Dental cleaning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Dental x-rays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latin typeface="Montserrat" panose="00000500000000000000" pitchFamily="50" charset="0"/>
              </a:rPr>
              <a:t>Fluoride varnish 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Montser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0" dirty="0">
              <a:latin typeface="Montser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Montserrat" panose="00000500000000000000" pitchFamily="50" charset="0"/>
            </a:endParaRPr>
          </a:p>
          <a:p>
            <a:pPr marL="0" indent="0">
              <a:buNone/>
            </a:pPr>
            <a:r>
              <a:rPr lang="en-US" sz="1400" b="1" dirty="0">
                <a:latin typeface="Montserrat" panose="00000500000000000000" pitchFamily="50" charset="0"/>
              </a:rPr>
              <a:t>*Medical team can provide with appropriate training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EA1DF-6E68-7DA5-70BF-A5313C79C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206" y="5996040"/>
            <a:ext cx="2350510" cy="5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34BED519-C812-AD19-23FF-4901F21E6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11060"/>
            <a:ext cx="8229600" cy="498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E877A-2FF5-19C3-B266-25E5FEFB53D6}"/>
              </a:ext>
            </a:extLst>
          </p:cNvPr>
          <p:cNvSpPr txBox="1"/>
          <p:nvPr/>
        </p:nvSpPr>
        <p:spPr>
          <a:xfrm>
            <a:off x="5671931" y="4191111"/>
            <a:ext cx="370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Ink Free" panose="03080402000500000000" pitchFamily="66" charset="0"/>
              </a:rPr>
              <a:t>MMR / DPT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6C786A-BF45-8351-FF2C-3ECCFA8285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610271" y="6019800"/>
            <a:ext cx="217691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878A-1BC1-9808-F728-54EF3326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405" y="428314"/>
            <a:ext cx="9712288" cy="81977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Hygienists' role in Medical Dental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E768E-5F02-A7BC-5AF2-94A9FF774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348" y="2038134"/>
            <a:ext cx="10142428" cy="46674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Montserrat" panose="00000500000000000000" pitchFamily="50" charset="0"/>
                <a:cs typeface="Segoe UI"/>
              </a:rPr>
              <a:t>Unique roles for Dental Hygienists: </a:t>
            </a:r>
            <a:endParaRPr lang="en-US" sz="1600" b="1" dirty="0">
              <a:latin typeface="Montserrat" panose="00000500000000000000" pitchFamily="50" charset="0"/>
            </a:endParaRPr>
          </a:p>
          <a:p>
            <a:pPr marL="800100" lvl="1" indent="-342900">
              <a:lnSpc>
                <a:spcPct val="150000"/>
              </a:lnSpc>
            </a:pPr>
            <a:r>
              <a:rPr lang="en-US" sz="1600" b="0" dirty="0">
                <a:latin typeface="Montserrat" panose="00000500000000000000" pitchFamily="50" charset="0"/>
                <a:cs typeface="Segoe UI"/>
              </a:rPr>
              <a:t>Embedded in primary care clinics *</a:t>
            </a:r>
            <a:endParaRPr lang="en-US" sz="1400" dirty="0"/>
          </a:p>
          <a:p>
            <a:pPr marL="800100" lvl="1" indent="-342900">
              <a:lnSpc>
                <a:spcPct val="150000"/>
              </a:lnSpc>
            </a:pPr>
            <a:r>
              <a:rPr lang="en-US" sz="1600" b="0" dirty="0">
                <a:latin typeface="Montserrat" panose="00000500000000000000" pitchFamily="50" charset="0"/>
                <a:cs typeface="Segoe UI"/>
              </a:rPr>
              <a:t>Embedded in pediatric or OB clinic *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1600" b="0" dirty="0">
                <a:latin typeface="Montserrat" panose="00000500000000000000" pitchFamily="50" charset="0"/>
                <a:cs typeface="Segoe UI"/>
              </a:rPr>
              <a:t>Embedded in ICUs / hospitals * </a:t>
            </a:r>
            <a:endParaRPr lang="en-US" sz="1600" b="0" dirty="0">
              <a:latin typeface="Montserrat" panose="00000500000000000000" pitchFamily="50" charset="0"/>
            </a:endParaRPr>
          </a:p>
          <a:p>
            <a:pPr marL="800100" lvl="1" indent="-342900">
              <a:lnSpc>
                <a:spcPct val="150000"/>
              </a:lnSpc>
            </a:pPr>
            <a:r>
              <a:rPr lang="en-US" sz="1600" b="0" dirty="0">
                <a:latin typeface="Montserrat" panose="00000500000000000000" pitchFamily="50" charset="0"/>
                <a:cs typeface="Segoe UI"/>
              </a:rPr>
              <a:t>Combined skillset with Dental Therapy</a:t>
            </a:r>
            <a:endParaRPr lang="en-US" sz="1600" b="0" dirty="0">
              <a:latin typeface="Montserrat" panose="00000500000000000000" pitchFamily="50" charset="0"/>
            </a:endParaRPr>
          </a:p>
          <a:p>
            <a:pPr marL="800100" lvl="1" indent="-342900">
              <a:lnSpc>
                <a:spcPct val="150000"/>
              </a:lnSpc>
            </a:pPr>
            <a:r>
              <a:rPr lang="en-US" sz="1600" b="0" dirty="0">
                <a:latin typeface="Montserrat" panose="00000500000000000000" pitchFamily="50" charset="0"/>
                <a:cs typeface="Segoe UI"/>
              </a:rPr>
              <a:t>Provider in SBHC  </a:t>
            </a:r>
            <a:endParaRPr lang="en-US" sz="1100" dirty="0">
              <a:cs typeface="Segoe UI"/>
            </a:endParaRPr>
          </a:p>
          <a:p>
            <a:pPr lvl="1" indent="0">
              <a:buNone/>
            </a:pP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3FDBC-178C-EDE3-75D1-BC015DA3B8DC}"/>
              </a:ext>
            </a:extLst>
          </p:cNvPr>
          <p:cNvSpPr txBox="1"/>
          <p:nvPr/>
        </p:nvSpPr>
        <p:spPr>
          <a:xfrm>
            <a:off x="922599" y="5136644"/>
            <a:ext cx="7849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Montserrat" panose="00000500000000000000" pitchFamily="50" charset="0"/>
              </a:rPr>
              <a:t>*Requires hygienist to work in a collaborative agreement with a dentist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232FD-6BDE-E0A3-5165-BD7828B1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4" y="1668853"/>
            <a:ext cx="4812181" cy="320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C1D0B-4978-55A9-A62B-3B68DA8C4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903" y="5954205"/>
            <a:ext cx="2350510" cy="5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FFC7-E44C-17BB-A9F9-C1247CC7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30" y="12759"/>
            <a:ext cx="10934700" cy="1367963"/>
          </a:xfrm>
        </p:spPr>
        <p:txBody>
          <a:bodyPr>
            <a:normAutofit/>
          </a:bodyPr>
          <a:lstStyle/>
          <a:p>
            <a:r>
              <a:rPr lang="en-US" sz="4400" dirty="0"/>
              <a:t>What is a Dental Therapist?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8489-9B41-55FE-059F-6D6CAF47FA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6930" y="1688124"/>
            <a:ext cx="6519158" cy="4655004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50" charset="0"/>
              </a:rPr>
              <a:t>P</a:t>
            </a:r>
            <a:r>
              <a:rPr lang="en-US" sz="1800" b="0" dirty="0">
                <a:latin typeface="Montserrat" panose="00000500000000000000" pitchFamily="50" charset="0"/>
              </a:rPr>
              <a:t>rimary oral health professionals</a:t>
            </a:r>
          </a:p>
          <a:p>
            <a:pPr marL="742950" lvl="1" indent="-285750"/>
            <a:r>
              <a:rPr lang="en-US" sz="1400" dirty="0">
                <a:latin typeface="Montserrat" panose="00000500000000000000" pitchFamily="50" charset="0"/>
              </a:rPr>
              <a:t>P</a:t>
            </a:r>
            <a:r>
              <a:rPr lang="en-US" sz="1400" b="0" dirty="0">
                <a:latin typeface="Montserrat" panose="00000500000000000000" pitchFamily="50" charset="0"/>
              </a:rPr>
              <a:t>rovide critical routine and preventive services under the supervision of a dentist.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50" charset="0"/>
              </a:rPr>
              <a:t>Provide a</a:t>
            </a:r>
            <a:r>
              <a:rPr lang="en-US" sz="1800" b="0" dirty="0">
                <a:latin typeface="Montserrat" panose="00000500000000000000" pitchFamily="50" charset="0"/>
              </a:rPr>
              <a:t> narrow set of commonly needed procedures </a:t>
            </a:r>
            <a:endParaRPr lang="en-US" sz="1800" dirty="0">
              <a:latin typeface="Montserrat" panose="00000500000000000000" pitchFamily="50" charset="0"/>
            </a:endParaRPr>
          </a:p>
          <a:p>
            <a:pPr marL="742950" lvl="1" indent="-285750"/>
            <a:r>
              <a:rPr lang="en-US" sz="1400" b="0" dirty="0">
                <a:latin typeface="Montserrat" panose="00000500000000000000" pitchFamily="50" charset="0"/>
              </a:rPr>
              <a:t>Thus, they can be trained in far less time and at far less cost than a dentist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Montserrat" panose="00000500000000000000" pitchFamily="50" charset="0"/>
              </a:rPr>
              <a:t>Accessible education = more likely to be from the communities they serve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50" charset="0"/>
              </a:rPr>
              <a:t>C</a:t>
            </a:r>
            <a:r>
              <a:rPr lang="en-US" sz="1800" b="0" dirty="0">
                <a:latin typeface="Montserrat" panose="00000500000000000000" pitchFamily="50" charset="0"/>
              </a:rPr>
              <a:t>osts of employing a dental therapist are about 1/3 to 1/2 that of a dentist</a:t>
            </a:r>
            <a:endParaRPr lang="en-US" sz="1800" dirty="0">
              <a:latin typeface="Montserrat" panose="00000500000000000000" pitchFamily="50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50" charset="0"/>
              </a:rPr>
              <a:t>A</a:t>
            </a:r>
            <a:r>
              <a:rPr lang="en-US" sz="1800" b="0" dirty="0">
                <a:latin typeface="Montserrat" panose="00000500000000000000" pitchFamily="50" charset="0"/>
              </a:rPr>
              <a:t>n affordable way to treat more low-income and uninsured patients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A38D3-E2A7-A382-B0BB-8D7E1183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726" y="1875725"/>
            <a:ext cx="4735344" cy="359886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33B146-7FF7-C8B9-A3E1-062461150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206" y="5996040"/>
            <a:ext cx="2350510" cy="5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A77B-90B0-380A-D033-E1814C63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243083"/>
            <a:ext cx="11244943" cy="1074088"/>
          </a:xfrm>
        </p:spPr>
        <p:txBody>
          <a:bodyPr>
            <a:normAutofit/>
          </a:bodyPr>
          <a:lstStyle/>
          <a:p>
            <a:r>
              <a:rPr lang="en-US" sz="4400" dirty="0"/>
              <a:t>Integration Strategy: Dental Therapy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E32C8-5D67-3BAD-44DE-506D56DC9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335" y="1353054"/>
            <a:ext cx="10938555" cy="823912"/>
          </a:xfrm>
        </p:spPr>
        <p:txBody>
          <a:bodyPr/>
          <a:lstStyle/>
          <a:p>
            <a:r>
              <a:rPr lang="en-US" dirty="0"/>
              <a:t>Meeting patient dental needs in primary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0279C-2D1B-6B8B-0643-0BBDDC45C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9506"/>
            <a:ext cx="10514012" cy="380269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Increased access for Priority Populations</a:t>
            </a:r>
          </a:p>
          <a:p>
            <a:r>
              <a:rPr lang="en-US" dirty="0"/>
              <a:t>Strengthened liaison with primary care </a:t>
            </a:r>
          </a:p>
          <a:p>
            <a:r>
              <a:rPr lang="en-US" dirty="0"/>
              <a:t>Barriers</a:t>
            </a:r>
          </a:p>
          <a:p>
            <a:pPr lvl="1"/>
            <a:r>
              <a:rPr lang="en-US" dirty="0"/>
              <a:t>Unfamiliarity with respective workflows </a:t>
            </a:r>
          </a:p>
          <a:p>
            <a:pPr lvl="1"/>
            <a:r>
              <a:rPr lang="en-US" dirty="0"/>
              <a:t>Size of clinic / buy-in from teams </a:t>
            </a:r>
          </a:p>
          <a:p>
            <a:r>
              <a:rPr lang="en-US" dirty="0"/>
              <a:t>Wins</a:t>
            </a:r>
          </a:p>
          <a:p>
            <a:pPr lvl="1"/>
            <a:r>
              <a:rPr lang="en-US" dirty="0"/>
              <a:t>SOP for pregnant patients to receive dental services</a:t>
            </a:r>
          </a:p>
          <a:p>
            <a:pPr lvl="1"/>
            <a:r>
              <a:rPr lang="en-US" dirty="0"/>
              <a:t>Increased collaboration across departments </a:t>
            </a:r>
          </a:p>
          <a:p>
            <a:r>
              <a:rPr lang="en-US" dirty="0"/>
              <a:t>What’s next? </a:t>
            </a:r>
          </a:p>
          <a:p>
            <a:pPr lvl="1"/>
            <a:r>
              <a:rPr lang="en-US" dirty="0"/>
              <a:t>Solidify roles </a:t>
            </a:r>
          </a:p>
          <a:p>
            <a:pPr lvl="1"/>
            <a:r>
              <a:rPr lang="en-US" dirty="0"/>
              <a:t>Productivity ramp up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0D2D9-279F-CA08-34D0-26310FEBF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380" y="6019800"/>
            <a:ext cx="2350510" cy="5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2C627D-97FC-19DC-F73F-CC5F5EDDA7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1282" t="64417" r="3297" b="3048"/>
          <a:stretch/>
        </p:blipFill>
        <p:spPr>
          <a:xfrm>
            <a:off x="7897585" y="2374796"/>
            <a:ext cx="3516086" cy="35955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00498E-874F-1F86-D3FA-61558553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085" y="1360074"/>
            <a:ext cx="8229600" cy="51661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latin typeface="+mn-lt"/>
              </a:rPr>
              <a:t>Funded by the CareQuest Foundation for Oral Health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B3048F-007C-DCEA-1C85-803016AA5C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44971" t="67642" r="5508" b="3327"/>
          <a:stretch/>
        </p:blipFill>
        <p:spPr>
          <a:xfrm>
            <a:off x="4747720" y="4247262"/>
            <a:ext cx="2638134" cy="2178286"/>
          </a:xfr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A23CEC-186B-0A1D-DEBC-6DB823FF5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962" y="5989983"/>
            <a:ext cx="2350510" cy="5820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6C94E2-98A8-DFC2-2C02-5339EAB10C99}"/>
              </a:ext>
            </a:extLst>
          </p:cNvPr>
          <p:cNvSpPr txBox="1">
            <a:spLocks/>
          </p:cNvSpPr>
          <p:nvPr/>
        </p:nvSpPr>
        <p:spPr>
          <a:xfrm>
            <a:off x="473528" y="285986"/>
            <a:ext cx="11244943" cy="1074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NACHC Shining Star Publication 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7D9526B-4075-45B4-25BF-D18EA3914A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971" t="35499" r="5508" b="30549"/>
          <a:stretch/>
        </p:blipFill>
        <p:spPr>
          <a:xfrm>
            <a:off x="2306349" y="4054544"/>
            <a:ext cx="2499799" cy="2413907"/>
          </a:xfrm>
          <a:prstGeom prst="rect">
            <a:avLst/>
          </a:prstGeom>
          <a:noFill/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93C25B7B-3797-B463-15E8-1AC48B6669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971" t="22239" r="5508" b="63204"/>
          <a:stretch/>
        </p:blipFill>
        <p:spPr>
          <a:xfrm>
            <a:off x="2306349" y="3052270"/>
            <a:ext cx="2646651" cy="1095726"/>
          </a:xfrm>
          <a:prstGeom prst="rect">
            <a:avLst/>
          </a:prstGeom>
          <a:noFill/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095ED00-B486-E19C-988B-3A9D44E368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65" t="4744" r="8019" b="76513"/>
          <a:stretch/>
        </p:blipFill>
        <p:spPr>
          <a:xfrm>
            <a:off x="2453201" y="1975958"/>
            <a:ext cx="3956072" cy="1226962"/>
          </a:xfrm>
          <a:prstGeom prst="rect">
            <a:avLst/>
          </a:prstGeom>
          <a:noFill/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3841C75-774A-48A9-78A9-828CC9FEB9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41" t="22240" r="56160" b="8033"/>
          <a:stretch/>
        </p:blipFill>
        <p:spPr>
          <a:xfrm>
            <a:off x="689455" y="2018850"/>
            <a:ext cx="1684233" cy="4307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435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D0EA-73A3-B62F-D46F-442FDDFAF8E0}"/>
              </a:ext>
            </a:extLst>
          </p:cNvPr>
          <p:cNvSpPr txBox="1">
            <a:spLocks/>
          </p:cNvSpPr>
          <p:nvPr/>
        </p:nvSpPr>
        <p:spPr>
          <a:xfrm>
            <a:off x="549350" y="861865"/>
            <a:ext cx="9751060" cy="8924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EA895-2352-E825-0AEA-693932276F1A}"/>
              </a:ext>
            </a:extLst>
          </p:cNvPr>
          <p:cNvSpPr txBox="1"/>
          <p:nvPr/>
        </p:nvSpPr>
        <p:spPr>
          <a:xfrm>
            <a:off x="729920" y="1752381"/>
            <a:ext cx="11048223" cy="152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  <a:cs typeface="Segoe UI" panose="020B0502040204020203" pitchFamily="34" charset="0"/>
              </a:rPr>
              <a:t>Lisa Bozzetti DDS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  <a:cs typeface="Segoe UI" panose="020B0502040204020203" pitchFamily="34" charset="0"/>
              </a:rPr>
              <a:t>Dental Director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  <a:cs typeface="Segoe UI" panose="020B0502040204020203" pitchFamily="34" charset="0"/>
              </a:rPr>
              <a:t>Virginia Garcia Memorial Health Center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  <a:cs typeface="Segoe UI" panose="020B0502040204020203" pitchFamily="34" charset="0"/>
                <a:hlinkClick r:id="rId2"/>
              </a:rPr>
              <a:t>lbozzetti@vgmhc.org</a:t>
            </a:r>
            <a:r>
              <a:rPr lang="en-US" sz="1600" dirty="0">
                <a:latin typeface="+mj-lt"/>
                <a:cs typeface="Segoe UI" panose="020B0502040204020203" pitchFamily="34" charset="0"/>
              </a:rPr>
              <a:t>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0E85F4-CC00-AB56-8A2C-9438974F3D12}"/>
              </a:ext>
            </a:extLst>
          </p:cNvPr>
          <p:cNvGrpSpPr/>
          <p:nvPr/>
        </p:nvGrpSpPr>
        <p:grpSpPr>
          <a:xfrm>
            <a:off x="6559936" y="2021593"/>
            <a:ext cx="5218207" cy="3256053"/>
            <a:chOff x="6326708" y="2978456"/>
            <a:chExt cx="5218207" cy="32560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FF1A6A-80A4-AB02-FAC0-940CBF18AFA0}"/>
                </a:ext>
              </a:extLst>
            </p:cNvPr>
            <p:cNvGrpSpPr/>
            <p:nvPr/>
          </p:nvGrpSpPr>
          <p:grpSpPr>
            <a:xfrm>
              <a:off x="6326708" y="2978456"/>
              <a:ext cx="5218207" cy="3256053"/>
              <a:chOff x="3621259" y="1812330"/>
              <a:chExt cx="6305605" cy="363052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50A703F-8C2D-2DDB-EAB0-214668053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1259" y="1812330"/>
                <a:ext cx="546111" cy="54611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D746211-BED7-5381-C4CD-4013B0E764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1259" y="4109033"/>
                <a:ext cx="526861" cy="526861"/>
              </a:xfrm>
              <a:prstGeom prst="rect">
                <a:avLst/>
              </a:prstGeom>
            </p:spPr>
          </p:pic>
          <p:pic>
            <p:nvPicPr>
              <p:cNvPr id="10" name="Picture 2" descr="Image result for youtube logo">
                <a:extLst>
                  <a:ext uri="{FF2B5EF4-FFF2-40B4-BE49-F238E27FC236}">
                    <a16:creationId xmlns:a16="http://schemas.microsoft.com/office/drawing/2014/main" id="{139304AF-7FD6-46E3-47C6-F30C1CAFDB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198" y="4923528"/>
                <a:ext cx="519327" cy="519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3CD323-00B7-2E2F-FB71-E1DCCEA0664D}"/>
                  </a:ext>
                </a:extLst>
              </p:cNvPr>
              <p:cNvSpPr txBox="1"/>
              <p:nvPr/>
            </p:nvSpPr>
            <p:spPr>
              <a:xfrm>
                <a:off x="4623102" y="1881925"/>
                <a:ext cx="1166955" cy="334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@VGMHC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23F2BD-A6EB-E9DD-8DFA-4469BEF49754}"/>
                  </a:ext>
                </a:extLst>
              </p:cNvPr>
              <p:cNvSpPr txBox="1"/>
              <p:nvPr/>
            </p:nvSpPr>
            <p:spPr>
              <a:xfrm>
                <a:off x="4621374" y="4126948"/>
                <a:ext cx="5305490" cy="334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Virginia Garcia Memorial Health Center and Foundation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3E2F4B-87E5-5D3A-6BF8-4736F79DCFF8}"/>
                  </a:ext>
                </a:extLst>
              </p:cNvPr>
              <p:cNvSpPr txBox="1"/>
              <p:nvPr/>
            </p:nvSpPr>
            <p:spPr>
              <a:xfrm>
                <a:off x="4621373" y="4956607"/>
                <a:ext cx="3827524" cy="334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Virginia Garcia Memorial Health Center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D43A64B-6414-9275-0B7C-A371A5BC1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1259" y="2528894"/>
                <a:ext cx="546111" cy="546111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8A03C6-D925-C25B-8D61-74AD2ACDD248}"/>
                  </a:ext>
                </a:extLst>
              </p:cNvPr>
              <p:cNvSpPr txBox="1"/>
              <p:nvPr/>
            </p:nvSpPr>
            <p:spPr>
              <a:xfrm>
                <a:off x="4641273" y="2537268"/>
                <a:ext cx="4184870" cy="334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@</a:t>
                </a:r>
                <a:r>
                  <a:rPr lang="en-US" sz="135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ClinicaVirginiaGarcia</a:t>
                </a:r>
                <a:r>
                  <a:rPr lang="en-US" sz="135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(Spanish-only page)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D77167-C297-A079-BF49-321A9749D499}"/>
                </a:ext>
              </a:extLst>
            </p:cNvPr>
            <p:cNvSpPr txBox="1"/>
            <p:nvPr/>
          </p:nvSpPr>
          <p:spPr>
            <a:xfrm>
              <a:off x="7235128" y="4392294"/>
              <a:ext cx="95846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Segoe UI" panose="020B0502040204020203" pitchFamily="34" charset="0"/>
                  <a:cs typeface="Segoe UI" panose="020B0502040204020203" pitchFamily="34" charset="0"/>
                </a:rPr>
                <a:t>@VGMHC</a:t>
              </a:r>
            </a:p>
          </p:txBody>
        </p:sp>
        <p:pic>
          <p:nvPicPr>
            <p:cNvPr id="7" name="Picture 4" descr="brandchannel: In Blow to Crafty Brand Odes, Instagram Adopts Minimalist New  Logo">
              <a:extLst>
                <a:ext uri="{FF2B5EF4-FFF2-40B4-BE49-F238E27FC236}">
                  <a16:creationId xmlns:a16="http://schemas.microsoft.com/office/drawing/2014/main" id="{097A58FA-2D3F-643D-BDD1-800499C804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7" t="13763" r="13728" b="13978"/>
            <a:stretch/>
          </p:blipFill>
          <p:spPr bwMode="auto">
            <a:xfrm>
              <a:off x="6326708" y="4314415"/>
              <a:ext cx="548289" cy="53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A person in a yellow gown and mask&#10;&#10;Description automatically generated">
            <a:extLst>
              <a:ext uri="{FF2B5EF4-FFF2-40B4-BE49-F238E27FC236}">
                <a16:creationId xmlns:a16="http://schemas.microsoft.com/office/drawing/2014/main" id="{D4FEB440-6FF8-4FFF-D702-3DC6EC8A4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987" y="2644834"/>
            <a:ext cx="3975369" cy="39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0858452-D8AA-9382-9B39-F88CE3EF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0" y="438149"/>
            <a:ext cx="6048375" cy="908685"/>
          </a:xfrm>
        </p:spPr>
        <p:txBody>
          <a:bodyPr anchor="b">
            <a:normAutofit/>
          </a:bodyPr>
          <a:lstStyle/>
          <a:p>
            <a:r>
              <a:rPr lang="en-US" dirty="0"/>
              <a:t>Panel Q &amp; A session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7FD8F5-4768-4D0C-916F-4A8CF4008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455" b="40157"/>
          <a:stretch/>
        </p:blipFill>
        <p:spPr>
          <a:xfrm>
            <a:off x="838200" y="1828799"/>
            <a:ext cx="10515600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1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A77B-90B0-380A-D033-E1814C63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94" y="330931"/>
            <a:ext cx="10514012" cy="1130300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FF82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Integration: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1BCB79B-52AB-9AB6-01DF-D737AF37D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994" y="1461231"/>
            <a:ext cx="10514012" cy="823912"/>
          </a:xfrm>
        </p:spPr>
        <p:txBody>
          <a:bodyPr/>
          <a:lstStyle/>
          <a:p>
            <a:r>
              <a:rPr lang="en-US" dirty="0"/>
              <a:t>a key element of health care transformation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69BB5AE1-E189-632F-49BC-55636D4D26D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96658215"/>
              </p:ext>
            </p:extLst>
          </p:nvPr>
        </p:nvGraphicFramePr>
        <p:xfrm>
          <a:off x="838994" y="2817686"/>
          <a:ext cx="10514012" cy="313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68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E5FED-ADF4-512D-A91E-DE97E4ADA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669925"/>
            <a:ext cx="10515602" cy="2387600"/>
          </a:xfrm>
        </p:spPr>
        <p:txBody>
          <a:bodyPr anchor="b"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18957-5A60-50AF-2A54-B7E6B21AC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800476"/>
            <a:ext cx="10515599" cy="16557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Alexa Jett, EPDH, Director of Oral Health Clinical Services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jetta@careoregon.org</a:t>
            </a:r>
          </a:p>
        </p:txBody>
      </p:sp>
    </p:spTree>
    <p:extLst>
      <p:ext uri="{BB962C8B-B14F-4D97-AF65-F5344CB8AC3E}">
        <p14:creationId xmlns:p14="http://schemas.microsoft.com/office/powerpoint/2010/main" val="21777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E62678-42F0-0C5F-B65D-24C5D9FF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right care, at the right place, at the right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A77B-90B0-380A-D033-E1814C63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9637712" cy="1572768"/>
          </a:xfrm>
        </p:spPr>
        <p:txBody>
          <a:bodyPr>
            <a:normAutofit/>
          </a:bodyPr>
          <a:lstStyle/>
          <a:p>
            <a:r>
              <a:rPr lang="en-US" sz="4800" dirty="0"/>
              <a:t>Partnerships and innovations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0279C-2D1B-6B8B-0643-0BBDDC45C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036" y="2205896"/>
            <a:ext cx="11371263" cy="4328254"/>
          </a:xfrm>
        </p:spPr>
        <p:txBody>
          <a:bodyPr>
            <a:normAutofit/>
          </a:bodyPr>
          <a:lstStyle/>
          <a:p>
            <a:r>
              <a:rPr lang="en-US" dirty="0"/>
              <a:t>Adventist Health </a:t>
            </a:r>
          </a:p>
          <a:p>
            <a:pPr lvl="1"/>
            <a:r>
              <a:rPr lang="en-US" dirty="0"/>
              <a:t>Fluoride varnish, dental education and referral in primary care</a:t>
            </a:r>
          </a:p>
          <a:p>
            <a:pPr>
              <a:spcBef>
                <a:spcPts val="1800"/>
              </a:spcBef>
            </a:pPr>
            <a:r>
              <a:rPr lang="en-US" dirty="0"/>
              <a:t>Wallace Medical Concern</a:t>
            </a:r>
          </a:p>
          <a:p>
            <a:pPr lvl="1"/>
            <a:r>
              <a:rPr lang="en-US" dirty="0"/>
              <a:t>Immunizations, A1C services in dental</a:t>
            </a:r>
          </a:p>
          <a:p>
            <a:pPr>
              <a:spcBef>
                <a:spcPts val="1800"/>
              </a:spcBef>
            </a:pPr>
            <a:r>
              <a:rPr lang="en-US" dirty="0"/>
              <a:t>Virginia Garcia Memorial Health Center</a:t>
            </a:r>
          </a:p>
          <a:p>
            <a:pPr lvl="1"/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Maximizing impact with the new Dental Therapist role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1206-F044-BACA-1852-8CB90C8D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" y="939440"/>
            <a:ext cx="5436066" cy="2195945"/>
          </a:xfrm>
        </p:spPr>
        <p:txBody>
          <a:bodyPr/>
          <a:lstStyle/>
          <a:p>
            <a:r>
              <a:rPr lang="en-US" sz="4800" dirty="0">
                <a:cs typeface="Calibri"/>
              </a:rPr>
              <a:t>Pediatric preventive </a:t>
            </a:r>
            <a:r>
              <a:rPr lang="en-US" dirty="0">
                <a:cs typeface="Calibri"/>
              </a:rPr>
              <a:t>c</a:t>
            </a:r>
            <a:r>
              <a:rPr lang="en-US" sz="4800" dirty="0">
                <a:cs typeface="Calibri"/>
              </a:rPr>
              <a:t>are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D4489-0E10-4A13-0969-4D34668B2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2263" y="1272208"/>
            <a:ext cx="5521651" cy="49008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dirty="0"/>
              <a:t>Adventist Health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/>
              <a:t>Erin Oldenkamp, </a:t>
            </a:r>
            <a:r>
              <a:rPr lang="en-US" sz="28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CPNP-PC</a:t>
            </a:r>
          </a:p>
          <a:p>
            <a:pPr>
              <a:spcBef>
                <a:spcPts val="600"/>
              </a:spcBef>
            </a:pPr>
            <a:r>
              <a:rPr lang="en-US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Certified Pediatric Nurse Practitioner Primary Care and Pediatric Mental Health Specialist</a:t>
            </a:r>
          </a:p>
          <a:p>
            <a:pPr>
              <a:spcBef>
                <a:spcPts val="600"/>
              </a:spcBef>
            </a:pP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/>
              </a:rPr>
              <a:t>oldenkew@ah.org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>
              <a:spcBef>
                <a:spcPts val="1800"/>
              </a:spcBef>
            </a:pPr>
            <a:r>
              <a:rPr lang="en-US" sz="2800" dirty="0"/>
              <a:t>Kerrin Swanson, </a:t>
            </a:r>
            <a:r>
              <a:rPr lang="en-US" sz="28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CPNP-PC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2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Certified Pediatric Nurse Practitioner Primary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2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/>
              </a:rPr>
              <a:t>swansokd@ah.org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>
              <a:spcBef>
                <a:spcPts val="600"/>
              </a:spcBef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90E65-6D6C-5B67-3DB4-5893CB48A5C2}"/>
              </a:ext>
            </a:extLst>
          </p:cNvPr>
          <p:cNvSpPr txBox="1"/>
          <p:nvPr/>
        </p:nvSpPr>
        <p:spPr>
          <a:xfrm>
            <a:off x="553673" y="3537950"/>
            <a:ext cx="480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cs typeface="Calibri"/>
              </a:rPr>
              <a:t>Oral health </a:t>
            </a:r>
            <a:r>
              <a:rPr lang="en-US" dirty="0">
                <a:solidFill>
                  <a:schemeClr val="bg1"/>
                </a:solidFill>
                <a:cs typeface="Calibri"/>
              </a:rPr>
              <a:t>s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ervice </a:t>
            </a:r>
            <a:r>
              <a:rPr lang="en-US" dirty="0">
                <a:solidFill>
                  <a:schemeClr val="bg1"/>
                </a:solidFill>
                <a:cs typeface="Calibri"/>
              </a:rPr>
              <a:t>d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elivery in primary </a:t>
            </a:r>
            <a:r>
              <a:rPr lang="en-US" dirty="0">
                <a:solidFill>
                  <a:schemeClr val="bg1"/>
                </a:solidFill>
                <a:cs typeface="Calibri"/>
              </a:rPr>
              <a:t>c</a:t>
            </a:r>
            <a:r>
              <a:rPr lang="en-US" sz="1800" dirty="0">
                <a:solidFill>
                  <a:schemeClr val="bg1"/>
                </a:solidFill>
                <a:cs typeface="Calibri"/>
              </a:rPr>
              <a:t>are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BD18B-A450-288D-8C27-7AB688C6E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" t="28761" r="-2635" b="23215"/>
          <a:stretch/>
        </p:blipFill>
        <p:spPr bwMode="auto">
          <a:xfrm>
            <a:off x="9595065" y="5314363"/>
            <a:ext cx="199347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A77B-90B0-380A-D033-E1814C63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0" y="17730"/>
            <a:ext cx="9534298" cy="1572768"/>
          </a:xfrm>
        </p:spPr>
        <p:txBody>
          <a:bodyPr>
            <a:normAutofit/>
          </a:bodyPr>
          <a:lstStyle/>
          <a:p>
            <a:r>
              <a:rPr lang="en-US" sz="4800" dirty="0"/>
              <a:t>Ingrained Habits: Current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0279C-2D1B-6B8B-0643-0BBDDC45C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240" y="2351315"/>
            <a:ext cx="6712547" cy="3428371"/>
          </a:xfrm>
        </p:spPr>
        <p:txBody>
          <a:bodyPr>
            <a:normAutofit fontScale="625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778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Cultural Shift: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Oral health has become part of our organizational culture.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778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Embedded Practices: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Oral health services have been woven into our everyday practices, becoming second nature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.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778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Sustainable Integration: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What once felt like a novel concept is now a sustainable part of our operations, enhancing overall healthcare outcomes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778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Community Acceptance: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+mn-lt"/>
                <a:ea typeface="+mn-ea"/>
                <a:cs typeface="Calibri Light" panose="020F0302020204030204" pitchFamily="34" charset="0"/>
              </a:rPr>
              <a:t>Our community has embraced integrated oral health services as standard practice, reflecting its success and impact.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C8139-E0A1-2BFB-E685-0EB351FDA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" t="28761" r="-2635" b="23215"/>
          <a:stretch/>
        </p:blipFill>
        <p:spPr bwMode="auto">
          <a:xfrm>
            <a:off x="9563220" y="5975629"/>
            <a:ext cx="199347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ral Health Project - Network for Public Health Law">
            <a:extLst>
              <a:ext uri="{FF2B5EF4-FFF2-40B4-BE49-F238E27FC236}">
                <a16:creationId xmlns:a16="http://schemas.microsoft.com/office/drawing/2014/main" id="{96427821-5DCD-8DE3-FA77-EAEBD898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13" y="2643062"/>
            <a:ext cx="3509963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BAC083-AA56-2BD2-D631-0DE81852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45" y="731508"/>
            <a:ext cx="10141855" cy="736437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tx2"/>
                </a:solidFill>
                <a:latin typeface="+mj-lt"/>
              </a:rPr>
              <a:t>Pediatric Oral Health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04F-CE60-888E-79C3-F37EEC0B5D18}"/>
              </a:ext>
            </a:extLst>
          </p:cNvPr>
          <p:cNvSpPr txBox="1"/>
          <p:nvPr/>
        </p:nvSpPr>
        <p:spPr>
          <a:xfrm>
            <a:off x="609601" y="2223937"/>
            <a:ext cx="4817241" cy="233910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2400" b="1" dirty="0">
                <a:solidFill>
                  <a:srgbClr val="003C71"/>
                </a:solidFill>
                <a:latin typeface="Calibri" panose="020F0502020204030204"/>
              </a:rPr>
              <a:t>2018 through 2023 Adventist provided a total of:  </a:t>
            </a:r>
          </a:p>
          <a:p>
            <a:pPr defTabSz="914354">
              <a:defRPr/>
            </a:pPr>
            <a:endParaRPr lang="en-US" sz="2400" b="1" dirty="0">
              <a:solidFill>
                <a:srgbClr val="003C71"/>
              </a:solidFill>
              <a:latin typeface="Calibri" panose="020F0502020204030204"/>
            </a:endParaRPr>
          </a:p>
          <a:p>
            <a:pPr marL="380144" indent="-380144" defTabSz="914354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C71"/>
                </a:solidFill>
                <a:latin typeface="Calibri" panose="020F0502020204030204"/>
              </a:rPr>
              <a:t>2,233 fluoride applications </a:t>
            </a:r>
            <a:endParaRPr lang="en-US" sz="2400" dirty="0">
              <a:solidFill>
                <a:srgbClr val="003C71"/>
              </a:solidFill>
              <a:latin typeface="Calibri" panose="020F0502020204030204"/>
              <a:cs typeface="Calibri"/>
            </a:endParaRPr>
          </a:p>
          <a:p>
            <a:pPr indent="-847" defTabSz="914354">
              <a:defRPr/>
            </a:pPr>
            <a:endParaRPr lang="en-US" sz="2400" dirty="0">
              <a:solidFill>
                <a:srgbClr val="003C71"/>
              </a:solidFill>
              <a:latin typeface="Calibri" panose="020F0502020204030204"/>
              <a:cs typeface="Calibri"/>
            </a:endParaRPr>
          </a:p>
          <a:p>
            <a:pPr marL="380144" indent="-380144" defTabSz="914354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C71"/>
                </a:solidFill>
                <a:latin typeface="Calibri" panose="020F0502020204030204"/>
              </a:rPr>
              <a:t>2,726 oral assessments</a:t>
            </a:r>
            <a:endParaRPr lang="en-US" sz="2400" dirty="0">
              <a:solidFill>
                <a:srgbClr val="003C71"/>
              </a:solidFill>
              <a:latin typeface="Calibri" panose="020F0502020204030204"/>
              <a:cs typeface="Calibri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50BDF40-FA44-4191-8592-001443F98EC5}"/>
              </a:ext>
            </a:extLst>
          </p:cNvPr>
          <p:cNvGraphicFramePr>
            <a:graphicFrameLocks/>
          </p:cNvGraphicFramePr>
          <p:nvPr/>
        </p:nvGraphicFramePr>
        <p:xfrm>
          <a:off x="5486400" y="2100673"/>
          <a:ext cx="6096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82C4AE7-5DC9-C7D5-BD43-84FAD56EE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" t="28761" r="-2635" b="23215"/>
          <a:stretch/>
        </p:blipFill>
        <p:spPr bwMode="auto">
          <a:xfrm>
            <a:off x="9563220" y="5975629"/>
            <a:ext cx="199347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4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3195CE1-719B-8581-7488-C5B4721B306A}"/>
              </a:ext>
            </a:extLst>
          </p:cNvPr>
          <p:cNvSpPr txBox="1"/>
          <p:nvPr/>
        </p:nvSpPr>
        <p:spPr>
          <a:xfrm>
            <a:off x="280194" y="5113054"/>
            <a:ext cx="3237083" cy="86177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endParaRPr lang="en-US" sz="2400" b="1" dirty="0">
              <a:solidFill>
                <a:srgbClr val="003C71"/>
              </a:solidFill>
              <a:latin typeface="Calibri" panose="020F0502020204030204"/>
            </a:endParaRPr>
          </a:p>
          <a:p>
            <a:pPr marL="456342" lvl="1" defTabSz="914354">
              <a:defRPr/>
            </a:pPr>
            <a:endParaRPr lang="en-US" sz="2400" dirty="0">
              <a:solidFill>
                <a:srgbClr val="003C71"/>
              </a:solidFill>
              <a:latin typeface="Calibri" panose="020F0502020204030204"/>
              <a:cs typeface="Calibri" panose="020F0502020204030204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99B928B-9D70-AF8B-73C0-DA319CF740EE}"/>
              </a:ext>
            </a:extLst>
          </p:cNvPr>
          <p:cNvGraphicFramePr>
            <a:graphicFrameLocks/>
          </p:cNvGraphicFramePr>
          <p:nvPr/>
        </p:nvGraphicFramePr>
        <p:xfrm>
          <a:off x="504767" y="2188159"/>
          <a:ext cx="6214688" cy="3555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738E40-CF8F-2964-557D-B41A2A0EC9D3}"/>
              </a:ext>
            </a:extLst>
          </p:cNvPr>
          <p:cNvSpPr txBox="1"/>
          <p:nvPr/>
        </p:nvSpPr>
        <p:spPr>
          <a:xfrm>
            <a:off x="280781" y="6187702"/>
            <a:ext cx="71318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377">
              <a:defRPr/>
            </a:pP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*Unique members: patient only counted once per year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  <a:cs typeface="Calibri"/>
              </a:rPr>
              <a:t>​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1224569-2703-560F-F493-900013B9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2" y="585216"/>
            <a:ext cx="9477827" cy="736437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tx2"/>
                </a:solidFill>
                <a:latin typeface="+mj-lt"/>
              </a:rPr>
              <a:t>Pediatric Oral Health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0A08E-DA94-069C-1A5B-BEAA34C62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" t="28761" r="-2635" b="23215"/>
          <a:stretch/>
        </p:blipFill>
        <p:spPr bwMode="auto">
          <a:xfrm>
            <a:off x="9563220" y="5975629"/>
            <a:ext cx="1993470" cy="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aph of a pie chart&#10;&#10;Description automatically generated">
            <a:extLst>
              <a:ext uri="{FF2B5EF4-FFF2-40B4-BE49-F238E27FC236}">
                <a16:creationId xmlns:a16="http://schemas.microsoft.com/office/drawing/2014/main" id="{FBB46EE0-24FC-AF58-1E20-A1E684A76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265" y="1826951"/>
            <a:ext cx="6848335" cy="41478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57BA4-F832-C752-03A4-1B5DBD5C1C78}"/>
              </a:ext>
            </a:extLst>
          </p:cNvPr>
          <p:cNvSpPr txBox="1"/>
          <p:nvPr/>
        </p:nvSpPr>
        <p:spPr>
          <a:xfrm>
            <a:off x="620485" y="1336644"/>
            <a:ext cx="10755086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1800" b="1" dirty="0">
                <a:latin typeface="+mj-lt"/>
              </a:rPr>
              <a:t>2018 through 2023 Unique Fluoride Applications by age group: </a:t>
            </a:r>
            <a:r>
              <a:rPr lang="en-US" sz="1800" dirty="0">
                <a:solidFill>
                  <a:srgbClr val="003C71"/>
                </a:solidFill>
                <a:latin typeface="+mj-lt"/>
              </a:rPr>
              <a:t>1,511 fluoride applications* </a:t>
            </a:r>
            <a:endParaRPr lang="en-US" sz="1200" dirty="0">
              <a:solidFill>
                <a:srgbClr val="003C71"/>
              </a:solidFill>
              <a:latin typeface="+mj-lt"/>
              <a:cs typeface="Calibri" panose="020F0502020204030204"/>
            </a:endParaRPr>
          </a:p>
          <a:p>
            <a:pPr indent="0">
              <a:spcAft>
                <a:spcPts val="1600"/>
              </a:spcAft>
              <a:buNone/>
            </a:pPr>
            <a:r>
              <a:rPr lang="en-US" sz="1800" b="1" dirty="0"/>
              <a:t> 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47715-3E49-84BD-E8CA-E9B781B5F864}"/>
              </a:ext>
            </a:extLst>
          </p:cNvPr>
          <p:cNvSpPr txBox="1"/>
          <p:nvPr/>
        </p:nvSpPr>
        <p:spPr>
          <a:xfrm>
            <a:off x="9236159" y="4928388"/>
            <a:ext cx="778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5112" indent="-608738"/>
            <a:r>
              <a:rPr lang="en-US" sz="1800" dirty="0">
                <a:solidFill>
                  <a:schemeClr val="bg1"/>
                </a:solidFill>
              </a:rPr>
              <a:t>1083</a:t>
            </a:r>
            <a:r>
              <a:rPr lang="en-US" sz="1800" dirty="0"/>
              <a:t> </a:t>
            </a:r>
            <a:endParaRPr lang="en-US" sz="1800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992F40-298E-6DDD-B81F-1D47AC12BCF6}"/>
              </a:ext>
            </a:extLst>
          </p:cNvPr>
          <p:cNvSpPr txBox="1"/>
          <p:nvPr/>
        </p:nvSpPr>
        <p:spPr>
          <a:xfrm>
            <a:off x="7683892" y="4146380"/>
            <a:ext cx="587829" cy="36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5112" indent="-608738"/>
            <a:r>
              <a:rPr lang="en-US" sz="1800" dirty="0">
                <a:solidFill>
                  <a:schemeClr val="bg1"/>
                </a:solidFill>
              </a:rPr>
              <a:t>384</a:t>
            </a:r>
            <a:endParaRPr lang="en-US" sz="18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E1694-6EF4-1B99-E50B-E6CE5629C7FD}"/>
              </a:ext>
            </a:extLst>
          </p:cNvPr>
          <p:cNvSpPr txBox="1"/>
          <p:nvPr/>
        </p:nvSpPr>
        <p:spPr>
          <a:xfrm>
            <a:off x="8567614" y="2697161"/>
            <a:ext cx="587829" cy="36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5112" indent="-608738"/>
            <a:r>
              <a:rPr lang="en-US" sz="1800" dirty="0">
                <a:solidFill>
                  <a:schemeClr val="bg1"/>
                </a:solidFill>
              </a:rPr>
              <a:t>44</a:t>
            </a:r>
            <a:endParaRPr lang="en-US" sz="1800" dirty="0">
              <a:solidFill>
                <a:schemeClr val="bg1"/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ntent Master-Orange">
  <a:themeElements>
    <a:clrScheme name="COR2">
      <a:dk1>
        <a:srgbClr val="003C71"/>
      </a:dk1>
      <a:lt1>
        <a:sysClr val="window" lastClr="FFFFFF"/>
      </a:lt1>
      <a:dk2>
        <a:srgbClr val="00778B"/>
      </a:dk2>
      <a:lt2>
        <a:srgbClr val="FFFFFF"/>
      </a:lt2>
      <a:accent1>
        <a:srgbClr val="FF8200"/>
      </a:accent1>
      <a:accent2>
        <a:srgbClr val="256BA2"/>
      </a:accent2>
      <a:accent3>
        <a:srgbClr val="00A7B5"/>
      </a:accent3>
      <a:accent4>
        <a:srgbClr val="5949A7"/>
      </a:accent4>
      <a:accent5>
        <a:srgbClr val="BA6826"/>
      </a:accent5>
      <a:accent6>
        <a:srgbClr val="00843D"/>
      </a:accent6>
      <a:hlink>
        <a:srgbClr val="256BA2"/>
      </a:hlink>
      <a:folHlink>
        <a:srgbClr val="5949A7"/>
      </a:folHlink>
    </a:clrScheme>
    <a:fontScheme name="COR-AN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-PPT-2024-template-0618" id="{7D28D10C-1FD4-4ED5-B8B2-7AB6CEC66706}" vid="{71DA9320-818B-4484-BBE9-5031F79E3848}"/>
    </a:ext>
  </a:extLst>
</a:theme>
</file>

<file path=ppt/theme/theme2.xml><?xml version="1.0" encoding="utf-8"?>
<a:theme xmlns:a="http://schemas.openxmlformats.org/drawingml/2006/main" name="Content Master-Blue">
  <a:themeElements>
    <a:clrScheme name="COR2">
      <a:dk1>
        <a:srgbClr val="003C71"/>
      </a:dk1>
      <a:lt1>
        <a:sysClr val="window" lastClr="FFFFFF"/>
      </a:lt1>
      <a:dk2>
        <a:srgbClr val="00778B"/>
      </a:dk2>
      <a:lt2>
        <a:srgbClr val="FFFFFF"/>
      </a:lt2>
      <a:accent1>
        <a:srgbClr val="FF8200"/>
      </a:accent1>
      <a:accent2>
        <a:srgbClr val="256BA2"/>
      </a:accent2>
      <a:accent3>
        <a:srgbClr val="00A7B5"/>
      </a:accent3>
      <a:accent4>
        <a:srgbClr val="5949A7"/>
      </a:accent4>
      <a:accent5>
        <a:srgbClr val="BA6826"/>
      </a:accent5>
      <a:accent6>
        <a:srgbClr val="00843D"/>
      </a:accent6>
      <a:hlink>
        <a:srgbClr val="256BA2"/>
      </a:hlink>
      <a:folHlink>
        <a:srgbClr val="5949A7"/>
      </a:folHlink>
    </a:clrScheme>
    <a:fontScheme name="COR-AN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-PPT-2024-template-0618" id="{7D28D10C-1FD4-4ED5-B8B2-7AB6CEC66706}" vid="{76EA75A4-DDC3-4C2E-A32A-849501F5FB00}"/>
    </a:ext>
  </a:extLst>
</a:theme>
</file>

<file path=ppt/theme/theme3.xml><?xml version="1.0" encoding="utf-8"?>
<a:theme xmlns:a="http://schemas.openxmlformats.org/drawingml/2006/main" name="Content Master-Teal">
  <a:themeElements>
    <a:clrScheme name="COR2">
      <a:dk1>
        <a:srgbClr val="003C71"/>
      </a:dk1>
      <a:lt1>
        <a:sysClr val="window" lastClr="FFFFFF"/>
      </a:lt1>
      <a:dk2>
        <a:srgbClr val="00778B"/>
      </a:dk2>
      <a:lt2>
        <a:srgbClr val="FFFFFF"/>
      </a:lt2>
      <a:accent1>
        <a:srgbClr val="FF8200"/>
      </a:accent1>
      <a:accent2>
        <a:srgbClr val="256BA2"/>
      </a:accent2>
      <a:accent3>
        <a:srgbClr val="00A7B5"/>
      </a:accent3>
      <a:accent4>
        <a:srgbClr val="5949A7"/>
      </a:accent4>
      <a:accent5>
        <a:srgbClr val="BA6826"/>
      </a:accent5>
      <a:accent6>
        <a:srgbClr val="00843D"/>
      </a:accent6>
      <a:hlink>
        <a:srgbClr val="256BA2"/>
      </a:hlink>
      <a:folHlink>
        <a:srgbClr val="5949A7"/>
      </a:folHlink>
    </a:clrScheme>
    <a:fontScheme name="COR-AN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-PPT-2024-template-0618" id="{7D28D10C-1FD4-4ED5-B8B2-7AB6CEC66706}" vid="{AF35E1DF-EFD9-42BD-A339-E27149B23152}"/>
    </a:ext>
  </a:extLst>
</a:theme>
</file>

<file path=ppt/theme/theme4.xml><?xml version="1.0" encoding="utf-8"?>
<a:theme xmlns:a="http://schemas.openxmlformats.org/drawingml/2006/main" name="Content Master-Outline">
  <a:themeElements>
    <a:clrScheme name="COR2">
      <a:dk1>
        <a:srgbClr val="003C71"/>
      </a:dk1>
      <a:lt1>
        <a:sysClr val="window" lastClr="FFFFFF"/>
      </a:lt1>
      <a:dk2>
        <a:srgbClr val="00778B"/>
      </a:dk2>
      <a:lt2>
        <a:srgbClr val="FFFFFF"/>
      </a:lt2>
      <a:accent1>
        <a:srgbClr val="FF8200"/>
      </a:accent1>
      <a:accent2>
        <a:srgbClr val="256BA2"/>
      </a:accent2>
      <a:accent3>
        <a:srgbClr val="00A7B5"/>
      </a:accent3>
      <a:accent4>
        <a:srgbClr val="5949A7"/>
      </a:accent4>
      <a:accent5>
        <a:srgbClr val="BA6826"/>
      </a:accent5>
      <a:accent6>
        <a:srgbClr val="00843D"/>
      </a:accent6>
      <a:hlink>
        <a:srgbClr val="256BA2"/>
      </a:hlink>
      <a:folHlink>
        <a:srgbClr val="5949A7"/>
      </a:folHlink>
    </a:clrScheme>
    <a:fontScheme name="COR-AN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-PPT-2024-template-0618" id="{7D28D10C-1FD4-4ED5-B8B2-7AB6CEC66706}" vid="{A10366EB-EB04-4CB0-BFC4-B9855BFF883D}"/>
    </a:ext>
  </a:extLst>
</a:theme>
</file>

<file path=ppt/theme/theme5.xml><?xml version="1.0" encoding="utf-8"?>
<a:theme xmlns:a="http://schemas.openxmlformats.org/drawingml/2006/main" name="Title Slide Master">
  <a:themeElements>
    <a:clrScheme name="COR">
      <a:dk1>
        <a:srgbClr val="003C71"/>
      </a:dk1>
      <a:lt1>
        <a:sysClr val="window" lastClr="FFFFFF"/>
      </a:lt1>
      <a:dk2>
        <a:srgbClr val="00778B"/>
      </a:dk2>
      <a:lt2>
        <a:srgbClr val="FFFFFF"/>
      </a:lt2>
      <a:accent1>
        <a:srgbClr val="FF8200"/>
      </a:accent1>
      <a:accent2>
        <a:srgbClr val="256BA2"/>
      </a:accent2>
      <a:accent3>
        <a:srgbClr val="00A7B5"/>
      </a:accent3>
      <a:accent4>
        <a:srgbClr val="5949A7"/>
      </a:accent4>
      <a:accent5>
        <a:srgbClr val="BA6826"/>
      </a:accent5>
      <a:accent6>
        <a:srgbClr val="00843D"/>
      </a:accent6>
      <a:hlink>
        <a:srgbClr val="256BA2"/>
      </a:hlink>
      <a:folHlink>
        <a:srgbClr val="5949A7"/>
      </a:folHlink>
    </a:clrScheme>
    <a:fontScheme name="COR-AN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-PPT-2024-template-0618" id="{7D28D10C-1FD4-4ED5-B8B2-7AB6CEC66706}" vid="{1E1E5A86-1C65-42B1-8EA1-B3FC2095EBEC}"/>
    </a:ext>
  </a:extLst>
</a:theme>
</file>

<file path=ppt/theme/theme6.xml><?xml version="1.0" encoding="utf-8"?>
<a:theme xmlns:a="http://schemas.openxmlformats.org/drawingml/2006/main" name="Section Header Master">
  <a:themeElements>
    <a:clrScheme name="COR2">
      <a:dk1>
        <a:srgbClr val="003C71"/>
      </a:dk1>
      <a:lt1>
        <a:sysClr val="window" lastClr="FFFFFF"/>
      </a:lt1>
      <a:dk2>
        <a:srgbClr val="00778B"/>
      </a:dk2>
      <a:lt2>
        <a:srgbClr val="FFFFFF"/>
      </a:lt2>
      <a:accent1>
        <a:srgbClr val="FF8200"/>
      </a:accent1>
      <a:accent2>
        <a:srgbClr val="256BA2"/>
      </a:accent2>
      <a:accent3>
        <a:srgbClr val="00A7B5"/>
      </a:accent3>
      <a:accent4>
        <a:srgbClr val="5949A7"/>
      </a:accent4>
      <a:accent5>
        <a:srgbClr val="BA6826"/>
      </a:accent5>
      <a:accent6>
        <a:srgbClr val="00843D"/>
      </a:accent6>
      <a:hlink>
        <a:srgbClr val="256BA2"/>
      </a:hlink>
      <a:folHlink>
        <a:srgbClr val="5949A7"/>
      </a:folHlink>
    </a:clrScheme>
    <a:fontScheme name="COR-AN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-PPT-2024-template-0618" id="{7D28D10C-1FD4-4ED5-B8B2-7AB6CEC66706}" vid="{606DB945-5160-4F0F-BAC9-79072867576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73E8EDAA4B447968E40932AEB6E69" ma:contentTypeVersion="18" ma:contentTypeDescription="Create a new document." ma:contentTypeScope="" ma:versionID="0c3ae318f276acada7ba8c901aadff8c">
  <xsd:schema xmlns:xsd="http://www.w3.org/2001/XMLSchema" xmlns:xs="http://www.w3.org/2001/XMLSchema" xmlns:p="http://schemas.microsoft.com/office/2006/metadata/properties" xmlns:ns2="bfc85e88-a88e-45e0-9da4-ae3db4223aa8" xmlns:ns3="6ca050dd-c539-4314-84f4-d2c5bed78a33" xmlns:ns4="bb631a35-43d5-43b0-9a18-56cb64706f1d" targetNamespace="http://schemas.microsoft.com/office/2006/metadata/properties" ma:root="true" ma:fieldsID="efe30ca4fae8c587b1acfd451e406de4" ns2:_="" ns3:_="" ns4:_="">
    <xsd:import namespace="bfc85e88-a88e-45e0-9da4-ae3db4223aa8"/>
    <xsd:import namespace="6ca050dd-c539-4314-84f4-d2c5bed78a33"/>
    <xsd:import namespace="bb631a35-43d5-43b0-9a18-56cb64706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85e88-a88e-45e0-9da4-ae3db4223a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8877faa-20f2-405f-a4db-f2c92c48d4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050dd-c539-4314-84f4-d2c5bed78a3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31a35-43d5-43b0-9a18-56cb64706f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015ad852-5fcc-4fb2-8744-31ae37416583}" ma:internalName="TaxCatchAll" ma:showField="CatchAllData" ma:web="bb631a35-43d5-43b0-9a18-56cb64706f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c85e88-a88e-45e0-9da4-ae3db4223aa8">
      <Terms xmlns="http://schemas.microsoft.com/office/infopath/2007/PartnerControls"/>
    </lcf76f155ced4ddcb4097134ff3c332f>
    <TaxCatchAll xmlns="bb631a35-43d5-43b0-9a18-56cb64706f1d" xsi:nil="true"/>
  </documentManagement>
</p:properties>
</file>

<file path=customXml/itemProps1.xml><?xml version="1.0" encoding="utf-8"?>
<ds:datastoreItem xmlns:ds="http://schemas.openxmlformats.org/officeDocument/2006/customXml" ds:itemID="{3F63F5D3-34B0-4214-8589-D5C5D871E0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c85e88-a88e-45e0-9da4-ae3db4223aa8"/>
    <ds:schemaRef ds:uri="6ca050dd-c539-4314-84f4-d2c5bed78a33"/>
    <ds:schemaRef ds:uri="bb631a35-43d5-43b0-9a18-56cb64706f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0B41B2-E6B0-4E77-BF25-4BEA5E7D18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6160B9-0DF4-4723-A536-E76C45E41388}">
  <ds:schemaRefs>
    <ds:schemaRef ds:uri="http://schemas.microsoft.com/office/2006/metadata/properties"/>
    <ds:schemaRef ds:uri="http://schemas.microsoft.com/office/infopath/2007/PartnerControls"/>
    <ds:schemaRef ds:uri="bfc85e88-a88e-45e0-9da4-ae3db4223aa8"/>
    <ds:schemaRef ds:uri="bb631a35-43d5-43b0-9a18-56cb64706f1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COR-PPT-2024-template-0618 (2)</Template>
  <TotalTime>330</TotalTime>
  <Words>1327</Words>
  <Application>Microsoft Office PowerPoint</Application>
  <PresentationFormat>Widescreen</PresentationFormat>
  <Paragraphs>233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Aptos</vt:lpstr>
      <vt:lpstr>Arial</vt:lpstr>
      <vt:lpstr>Avenir Next LT Pro</vt:lpstr>
      <vt:lpstr>Avenir Next LT Pro Demi</vt:lpstr>
      <vt:lpstr>Calibri</vt:lpstr>
      <vt:lpstr>Calibri Light</vt:lpstr>
      <vt:lpstr>Gill Sans MT</vt:lpstr>
      <vt:lpstr>Ink Free</vt:lpstr>
      <vt:lpstr>Montserrat</vt:lpstr>
      <vt:lpstr>Segoe UI</vt:lpstr>
      <vt:lpstr>Wingdings</vt:lpstr>
      <vt:lpstr>Content Master-Orange</vt:lpstr>
      <vt:lpstr>Content Master-Blue</vt:lpstr>
      <vt:lpstr>Content Master-Teal</vt:lpstr>
      <vt:lpstr>Content Master-Outline</vt:lpstr>
      <vt:lpstr>Title Slide Master</vt:lpstr>
      <vt:lpstr>Section Header Master</vt:lpstr>
      <vt:lpstr>Keeping the Member in “Member Centric”</vt:lpstr>
      <vt:lpstr>The CareOregon Family</vt:lpstr>
      <vt:lpstr>Integration:</vt:lpstr>
      <vt:lpstr>the right care, at the right place, at the right time</vt:lpstr>
      <vt:lpstr>Partnerships and innovations</vt:lpstr>
      <vt:lpstr>Pediatric preventive care</vt:lpstr>
      <vt:lpstr>Ingrained Habits: Current State</vt:lpstr>
      <vt:lpstr>Pediatric Oral Health Services</vt:lpstr>
      <vt:lpstr>Pediatric Oral Health Services</vt:lpstr>
      <vt:lpstr>Envisioning the Future:  Process and Quality Improvement </vt:lpstr>
      <vt:lpstr>Primary Care services in Dental</vt:lpstr>
      <vt:lpstr>The Wallace Evolution</vt:lpstr>
      <vt:lpstr>Natural consequences</vt:lpstr>
      <vt:lpstr>Meeting patients where they are</vt:lpstr>
      <vt:lpstr>Progress</vt:lpstr>
      <vt:lpstr>“Progress is not an illusion;  it happens,  but it is slow and  invariably disappointing.”  - George Orwell</vt:lpstr>
      <vt:lpstr>Embedded  model of care</vt:lpstr>
      <vt:lpstr>PowerPoint Presentation</vt:lpstr>
      <vt:lpstr>Our Health Center </vt:lpstr>
      <vt:lpstr>Our Mission &amp; Vision</vt:lpstr>
      <vt:lpstr>Medical Dental Integration Key Elements </vt:lpstr>
      <vt:lpstr>Addressing Care Gaps through a shared EHR</vt:lpstr>
      <vt:lpstr>PowerPoint Presentation</vt:lpstr>
      <vt:lpstr>Hygienists' role in Medical Dental Integration </vt:lpstr>
      <vt:lpstr>What is a Dental Therapist?</vt:lpstr>
      <vt:lpstr>Integration Strategy: Dental Therapy</vt:lpstr>
      <vt:lpstr>Funded by the CareQuest Foundation for Oral Health </vt:lpstr>
      <vt:lpstr>PowerPoint Presentation</vt:lpstr>
      <vt:lpstr>Panel Q &amp; A session</vt:lpstr>
      <vt:lpstr>Thank you!</vt:lpstr>
    </vt:vector>
  </TitlesOfParts>
  <Company>CareOregon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one title slide layout available in the Master deck</dc:title>
  <dc:creator>Amoreena Burke</dc:creator>
  <cp:lastModifiedBy>Alexa Jett</cp:lastModifiedBy>
  <cp:revision>15</cp:revision>
  <dcterms:created xsi:type="dcterms:W3CDTF">2024-07-01T17:54:59Z</dcterms:created>
  <dcterms:modified xsi:type="dcterms:W3CDTF">2024-10-07T15:48:28Z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0x01010090E73E8EDAA4B447968E40932AEB6E69</vt:lpwstr>
  </property>
</Properties>
</file>