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  <p:sldMasterId id="2147483668" r:id="rId5"/>
  </p:sldMasterIdLst>
  <p:notesMasterIdLst>
    <p:notesMasterId r:id="rId23"/>
  </p:notesMasterIdLst>
  <p:sldIdLst>
    <p:sldId id="256" r:id="rId6"/>
    <p:sldId id="267" r:id="rId7"/>
    <p:sldId id="260" r:id="rId8"/>
    <p:sldId id="259" r:id="rId9"/>
    <p:sldId id="283" r:id="rId10"/>
    <p:sldId id="269" r:id="rId11"/>
    <p:sldId id="270" r:id="rId12"/>
    <p:sldId id="284" r:id="rId13"/>
    <p:sldId id="262" r:id="rId14"/>
    <p:sldId id="272" r:id="rId15"/>
    <p:sldId id="264" r:id="rId16"/>
    <p:sldId id="273" r:id="rId17"/>
    <p:sldId id="275" r:id="rId18"/>
    <p:sldId id="276" r:id="rId19"/>
    <p:sldId id="280" r:id="rId20"/>
    <p:sldId id="281" r:id="rId21"/>
    <p:sldId id="282" r:id="rId22"/>
  </p:sldIdLst>
  <p:sldSz cx="12192000" cy="6858000"/>
  <p:notesSz cx="6858000" cy="9144000"/>
  <p:embeddedFontLst>
    <p:embeddedFont>
      <p:font typeface="Mulish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87893" autoAdjust="0"/>
  </p:normalViewPr>
  <p:slideViewPr>
    <p:cSldViewPr snapToGrid="0">
      <p:cViewPr varScale="1">
        <p:scale>
          <a:sx n="68" d="100"/>
          <a:sy n="68" d="100"/>
        </p:scale>
        <p:origin x="91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lackwell" userId="21ef6f6d-6573-4aba-a3e5-5a6f9f057e0f" providerId="ADAL" clId="{48949F5C-452F-4CE4-8B98-D28305232C28}"/>
    <pc:docChg chg="custSel addSld modSld">
      <pc:chgData name="Richard Blackwell" userId="21ef6f6d-6573-4aba-a3e5-5a6f9f057e0f" providerId="ADAL" clId="{48949F5C-452F-4CE4-8B98-D28305232C28}" dt="2024-10-02T12:56:20.034" v="452" actId="14100"/>
      <pc:docMkLst>
        <pc:docMk/>
      </pc:docMkLst>
      <pc:sldChg chg="modSp mod">
        <pc:chgData name="Richard Blackwell" userId="21ef6f6d-6573-4aba-a3e5-5a6f9f057e0f" providerId="ADAL" clId="{48949F5C-452F-4CE4-8B98-D28305232C28}" dt="2024-10-01T23:09:40.744" v="449" actId="20577"/>
        <pc:sldMkLst>
          <pc:docMk/>
          <pc:sldMk cId="0" sldId="259"/>
        </pc:sldMkLst>
        <pc:spChg chg="mod">
          <ac:chgData name="Richard Blackwell" userId="21ef6f6d-6573-4aba-a3e5-5a6f9f057e0f" providerId="ADAL" clId="{48949F5C-452F-4CE4-8B98-D28305232C28}" dt="2024-10-01T21:44:30.152" v="74" actId="20577"/>
          <ac:spMkLst>
            <pc:docMk/>
            <pc:sldMk cId="0" sldId="259"/>
            <ac:spMk id="70" creationId="{00000000-0000-0000-0000-000000000000}"/>
          </ac:spMkLst>
        </pc:spChg>
        <pc:spChg chg="mod">
          <ac:chgData name="Richard Blackwell" userId="21ef6f6d-6573-4aba-a3e5-5a6f9f057e0f" providerId="ADAL" clId="{48949F5C-452F-4CE4-8B98-D28305232C28}" dt="2024-10-01T23:09:40.744" v="449" actId="20577"/>
          <ac:spMkLst>
            <pc:docMk/>
            <pc:sldMk cId="0" sldId="259"/>
            <ac:spMk id="71" creationId="{00000000-0000-0000-0000-000000000000}"/>
          </ac:spMkLst>
        </pc:spChg>
      </pc:sldChg>
      <pc:sldChg chg="modSp mod">
        <pc:chgData name="Richard Blackwell" userId="21ef6f6d-6573-4aba-a3e5-5a6f9f057e0f" providerId="ADAL" clId="{48949F5C-452F-4CE4-8B98-D28305232C28}" dt="2024-10-01T22:11:12.494" v="413" actId="27636"/>
        <pc:sldMkLst>
          <pc:docMk/>
          <pc:sldMk cId="1803018677" sldId="267"/>
        </pc:sldMkLst>
        <pc:spChg chg="mod">
          <ac:chgData name="Richard Blackwell" userId="21ef6f6d-6573-4aba-a3e5-5a6f9f057e0f" providerId="ADAL" clId="{48949F5C-452F-4CE4-8B98-D28305232C28}" dt="2024-10-01T22:11:12.494" v="413" actId="27636"/>
          <ac:spMkLst>
            <pc:docMk/>
            <pc:sldMk cId="1803018677" sldId="267"/>
            <ac:spMk id="78" creationId="{00000000-0000-0000-0000-000000000000}"/>
          </ac:spMkLst>
        </pc:spChg>
      </pc:sldChg>
      <pc:sldChg chg="modSp mod">
        <pc:chgData name="Richard Blackwell" userId="21ef6f6d-6573-4aba-a3e5-5a6f9f057e0f" providerId="ADAL" clId="{48949F5C-452F-4CE4-8B98-D28305232C28}" dt="2024-10-01T22:13:11.806" v="438" actId="20577"/>
        <pc:sldMkLst>
          <pc:docMk/>
          <pc:sldMk cId="3468000582" sldId="270"/>
        </pc:sldMkLst>
        <pc:spChg chg="mod">
          <ac:chgData name="Richard Blackwell" userId="21ef6f6d-6573-4aba-a3e5-5a6f9f057e0f" providerId="ADAL" clId="{48949F5C-452F-4CE4-8B98-D28305232C28}" dt="2024-10-01T22:13:11.806" v="438" actId="20577"/>
          <ac:spMkLst>
            <pc:docMk/>
            <pc:sldMk cId="3468000582" sldId="270"/>
            <ac:spMk id="71" creationId="{00000000-0000-0000-0000-000000000000}"/>
          </ac:spMkLst>
        </pc:spChg>
      </pc:sldChg>
      <pc:sldChg chg="modSp mod">
        <pc:chgData name="Richard Blackwell" userId="21ef6f6d-6573-4aba-a3e5-5a6f9f057e0f" providerId="ADAL" clId="{48949F5C-452F-4CE4-8B98-D28305232C28}" dt="2024-10-01T21:55:02.404" v="341" actId="20577"/>
        <pc:sldMkLst>
          <pc:docMk/>
          <pc:sldMk cId="2448033965" sldId="272"/>
        </pc:sldMkLst>
        <pc:spChg chg="mod">
          <ac:chgData name="Richard Blackwell" userId="21ef6f6d-6573-4aba-a3e5-5a6f9f057e0f" providerId="ADAL" clId="{48949F5C-452F-4CE4-8B98-D28305232C28}" dt="2024-10-01T21:55:02.404" v="341" actId="20577"/>
          <ac:spMkLst>
            <pc:docMk/>
            <pc:sldMk cId="2448033965" sldId="272"/>
            <ac:spMk id="91" creationId="{00000000-0000-0000-0000-000000000000}"/>
          </ac:spMkLst>
        </pc:spChg>
      </pc:sldChg>
      <pc:sldChg chg="modSp mod">
        <pc:chgData name="Richard Blackwell" userId="21ef6f6d-6573-4aba-a3e5-5a6f9f057e0f" providerId="ADAL" clId="{48949F5C-452F-4CE4-8B98-D28305232C28}" dt="2024-10-01T22:14:23.928" v="448" actId="20577"/>
        <pc:sldMkLst>
          <pc:docMk/>
          <pc:sldMk cId="1102452114" sldId="282"/>
        </pc:sldMkLst>
        <pc:spChg chg="mod">
          <ac:chgData name="Richard Blackwell" userId="21ef6f6d-6573-4aba-a3e5-5a6f9f057e0f" providerId="ADAL" clId="{48949F5C-452F-4CE4-8B98-D28305232C28}" dt="2024-10-01T22:14:23.928" v="448" actId="20577"/>
          <ac:spMkLst>
            <pc:docMk/>
            <pc:sldMk cId="1102452114" sldId="282"/>
            <ac:spMk id="77" creationId="{00000000-0000-0000-0000-000000000000}"/>
          </ac:spMkLst>
        </pc:spChg>
      </pc:sldChg>
      <pc:sldChg chg="modSp add mod">
        <pc:chgData name="Richard Blackwell" userId="21ef6f6d-6573-4aba-a3e5-5a6f9f057e0f" providerId="ADAL" clId="{48949F5C-452F-4CE4-8B98-D28305232C28}" dt="2024-10-01T21:48:43.396" v="276" actId="27636"/>
        <pc:sldMkLst>
          <pc:docMk/>
          <pc:sldMk cId="4195391677" sldId="283"/>
        </pc:sldMkLst>
        <pc:spChg chg="mod">
          <ac:chgData name="Richard Blackwell" userId="21ef6f6d-6573-4aba-a3e5-5a6f9f057e0f" providerId="ADAL" clId="{48949F5C-452F-4CE4-8B98-D28305232C28}" dt="2024-10-01T21:48:43.396" v="276" actId="27636"/>
          <ac:spMkLst>
            <pc:docMk/>
            <pc:sldMk cId="4195391677" sldId="283"/>
            <ac:spMk id="71" creationId="{00000000-0000-0000-0000-000000000000}"/>
          </ac:spMkLst>
        </pc:spChg>
      </pc:sldChg>
      <pc:sldChg chg="addSp modSp add mod">
        <pc:chgData name="Richard Blackwell" userId="21ef6f6d-6573-4aba-a3e5-5a6f9f057e0f" providerId="ADAL" clId="{48949F5C-452F-4CE4-8B98-D28305232C28}" dt="2024-10-02T12:56:20.034" v="452" actId="14100"/>
        <pc:sldMkLst>
          <pc:docMk/>
          <pc:sldMk cId="2540457906" sldId="284"/>
        </pc:sldMkLst>
        <pc:spChg chg="mod">
          <ac:chgData name="Richard Blackwell" userId="21ef6f6d-6573-4aba-a3e5-5a6f9f057e0f" providerId="ADAL" clId="{48949F5C-452F-4CE4-8B98-D28305232C28}" dt="2024-10-01T22:12:26.176" v="434" actId="20577"/>
          <ac:spMkLst>
            <pc:docMk/>
            <pc:sldMk cId="2540457906" sldId="284"/>
            <ac:spMk id="71" creationId="{00000000-0000-0000-0000-000000000000}"/>
          </ac:spMkLst>
        </pc:spChg>
        <pc:picChg chg="add mod">
          <ac:chgData name="Richard Blackwell" userId="21ef6f6d-6573-4aba-a3e5-5a6f9f057e0f" providerId="ADAL" clId="{48949F5C-452F-4CE4-8B98-D28305232C28}" dt="2024-10-02T12:56:20.034" v="452" actId="14100"/>
          <ac:picMkLst>
            <pc:docMk/>
            <pc:sldMk cId="2540457906" sldId="284"/>
            <ac:picMk id="6" creationId="{776D846A-EB6C-1172-7869-7529C587F7C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latin typeface="Mulish" pitchFamily="2" charset="0"/>
              </a:rPr>
              <a:t>WHC Shared Savings Investments </a:t>
            </a:r>
          </a:p>
          <a:p>
            <a:pPr>
              <a:defRPr/>
            </a:pPr>
            <a:r>
              <a:rPr lang="en-US" b="1">
                <a:latin typeface="Mulish" pitchFamily="2" charset="0"/>
              </a:rPr>
              <a:t>(2023-2024)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E83-4EDB-B813-C2D1900463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E83-4EDB-B813-C2D1900463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E83-4EDB-B813-C2D19004634E}"/>
              </c:ext>
            </c:extLst>
          </c:dPt>
          <c:dLbls>
            <c:dLbl>
              <c:idx val="0"/>
              <c:layout>
                <c:manualLayout>
                  <c:x val="-2.7728362658371412E-3"/>
                  <c:y val="-2.066818846341275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80246913580246"/>
                      <c:h val="0.145172638436482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E83-4EDB-B813-C2D19004634E}"/>
                </c:ext>
              </c:extLst>
            </c:dLbl>
            <c:dLbl>
              <c:idx val="1"/>
              <c:layout>
                <c:manualLayout>
                  <c:x val="-0.14449029519458215"/>
                  <c:y val="-0.1376942214470749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74485596707819"/>
                      <c:h val="0.145172638436482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E83-4EDB-B813-C2D19004634E}"/>
                </c:ext>
              </c:extLst>
            </c:dLbl>
            <c:dLbl>
              <c:idx val="2"/>
              <c:layout>
                <c:manualLayout>
                  <c:x val="-3.4593175853018375E-2"/>
                  <c:y val="4.605298930467567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25102880658437"/>
                      <c:h val="0.144625407166123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E83-4EDB-B813-C2D1900463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lish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Sheet1!$A$1:$A$3</c:f>
              <c:strCache>
                <c:ptCount val="3"/>
                <c:pt idx="0">
                  <c:v>WHC Community Impact Fund</c:v>
                </c:pt>
                <c:pt idx="1">
                  <c:v>Activities that Improve Healthcare Quality</c:v>
                </c:pt>
                <c:pt idx="2">
                  <c:v>Other Investments</c:v>
                </c:pt>
              </c:strCache>
            </c:strRef>
          </c:cat>
          <c:val>
            <c:numRef>
              <c:f>Sheet1!$B$1:$B$3</c:f>
              <c:numCache>
                <c:formatCode>_("$"* #,##0.00_);_("$"* \(#,##0.00\);_("$"* "-"??_);_(@_)</c:formatCode>
                <c:ptCount val="3"/>
                <c:pt idx="0">
                  <c:v>3900000</c:v>
                </c:pt>
                <c:pt idx="1">
                  <c:v>6120000</c:v>
                </c:pt>
                <c:pt idx="2">
                  <c:v>2680000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83-4EDB-B813-C2D19004634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6E83-4EDB-B813-C2D1900463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6E83-4EDB-B813-C2D1900463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6E83-4EDB-B813-C2D19004634E}"/>
              </c:ext>
            </c:extLst>
          </c:dPt>
          <c:cat>
            <c:strRef>
              <c:f>Sheet1!$A$1:$A$3</c:f>
              <c:strCache>
                <c:ptCount val="3"/>
                <c:pt idx="0">
                  <c:v>WHC Community Impact Fund</c:v>
                </c:pt>
                <c:pt idx="1">
                  <c:v>Activities that Improve Healthcare Quality</c:v>
                </c:pt>
                <c:pt idx="2">
                  <c:v>Other Investments</c:v>
                </c:pt>
              </c:strCache>
            </c:strRef>
          </c:cat>
          <c:val>
            <c:numRef>
              <c:f>Sheet1!$C$1:$C$3</c:f>
              <c:numCache>
                <c:formatCode>0%</c:formatCode>
                <c:ptCount val="3"/>
                <c:pt idx="0">
                  <c:v>0.30708661417322836</c:v>
                </c:pt>
                <c:pt idx="1">
                  <c:v>0.48188976377952758</c:v>
                </c:pt>
                <c:pt idx="2">
                  <c:v>0.21102362204724409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E83-4EDB-B813-C2D190046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lish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18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266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2251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6340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6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68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465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514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1782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3367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51222" y="2034747"/>
            <a:ext cx="8122508" cy="180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ulish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51222" y="3931554"/>
            <a:ext cx="8122508" cy="1299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925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8200" y="398080"/>
            <a:ext cx="10515600" cy="9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ulish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8200" y="1334532"/>
            <a:ext cx="5125995" cy="412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227807" y="1334532"/>
            <a:ext cx="5125995" cy="412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00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38200" y="398080"/>
            <a:ext cx="10515600" cy="9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ulish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38200" y="1334532"/>
            <a:ext cx="10515600" cy="412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09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1022352" y="1709353"/>
            <a:ext cx="329427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ulish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1022352" y="3429000"/>
            <a:ext cx="3294276" cy="165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8063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1022352" y="1709353"/>
            <a:ext cx="329427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ulish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1022352" y="3429000"/>
            <a:ext cx="3294276" cy="165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49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2710248" y="398081"/>
            <a:ext cx="8643551" cy="91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ulish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2710247" y="1389888"/>
            <a:ext cx="8643551" cy="454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17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2710248" y="398081"/>
            <a:ext cx="8643551" cy="91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ulish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2710247" y="1389888"/>
            <a:ext cx="8643551" cy="454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84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38200" y="398080"/>
            <a:ext cx="10515600" cy="9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ulish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838200" y="1334532"/>
            <a:ext cx="5125995" cy="412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227807" y="1334532"/>
            <a:ext cx="5125995" cy="412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89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38200" y="398080"/>
            <a:ext cx="10515600" cy="9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ulish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838200" y="1334532"/>
            <a:ext cx="10515600" cy="412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89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38200" y="398080"/>
            <a:ext cx="10515600" cy="9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ulish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38200" y="1334532"/>
            <a:ext cx="10515600" cy="412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92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51222" y="2034747"/>
            <a:ext cx="8122508" cy="180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ulish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51222" y="3931554"/>
            <a:ext cx="8122508" cy="1299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168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1850" y="1528503"/>
            <a:ext cx="10515600" cy="168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ulish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831850" y="3273552"/>
            <a:ext cx="10521950" cy="205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6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1850" y="1528503"/>
            <a:ext cx="10515600" cy="168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ulish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1850" y="3273552"/>
            <a:ext cx="10521950" cy="205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00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38200" y="398080"/>
            <a:ext cx="10515600" cy="9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ulish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838200" y="1334532"/>
            <a:ext cx="5125995" cy="412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227807" y="1334532"/>
            <a:ext cx="5125995" cy="412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56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38200" y="398080"/>
            <a:ext cx="10515600" cy="9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ulish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838200" y="1334532"/>
            <a:ext cx="10515600" cy="412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04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ulish"/>
              <a:buNone/>
              <a:defRPr sz="4400" b="1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394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ulish"/>
              <a:buNone/>
              <a:defRPr sz="4400" b="1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843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svg"/><Relationship Id="rId9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ulish"/>
              <a:buNone/>
            </a:pPr>
            <a:r>
              <a:rPr lang="en-US" sz="4000" dirty="0"/>
              <a:t>Health Councils: Lessons Learned from Community-Driven Governance &amp; Investment</a:t>
            </a:r>
            <a:endParaRPr sz="4000" dirty="0"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CCO Oregon Conference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October 2,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ulish"/>
              <a:buNone/>
            </a:pPr>
            <a:r>
              <a:rPr lang="en-US" dirty="0"/>
              <a:t>Community Investments – Shared Savings </a:t>
            </a:r>
            <a:endParaRPr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35000" indent="-457200">
              <a:spcBef>
                <a:spcPts val="0"/>
              </a:spcBef>
            </a:pPr>
            <a:r>
              <a:rPr lang="en-US" b="0" dirty="0"/>
              <a:t>2020 &amp; 2021 were challenging financial years in large part due to the COVID-19 pandemic</a:t>
            </a:r>
          </a:p>
          <a:p>
            <a:pPr marL="635000" indent="-457200">
              <a:spcBef>
                <a:spcPts val="0"/>
              </a:spcBef>
            </a:pPr>
            <a:endParaRPr lang="en-US" b="0" dirty="0"/>
          </a:p>
          <a:p>
            <a:pPr marL="635000" indent="-457200">
              <a:spcBef>
                <a:spcPts val="0"/>
              </a:spcBef>
            </a:pPr>
            <a:r>
              <a:rPr lang="en-US" b="0" dirty="0"/>
              <a:t>2022 was the first year that the Marion-Polk CCO achieved Shared Savings ($12.7 million)</a:t>
            </a:r>
          </a:p>
          <a:p>
            <a:pPr marL="635000" indent="-457200">
              <a:spcBef>
                <a:spcPts val="0"/>
              </a:spcBef>
            </a:pPr>
            <a:endParaRPr lang="en-US" b="0" dirty="0"/>
          </a:p>
          <a:p>
            <a:pPr marL="635000" indent="-457200">
              <a:spcBef>
                <a:spcPts val="0"/>
              </a:spcBef>
            </a:pPr>
            <a:r>
              <a:rPr lang="en-US" b="0" dirty="0"/>
              <a:t>WHC and PCS engaged in a three-month long process to determine priorities and process for the distribution of Shared Savings funds within the Marion-Polk community </a:t>
            </a:r>
          </a:p>
          <a:p>
            <a:pPr marL="1092200" lvl="1" indent="-457200">
              <a:spcBef>
                <a:spcPts val="0"/>
              </a:spcBef>
            </a:pPr>
            <a:r>
              <a:rPr lang="en-US" dirty="0"/>
              <a:t>Those engaged included our Board of Directors, committees, and community stakeholders</a:t>
            </a:r>
            <a:endParaRPr lang="en-US" b="0" dirty="0"/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C412244-8A35-8031-49A3-CE9867568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2" y="6081833"/>
            <a:ext cx="1905229" cy="508653"/>
          </a:xfrm>
          <a:prstGeom prst="rect">
            <a:avLst/>
          </a:prstGeom>
        </p:spPr>
      </p:pic>
      <p:pic>
        <p:nvPicPr>
          <p:cNvPr id="3" name="Picture 2" descr="A logo with mountains in the background&#10;&#10;Description automatically generated">
            <a:extLst>
              <a:ext uri="{FF2B5EF4-FFF2-40B4-BE49-F238E27FC236}">
                <a16:creationId xmlns:a16="http://schemas.microsoft.com/office/drawing/2014/main" id="{CEF47CCD-4958-3549-7045-463EFD2A2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273" y="5968016"/>
            <a:ext cx="1457325" cy="828675"/>
          </a:xfrm>
          <a:prstGeom prst="rect">
            <a:avLst/>
          </a:prstGeom>
        </p:spPr>
      </p:pic>
      <p:pic>
        <p:nvPicPr>
          <p:cNvPr id="4" name="Picture 3" descr="A logo of a river and mountains&#10;&#10;Description automatically generated">
            <a:extLst>
              <a:ext uri="{FF2B5EF4-FFF2-40B4-BE49-F238E27FC236}">
                <a16:creationId xmlns:a16="http://schemas.microsoft.com/office/drawing/2014/main" id="{FC891581-4B91-3362-60C5-03147FFFF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962" y="5912172"/>
            <a:ext cx="1056216" cy="8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3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1003302" y="2366578"/>
            <a:ext cx="329427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ulish"/>
              <a:buNone/>
            </a:pPr>
            <a:r>
              <a:rPr lang="en-US" dirty="0"/>
              <a:t>Community Investments – Shared Savings </a:t>
            </a:r>
            <a:endParaRPr dirty="0"/>
          </a:p>
        </p:txBody>
      </p:sp>
      <p:graphicFrame>
        <p:nvGraphicFramePr>
          <p:cNvPr id="4" name="Picture Placeholder 3">
            <a:extLst>
              <a:ext uri="{FF2B5EF4-FFF2-40B4-BE49-F238E27FC236}">
                <a16:creationId xmlns:a16="http://schemas.microsoft.com/office/drawing/2014/main" id="{49DB2C8E-0A60-7F95-DD5A-1C25D46F308D}"/>
              </a:ext>
            </a:extLst>
          </p:cNvPr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190582887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ulish"/>
              <a:buNone/>
            </a:pPr>
            <a:r>
              <a:rPr lang="en-US" dirty="0"/>
              <a:t>Community </a:t>
            </a:r>
            <a:r>
              <a:rPr lang="en-US" dirty="0">
                <a:solidFill>
                  <a:srgbClr val="FFFFFF"/>
                </a:solidFill>
              </a:rPr>
              <a:t>Investments</a:t>
            </a:r>
            <a:r>
              <a:rPr lang="en-US" dirty="0"/>
              <a:t> – Spotlight on Falls City</a:t>
            </a:r>
            <a:endParaRPr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838199" y="1334532"/>
            <a:ext cx="6384533" cy="412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indent="0">
              <a:spcBef>
                <a:spcPts val="0"/>
              </a:spcBef>
              <a:buNone/>
            </a:pPr>
            <a:r>
              <a:rPr lang="en-US" sz="2400" dirty="0"/>
              <a:t>It all started with incredible community will and a survey…</a:t>
            </a:r>
          </a:p>
          <a:p>
            <a:pPr marL="6350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/>
              <a:t>In 2022, WHC awarded a grant to Polk County Family &amp; Community Outreach to conduct a community health survey in Falls City </a:t>
            </a:r>
          </a:p>
        </p:txBody>
      </p:sp>
      <p:pic>
        <p:nvPicPr>
          <p:cNvPr id="2" name="Graphic 1" descr="Family with two children with solid fill">
            <a:extLst>
              <a:ext uri="{FF2B5EF4-FFF2-40B4-BE49-F238E27FC236}">
                <a16:creationId xmlns:a16="http://schemas.microsoft.com/office/drawing/2014/main" id="{177EB270-2E50-D82E-5E84-5E62D2916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4127" y="3161996"/>
            <a:ext cx="1101549" cy="11015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D441D0-DC28-EA4E-807F-4AF0E6308DBA}"/>
              </a:ext>
            </a:extLst>
          </p:cNvPr>
          <p:cNvSpPr txBox="1"/>
          <p:nvPr/>
        </p:nvSpPr>
        <p:spPr>
          <a:xfrm>
            <a:off x="923826" y="4271055"/>
            <a:ext cx="2226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Mulish" pitchFamily="2" charset="0"/>
              </a:rPr>
              <a:t>Goal 1: </a:t>
            </a:r>
            <a:r>
              <a:rPr lang="en-US" sz="1600" dirty="0">
                <a:solidFill>
                  <a:srgbClr val="FFFFFF"/>
                </a:solidFill>
                <a:latin typeface="Mulish" pitchFamily="2" charset="0"/>
              </a:rPr>
              <a:t>Determine the family and community healthcare utilization needs/barriers</a:t>
            </a:r>
          </a:p>
        </p:txBody>
      </p:sp>
      <p:pic>
        <p:nvPicPr>
          <p:cNvPr id="4" name="Graphic 3" descr="Medical with solid fill">
            <a:extLst>
              <a:ext uri="{FF2B5EF4-FFF2-40B4-BE49-F238E27FC236}">
                <a16:creationId xmlns:a16="http://schemas.microsoft.com/office/drawing/2014/main" id="{0BADF1FA-0AD9-DA3B-C1F8-287DD7747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4910" y="3161996"/>
            <a:ext cx="1101549" cy="1101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FACFA0-DE57-F1AF-8D83-B4F1672691BB}"/>
              </a:ext>
            </a:extLst>
          </p:cNvPr>
          <p:cNvSpPr txBox="1"/>
          <p:nvPr/>
        </p:nvSpPr>
        <p:spPr>
          <a:xfrm>
            <a:off x="3506031" y="4263545"/>
            <a:ext cx="3319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Mulish" pitchFamily="2" charset="0"/>
              </a:rPr>
              <a:t>Goal 2: </a:t>
            </a:r>
            <a:r>
              <a:rPr lang="en-US" sz="1600" dirty="0">
                <a:solidFill>
                  <a:srgbClr val="FFFFFF"/>
                </a:solidFill>
                <a:latin typeface="Mulish" pitchFamily="2" charset="0"/>
              </a:rPr>
              <a:t>Identify potential avenues and necessary resources to meet identified needs (including viability of telehealth and mobile health)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5E6D70-BA55-FCB5-E78B-C9386849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3087" y="1688450"/>
            <a:ext cx="2462877" cy="34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C861470-EAF9-B0B2-13EF-10A8149DDF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252" y="6081833"/>
            <a:ext cx="1905229" cy="508653"/>
          </a:xfrm>
          <a:prstGeom prst="rect">
            <a:avLst/>
          </a:prstGeom>
        </p:spPr>
      </p:pic>
      <p:pic>
        <p:nvPicPr>
          <p:cNvPr id="8" name="Picture 7" descr="A logo with mountains in the background&#10;&#10;Description automatically generated">
            <a:extLst>
              <a:ext uri="{FF2B5EF4-FFF2-40B4-BE49-F238E27FC236}">
                <a16:creationId xmlns:a16="http://schemas.microsoft.com/office/drawing/2014/main" id="{9D1724F8-B477-F3BC-4BB0-D8069713EE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2273" y="5968016"/>
            <a:ext cx="1457325" cy="828675"/>
          </a:xfrm>
          <a:prstGeom prst="rect">
            <a:avLst/>
          </a:prstGeom>
        </p:spPr>
      </p:pic>
      <p:pic>
        <p:nvPicPr>
          <p:cNvPr id="9" name="Picture 8" descr="A logo of a river and mountains&#10;&#10;Description automatically generated">
            <a:extLst>
              <a:ext uri="{FF2B5EF4-FFF2-40B4-BE49-F238E27FC236}">
                <a16:creationId xmlns:a16="http://schemas.microsoft.com/office/drawing/2014/main" id="{52C78B76-76AA-7720-9645-D63A4F992F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9962" y="5912172"/>
            <a:ext cx="1056216" cy="8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67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1003302" y="2366578"/>
            <a:ext cx="329427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ulish"/>
              <a:buNone/>
            </a:pPr>
            <a:r>
              <a:rPr lang="en-US" dirty="0"/>
              <a:t>Falls City Health Committee</a:t>
            </a:r>
            <a:endParaRPr dirty="0"/>
          </a:p>
        </p:txBody>
      </p:sp>
      <p:sp>
        <p:nvSpPr>
          <p:cNvPr id="5" name="Google Shape;97;p20">
            <a:extLst>
              <a:ext uri="{FF2B5EF4-FFF2-40B4-BE49-F238E27FC236}">
                <a16:creationId xmlns:a16="http://schemas.microsoft.com/office/drawing/2014/main" id="{223A276C-CCED-D7F0-904B-6542608800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604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Convened in April 2023</a:t>
            </a:r>
          </a:p>
          <a:p>
            <a:pPr marL="6604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Partner organizations included:</a:t>
            </a:r>
          </a:p>
          <a:p>
            <a:pPr marL="1117600" lvl="1" indent="-45720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400" b="0" dirty="0">
                <a:solidFill>
                  <a:srgbClr val="000000"/>
                </a:solidFill>
              </a:rPr>
              <a:t>Willamette Health Council </a:t>
            </a:r>
          </a:p>
          <a:p>
            <a:pPr marL="1117600" lvl="1" indent="-45720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400" b="0" dirty="0">
                <a:solidFill>
                  <a:srgbClr val="000000"/>
                </a:solidFill>
              </a:rPr>
              <a:t>Polk County</a:t>
            </a:r>
            <a:endParaRPr lang="en-US" sz="2400" dirty="0">
              <a:solidFill>
                <a:srgbClr val="000000"/>
              </a:solidFill>
            </a:endParaRPr>
          </a:p>
          <a:p>
            <a:pPr marL="1574800" lvl="2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b="0" dirty="0">
                <a:solidFill>
                  <a:srgbClr val="000000"/>
                </a:solidFill>
              </a:rPr>
              <a:t>Board of Commissioners</a:t>
            </a:r>
          </a:p>
          <a:p>
            <a:pPr marL="1574800" lvl="2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b="0" dirty="0">
                <a:solidFill>
                  <a:srgbClr val="000000"/>
                </a:solidFill>
              </a:rPr>
              <a:t>Family &amp; Community Outreach </a:t>
            </a:r>
          </a:p>
          <a:p>
            <a:pPr marL="1574800" lvl="2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b="0" dirty="0">
                <a:solidFill>
                  <a:srgbClr val="000000"/>
                </a:solidFill>
              </a:rPr>
              <a:t>Behavioral Health</a:t>
            </a:r>
          </a:p>
          <a:p>
            <a:pPr marL="1574800" lvl="2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b="0" dirty="0">
                <a:solidFill>
                  <a:srgbClr val="000000"/>
                </a:solidFill>
              </a:rPr>
              <a:t>Public Health</a:t>
            </a:r>
          </a:p>
          <a:p>
            <a:pPr marL="1117600" lvl="1" indent="-45720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400" b="0" dirty="0">
                <a:solidFill>
                  <a:srgbClr val="000000"/>
                </a:solidFill>
              </a:rPr>
              <a:t>City of Falls City</a:t>
            </a:r>
          </a:p>
          <a:p>
            <a:pPr marL="1460500" lvl="2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b="0" dirty="0">
                <a:solidFill>
                  <a:srgbClr val="000000"/>
                </a:solidFill>
              </a:rPr>
              <a:t>City Counselors</a:t>
            </a:r>
          </a:p>
          <a:p>
            <a:pPr marL="1460500" lvl="2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b="0" dirty="0">
                <a:solidFill>
                  <a:srgbClr val="000000"/>
                </a:solidFill>
              </a:rPr>
              <a:t>City Manager</a:t>
            </a:r>
            <a:endParaRPr lang="en-US" sz="2400" b="0" dirty="0">
              <a:solidFill>
                <a:srgbClr val="000000"/>
              </a:solidFill>
            </a:endParaRPr>
          </a:p>
          <a:p>
            <a:pPr marL="1117600" lvl="1" indent="-45720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400" b="0" dirty="0">
                <a:solidFill>
                  <a:srgbClr val="000000"/>
                </a:solidFill>
              </a:rPr>
              <a:t>Falls City Thrives</a:t>
            </a:r>
          </a:p>
          <a:p>
            <a:pPr marL="1117600" lvl="1" indent="-45720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400" b="0" dirty="0">
                <a:solidFill>
                  <a:srgbClr val="000000"/>
                </a:solidFill>
              </a:rPr>
              <a:t>Falls City School District </a:t>
            </a:r>
          </a:p>
          <a:p>
            <a:pPr marL="1117600" lvl="1" indent="-45720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400" b="0" dirty="0">
                <a:solidFill>
                  <a:srgbClr val="000000"/>
                </a:solidFill>
              </a:rPr>
              <a:t>Salem Health Hospitals &amp; Clinics</a:t>
            </a:r>
          </a:p>
          <a:p>
            <a:pPr marL="1117600" lvl="1" indent="-45720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endParaRPr lang="en-US" sz="2400" b="0" dirty="0">
              <a:solidFill>
                <a:srgbClr val="000000"/>
              </a:solidFill>
            </a:endParaRPr>
          </a:p>
          <a:p>
            <a:pPr marL="660400" lvl="1" indent="0">
              <a:spcBef>
                <a:spcPts val="0"/>
              </a:spcBef>
              <a:buSzPts val="3200"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BEA3BF0-D1BC-2663-AB26-4D0652F3F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2" y="6081833"/>
            <a:ext cx="1905229" cy="508653"/>
          </a:xfrm>
          <a:prstGeom prst="rect">
            <a:avLst/>
          </a:prstGeom>
        </p:spPr>
      </p:pic>
      <p:pic>
        <p:nvPicPr>
          <p:cNvPr id="3" name="Picture 2" descr="A logo with mountains in the background&#10;&#10;Description automatically generated">
            <a:extLst>
              <a:ext uri="{FF2B5EF4-FFF2-40B4-BE49-F238E27FC236}">
                <a16:creationId xmlns:a16="http://schemas.microsoft.com/office/drawing/2014/main" id="{353C14D3-0539-705D-F1D2-B5D2377EC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273" y="5968016"/>
            <a:ext cx="1457325" cy="828675"/>
          </a:xfrm>
          <a:prstGeom prst="rect">
            <a:avLst/>
          </a:prstGeom>
        </p:spPr>
      </p:pic>
      <p:pic>
        <p:nvPicPr>
          <p:cNvPr id="4" name="Picture 3" descr="A logo of a river and mountains&#10;&#10;Description automatically generated">
            <a:extLst>
              <a:ext uri="{FF2B5EF4-FFF2-40B4-BE49-F238E27FC236}">
                <a16:creationId xmlns:a16="http://schemas.microsoft.com/office/drawing/2014/main" id="{D95D8C0B-9D54-66D8-2A84-46DDC7861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962" y="5912172"/>
            <a:ext cx="1056216" cy="8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1003302" y="2366578"/>
            <a:ext cx="329427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ulish"/>
              <a:buNone/>
            </a:pPr>
            <a:r>
              <a:rPr lang="en-US" dirty="0"/>
              <a:t>Falls City Resource Center</a:t>
            </a:r>
            <a:endParaRPr dirty="0"/>
          </a:p>
        </p:txBody>
      </p:sp>
      <p:sp>
        <p:nvSpPr>
          <p:cNvPr id="5" name="Google Shape;97;p20">
            <a:extLst>
              <a:ext uri="{FF2B5EF4-FFF2-40B4-BE49-F238E27FC236}">
                <a16:creationId xmlns:a16="http://schemas.microsoft.com/office/drawing/2014/main" id="{223A276C-CCED-D7F0-904B-6542608800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60400" indent="-457200">
              <a:spcBef>
                <a:spcPts val="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000000"/>
                </a:solidFill>
              </a:rPr>
              <a:t>Land donated by the City of Falls City </a:t>
            </a:r>
          </a:p>
          <a:p>
            <a:pPr marL="6604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000000"/>
                </a:solidFill>
              </a:rPr>
              <a:t>Construction and initial operating costs funded from WHC Shared Savings ($700,000)</a:t>
            </a:r>
          </a:p>
          <a:p>
            <a:pPr marL="6604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000000"/>
                </a:solidFill>
              </a:rPr>
              <a:t>Managed by Polk County Family &amp; Community Outreach </a:t>
            </a:r>
          </a:p>
          <a:p>
            <a:pPr marL="6604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000000"/>
                </a:solidFill>
              </a:rPr>
              <a:t>Designed to be a multi-purpose community space with various service providers spending time onsite </a:t>
            </a:r>
          </a:p>
          <a:p>
            <a:pPr marL="203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endParaRPr lang="en-US" b="0" dirty="0">
              <a:solidFill>
                <a:srgbClr val="000000"/>
              </a:solidFill>
            </a:endParaRPr>
          </a:p>
          <a:p>
            <a:pPr marL="203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endParaRPr lang="en-US" b="0" dirty="0">
              <a:solidFill>
                <a:srgbClr val="000000"/>
              </a:solidFill>
            </a:endParaRPr>
          </a:p>
          <a:p>
            <a:pPr marL="203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endParaRPr lang="en-US" sz="1000" b="0" dirty="0">
              <a:solidFill>
                <a:srgbClr val="000000"/>
              </a:solidFill>
            </a:endParaRPr>
          </a:p>
          <a:p>
            <a:pPr marL="1117600" lvl="1" indent="-45720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endParaRPr lang="en-US" sz="2400" b="0" dirty="0">
              <a:solidFill>
                <a:srgbClr val="000000"/>
              </a:solidFill>
            </a:endParaRPr>
          </a:p>
          <a:p>
            <a:pPr marL="660400" lvl="1" indent="0">
              <a:spcBef>
                <a:spcPts val="0"/>
              </a:spcBef>
              <a:buSzPts val="3200"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3" name="Picture 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DA5381AC-F982-62D5-029D-710FE78F3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116" y="4079794"/>
            <a:ext cx="3294276" cy="2470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1304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19298-41D9-E037-3181-4324D8D0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Promising Practices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7A01F-DF62-4561-061B-CF596E64F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Local oversight </a:t>
            </a:r>
          </a:p>
          <a:p>
            <a:endParaRPr lang="en-US" b="0" dirty="0"/>
          </a:p>
          <a:p>
            <a:r>
              <a:rPr lang="en-US" b="0" dirty="0"/>
              <a:t>Community engagement </a:t>
            </a:r>
          </a:p>
          <a:p>
            <a:endParaRPr lang="en-US" b="0" dirty="0"/>
          </a:p>
          <a:p>
            <a:r>
              <a:rPr lang="en-US" b="0"/>
              <a:t>Community reinvestment</a:t>
            </a:r>
            <a:endParaRPr lang="en-US" b="0" dirty="0"/>
          </a:p>
          <a:p>
            <a:endParaRPr lang="en-US" b="0" dirty="0"/>
          </a:p>
          <a:p>
            <a:pPr marL="50800" indent="0">
              <a:buNone/>
            </a:pPr>
            <a:endParaRPr lang="en-US" b="0" dirty="0"/>
          </a:p>
        </p:txBody>
      </p:sp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DEF0D86-7636-FCA8-8322-9D7A1C5EF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52" y="6081833"/>
            <a:ext cx="1905229" cy="508653"/>
          </a:xfrm>
          <a:prstGeom prst="rect">
            <a:avLst/>
          </a:prstGeom>
        </p:spPr>
      </p:pic>
      <p:pic>
        <p:nvPicPr>
          <p:cNvPr id="5" name="Picture 4" descr="A logo with mountains in the background&#10;&#10;Description automatically generated">
            <a:extLst>
              <a:ext uri="{FF2B5EF4-FFF2-40B4-BE49-F238E27FC236}">
                <a16:creationId xmlns:a16="http://schemas.microsoft.com/office/drawing/2014/main" id="{192F5957-DB0C-F103-9600-BE0E95BF0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273" y="5968016"/>
            <a:ext cx="1457325" cy="828675"/>
          </a:xfrm>
          <a:prstGeom prst="rect">
            <a:avLst/>
          </a:prstGeom>
        </p:spPr>
      </p:pic>
      <p:pic>
        <p:nvPicPr>
          <p:cNvPr id="6" name="Picture 5" descr="A logo of a river and mountains&#10;&#10;Description automatically generated">
            <a:extLst>
              <a:ext uri="{FF2B5EF4-FFF2-40B4-BE49-F238E27FC236}">
                <a16:creationId xmlns:a16="http://schemas.microsoft.com/office/drawing/2014/main" id="{F424B785-D7FF-8704-FDBA-36B2764AE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962" y="5912172"/>
            <a:ext cx="1056216" cy="8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69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19298-41D9-E037-3181-4324D8D0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Improvement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7A01F-DF62-4561-061B-CF596E64F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Roles &amp; responsibilities </a:t>
            </a:r>
          </a:p>
          <a:p>
            <a:endParaRPr lang="en-US" b="0" dirty="0"/>
          </a:p>
          <a:p>
            <a:r>
              <a:rPr lang="en-US" b="0" dirty="0"/>
              <a:t>Local governance – </a:t>
            </a:r>
            <a:r>
              <a:rPr lang="en-US" b="0" i="1" dirty="0"/>
              <a:t>What does it mean to govern? </a:t>
            </a:r>
          </a:p>
          <a:p>
            <a:endParaRPr lang="en-US" b="0" dirty="0"/>
          </a:p>
          <a:p>
            <a:r>
              <a:rPr lang="en-US" b="0" dirty="0"/>
              <a:t>Predictable funding for community reinvestment to support long term impact </a:t>
            </a:r>
          </a:p>
        </p:txBody>
      </p:sp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8230980-BE98-D485-45A0-64D136CFE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52" y="6081833"/>
            <a:ext cx="1905229" cy="508653"/>
          </a:xfrm>
          <a:prstGeom prst="rect">
            <a:avLst/>
          </a:prstGeom>
        </p:spPr>
      </p:pic>
      <p:pic>
        <p:nvPicPr>
          <p:cNvPr id="5" name="Picture 4" descr="A logo with mountains in the background&#10;&#10;Description automatically generated">
            <a:extLst>
              <a:ext uri="{FF2B5EF4-FFF2-40B4-BE49-F238E27FC236}">
                <a16:creationId xmlns:a16="http://schemas.microsoft.com/office/drawing/2014/main" id="{2970EE48-EF0F-698A-16A0-117AC96E6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273" y="5968016"/>
            <a:ext cx="1457325" cy="828675"/>
          </a:xfrm>
          <a:prstGeom prst="rect">
            <a:avLst/>
          </a:prstGeom>
        </p:spPr>
      </p:pic>
      <p:pic>
        <p:nvPicPr>
          <p:cNvPr id="6" name="Picture 5" descr="A logo of a river and mountains&#10;&#10;Description automatically generated">
            <a:extLst>
              <a:ext uri="{FF2B5EF4-FFF2-40B4-BE49-F238E27FC236}">
                <a16:creationId xmlns:a16="http://schemas.microsoft.com/office/drawing/2014/main" id="{9C90C72A-29E5-427C-2DDB-E1987965D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962" y="5912172"/>
            <a:ext cx="1056216" cy="8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24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838200" y="2159972"/>
            <a:ext cx="10515600" cy="9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ulish"/>
              <a:buNone/>
            </a:pPr>
            <a:r>
              <a:rPr lang="en-US" dirty="0"/>
              <a:t>Questions?</a:t>
            </a:r>
            <a:endParaRPr dirty="0"/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6C971AF-3D62-4FCD-5D9E-8481D2DF4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2" y="6081833"/>
            <a:ext cx="1905229" cy="508653"/>
          </a:xfrm>
          <a:prstGeom prst="rect">
            <a:avLst/>
          </a:prstGeom>
        </p:spPr>
      </p:pic>
      <p:pic>
        <p:nvPicPr>
          <p:cNvPr id="3" name="Picture 2" descr="A logo with mountains in the background&#10;&#10;Description automatically generated">
            <a:extLst>
              <a:ext uri="{FF2B5EF4-FFF2-40B4-BE49-F238E27FC236}">
                <a16:creationId xmlns:a16="http://schemas.microsoft.com/office/drawing/2014/main" id="{DA611015-B95B-7646-80E8-62E218691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273" y="5968016"/>
            <a:ext cx="1457325" cy="828675"/>
          </a:xfrm>
          <a:prstGeom prst="rect">
            <a:avLst/>
          </a:prstGeom>
        </p:spPr>
      </p:pic>
      <p:pic>
        <p:nvPicPr>
          <p:cNvPr id="4" name="Picture 3" descr="A logo of a river and mountains&#10;&#10;Description automatically generated">
            <a:extLst>
              <a:ext uri="{FF2B5EF4-FFF2-40B4-BE49-F238E27FC236}">
                <a16:creationId xmlns:a16="http://schemas.microsoft.com/office/drawing/2014/main" id="{DDE59E90-BBD7-EA49-3EF6-55D257EB0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962" y="5912172"/>
            <a:ext cx="1056216" cy="8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5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ulish"/>
              <a:buNone/>
            </a:pPr>
            <a:r>
              <a:rPr lang="en-US" dirty="0"/>
              <a:t>Panelists</a:t>
            </a:r>
            <a:endParaRPr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35000" indent="-457200">
              <a:spcBef>
                <a:spcPts val="0"/>
              </a:spcBef>
              <a:buSzPts val="2800"/>
            </a:pPr>
            <a:r>
              <a:rPr lang="en-US" b="0" dirty="0"/>
              <a:t>Zaira Flores Marin (she/her), Marion-Polk CCO Director, PacificSource Community Solutions</a:t>
            </a:r>
          </a:p>
          <a:p>
            <a:pPr marL="635000" indent="-457200">
              <a:spcBef>
                <a:spcPts val="0"/>
              </a:spcBef>
              <a:buSzPts val="2800"/>
            </a:pPr>
            <a:endParaRPr lang="en-US" b="0" dirty="0"/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b="0" dirty="0"/>
              <a:t>Justin Hopkins (he/him), Executive Director, </a:t>
            </a:r>
            <a:br>
              <a:rPr lang="en-US" b="0" dirty="0"/>
            </a:br>
            <a:r>
              <a:rPr lang="en-US" b="0" dirty="0"/>
              <a:t>Willamette Health Council</a:t>
            </a:r>
          </a:p>
          <a:p>
            <a:pPr marL="635000" indent="-457200">
              <a:spcBef>
                <a:spcPts val="0"/>
              </a:spcBef>
              <a:buSzPts val="2800"/>
            </a:pPr>
            <a:endParaRPr lang="en-US" b="0" dirty="0"/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b="0" dirty="0"/>
              <a:t>Jeremy Gordon (he/him), Commissioner</a:t>
            </a:r>
            <a:br>
              <a:rPr lang="en-US" b="0" dirty="0"/>
            </a:br>
            <a:r>
              <a:rPr lang="en-US" b="0" dirty="0"/>
              <a:t>Polk County</a:t>
            </a:r>
          </a:p>
          <a:p>
            <a:pPr marL="635000" indent="-457200">
              <a:spcBef>
                <a:spcPts val="0"/>
              </a:spcBef>
              <a:buSzPts val="2800"/>
            </a:pPr>
            <a:endParaRPr lang="en-US" b="0" dirty="0"/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b="0" dirty="0"/>
              <a:t>Amy Houghtaling (she/her), City Council President</a:t>
            </a:r>
            <a:br>
              <a:rPr lang="en-US" b="0" dirty="0"/>
            </a:br>
            <a:r>
              <a:rPr lang="en-US" b="0" dirty="0"/>
              <a:t>Falls City </a:t>
            </a:r>
            <a:endParaRPr lang="en-US" dirty="0"/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B0E54644-CF84-BC95-4604-0161D3175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2" y="6081833"/>
            <a:ext cx="1905229" cy="508653"/>
          </a:xfrm>
          <a:prstGeom prst="rect">
            <a:avLst/>
          </a:prstGeom>
        </p:spPr>
      </p:pic>
      <p:pic>
        <p:nvPicPr>
          <p:cNvPr id="7" name="Picture 6" descr="A logo with mountains in the background&#10;&#10;Description automatically generated">
            <a:extLst>
              <a:ext uri="{FF2B5EF4-FFF2-40B4-BE49-F238E27FC236}">
                <a16:creationId xmlns:a16="http://schemas.microsoft.com/office/drawing/2014/main" id="{AFD479B3-0802-025D-8E75-7EE16A8EA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273" y="5968016"/>
            <a:ext cx="1457325" cy="828675"/>
          </a:xfrm>
          <a:prstGeom prst="rect">
            <a:avLst/>
          </a:prstGeom>
        </p:spPr>
      </p:pic>
      <p:pic>
        <p:nvPicPr>
          <p:cNvPr id="9" name="Picture 8" descr="A logo of a river and mountains&#10;&#10;Description automatically generated">
            <a:extLst>
              <a:ext uri="{FF2B5EF4-FFF2-40B4-BE49-F238E27FC236}">
                <a16:creationId xmlns:a16="http://schemas.microsoft.com/office/drawing/2014/main" id="{3899FB4C-AB23-371A-F6DF-AE9A51969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962" y="5912172"/>
            <a:ext cx="1056216" cy="8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1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ulish"/>
              <a:buNone/>
            </a:pPr>
            <a:r>
              <a:rPr lang="en-US" dirty="0"/>
              <a:t>What We Will Cover Today</a:t>
            </a:r>
            <a:endParaRPr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35000" indent="-457200">
              <a:spcBef>
                <a:spcPts val="0"/>
              </a:spcBef>
              <a:buSzPts val="2800"/>
            </a:pPr>
            <a:r>
              <a:rPr lang="en-US" b="0" dirty="0"/>
              <a:t>PacificSource Community Solutions (PCS)-Health Council CCO Joint Management Model </a:t>
            </a:r>
          </a:p>
          <a:p>
            <a:pPr marL="177800" indent="0">
              <a:spcBef>
                <a:spcPts val="0"/>
              </a:spcBef>
              <a:buSzPts val="2800"/>
              <a:buNone/>
            </a:pPr>
            <a:endParaRPr lang="en-US" b="0" dirty="0"/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b="0" dirty="0"/>
              <a:t>Willamette Health Council (WHC):</a:t>
            </a:r>
          </a:p>
          <a:p>
            <a:pPr marL="1092200" lvl="1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dirty="0"/>
              <a:t>Highlight Recent Community Investment</a:t>
            </a:r>
          </a:p>
          <a:p>
            <a:pPr marL="1092200" lvl="1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dirty="0"/>
              <a:t>Reflect on Promising Practices &amp; Opportunities for Improvement </a:t>
            </a:r>
          </a:p>
          <a:p>
            <a:pPr marL="1092200" lvl="1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endParaRPr lang="en-US" dirty="0"/>
          </a:p>
          <a:p>
            <a:pPr marL="635000" indent="-45720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b="0" dirty="0"/>
              <a:t>Polk County - Falls City Resource Center</a:t>
            </a:r>
          </a:p>
          <a:p>
            <a:pPr marL="635000" indent="-45720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endParaRPr lang="en-US" b="0" dirty="0"/>
          </a:p>
          <a:p>
            <a:pPr marL="635000" indent="-45720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b="0" dirty="0"/>
              <a:t>Q&amp;A</a:t>
            </a:r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C95C850-C11C-7C01-6008-8DA770CFE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2" y="6081833"/>
            <a:ext cx="1905229" cy="508653"/>
          </a:xfrm>
          <a:prstGeom prst="rect">
            <a:avLst/>
          </a:prstGeom>
        </p:spPr>
      </p:pic>
      <p:pic>
        <p:nvPicPr>
          <p:cNvPr id="3" name="Picture 2" descr="A logo with mountains in the background&#10;&#10;Description automatically generated">
            <a:extLst>
              <a:ext uri="{FF2B5EF4-FFF2-40B4-BE49-F238E27FC236}">
                <a16:creationId xmlns:a16="http://schemas.microsoft.com/office/drawing/2014/main" id="{6AE4E4FE-8B6C-347E-33C0-BCB7EE212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273" y="5968016"/>
            <a:ext cx="1457325" cy="828675"/>
          </a:xfrm>
          <a:prstGeom prst="rect">
            <a:avLst/>
          </a:prstGeom>
        </p:spPr>
      </p:pic>
      <p:pic>
        <p:nvPicPr>
          <p:cNvPr id="4" name="Picture 3" descr="A logo of a river and mountains&#10;&#10;Description automatically generated">
            <a:extLst>
              <a:ext uri="{FF2B5EF4-FFF2-40B4-BE49-F238E27FC236}">
                <a16:creationId xmlns:a16="http://schemas.microsoft.com/office/drawing/2014/main" id="{4C4915FB-2038-FD57-02D7-01E1D6ECA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962" y="5912172"/>
            <a:ext cx="1056216" cy="8479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ulish"/>
              <a:buNone/>
            </a:pPr>
            <a:r>
              <a:rPr lang="en-US" dirty="0"/>
              <a:t>About PacificSource Community Solutions</a:t>
            </a:r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838200" y="1334532"/>
            <a:ext cx="10191750" cy="412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indent="-457200">
              <a:spcBef>
                <a:spcPts val="0"/>
              </a:spcBef>
              <a:buSzPts val="2800"/>
            </a:pPr>
            <a:r>
              <a:rPr lang="en-US" b="0" dirty="0"/>
              <a:t>Founded in 1933 in Lane County &amp; headquartered in Springfield, Oregon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b="0" dirty="0"/>
              <a:t>PacificSource serves over 350,000 OHP members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b="0" dirty="0"/>
              <a:t>PacificSource Community Solutions (PCS) holds the CCO contract with the Oregon Health Authority (OHA) in four regions:</a:t>
            </a:r>
          </a:p>
          <a:p>
            <a:pPr marL="1092200" lvl="1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sz="2400" dirty="0"/>
              <a:t>Central Oregon</a:t>
            </a:r>
          </a:p>
          <a:p>
            <a:pPr marL="1092200" lvl="1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sz="2400" b="0" dirty="0"/>
              <a:t>Columbia Gorge</a:t>
            </a:r>
          </a:p>
          <a:p>
            <a:pPr marL="1092200" lvl="1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sz="2400" dirty="0"/>
              <a:t>Marion-Polk Counties</a:t>
            </a:r>
          </a:p>
          <a:p>
            <a:pPr marL="1092200" lvl="1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sz="2400" b="0" dirty="0"/>
              <a:t>Lane County</a:t>
            </a:r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02FD18E3-C5D3-8CC8-E253-E677453F7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2" y="6081833"/>
            <a:ext cx="1905229" cy="508653"/>
          </a:xfrm>
          <a:prstGeom prst="rect">
            <a:avLst/>
          </a:prstGeom>
        </p:spPr>
      </p:pic>
      <p:pic>
        <p:nvPicPr>
          <p:cNvPr id="3" name="Picture 2" descr="A logo with mountains in the background&#10;&#10;Description automatically generated">
            <a:extLst>
              <a:ext uri="{FF2B5EF4-FFF2-40B4-BE49-F238E27FC236}">
                <a16:creationId xmlns:a16="http://schemas.microsoft.com/office/drawing/2014/main" id="{868FE488-1727-84D6-131D-5697AB2D9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273" y="5968016"/>
            <a:ext cx="1457325" cy="828675"/>
          </a:xfrm>
          <a:prstGeom prst="rect">
            <a:avLst/>
          </a:prstGeom>
        </p:spPr>
      </p:pic>
      <p:pic>
        <p:nvPicPr>
          <p:cNvPr id="4" name="Picture 3" descr="A logo of a river and mountains&#10;&#10;Description automatically generated">
            <a:extLst>
              <a:ext uri="{FF2B5EF4-FFF2-40B4-BE49-F238E27FC236}">
                <a16:creationId xmlns:a16="http://schemas.microsoft.com/office/drawing/2014/main" id="{BA367210-B199-84AF-410E-1F6CB9C05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962" y="5912172"/>
            <a:ext cx="1056216" cy="8479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ulish"/>
              <a:buNone/>
            </a:pPr>
            <a:r>
              <a:rPr lang="en-US" dirty="0"/>
              <a:t>CCO Joint Management Model</a:t>
            </a:r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838200" y="1334532"/>
            <a:ext cx="10191750" cy="412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indent="-457200">
              <a:spcBef>
                <a:spcPts val="0"/>
              </a:spcBef>
              <a:buSzPts val="2800"/>
            </a:pPr>
            <a:r>
              <a:rPr lang="en-US" b="0" dirty="0"/>
              <a:t>PCS contracts with a local health council, which serves as local community governance body</a:t>
            </a:r>
          </a:p>
          <a:p>
            <a:pPr marL="1092200" lvl="1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dirty="0"/>
              <a:t>Health councils are private, 501(c)(3) organizations</a:t>
            </a:r>
          </a:p>
          <a:p>
            <a:pPr marL="1092200" lvl="1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b="0" dirty="0"/>
              <a:t>Board of Directors serve as the local CCO governing board</a:t>
            </a:r>
            <a:endParaRPr b="0" dirty="0"/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02FD18E3-C5D3-8CC8-E253-E677453F7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2" y="6081833"/>
            <a:ext cx="1905229" cy="508653"/>
          </a:xfrm>
          <a:prstGeom prst="rect">
            <a:avLst/>
          </a:prstGeom>
        </p:spPr>
      </p:pic>
      <p:pic>
        <p:nvPicPr>
          <p:cNvPr id="3" name="Picture 2" descr="A logo with mountains in the background&#10;&#10;Description automatically generated">
            <a:extLst>
              <a:ext uri="{FF2B5EF4-FFF2-40B4-BE49-F238E27FC236}">
                <a16:creationId xmlns:a16="http://schemas.microsoft.com/office/drawing/2014/main" id="{868FE488-1727-84D6-131D-5697AB2D9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273" y="5968016"/>
            <a:ext cx="1457325" cy="828675"/>
          </a:xfrm>
          <a:prstGeom prst="rect">
            <a:avLst/>
          </a:prstGeom>
        </p:spPr>
      </p:pic>
      <p:pic>
        <p:nvPicPr>
          <p:cNvPr id="4" name="Picture 3" descr="A logo of a river and mountains&#10;&#10;Description automatically generated">
            <a:extLst>
              <a:ext uri="{FF2B5EF4-FFF2-40B4-BE49-F238E27FC236}">
                <a16:creationId xmlns:a16="http://schemas.microsoft.com/office/drawing/2014/main" id="{BA367210-B199-84AF-410E-1F6CB9C05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962" y="5912172"/>
            <a:ext cx="1056216" cy="8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9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ulish"/>
              <a:buNone/>
            </a:pPr>
            <a:r>
              <a:rPr lang="en-US" dirty="0"/>
              <a:t>CCO Joint Management Model</a:t>
            </a:r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838200" y="1334532"/>
            <a:ext cx="10191750" cy="412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indent="-457200">
              <a:spcBef>
                <a:spcPts val="0"/>
              </a:spcBef>
              <a:buSzPts val="2800"/>
            </a:pPr>
            <a:r>
              <a:rPr lang="en-US" sz="2600" b="0" dirty="0"/>
              <a:t>The contract PCS holds with each health council outlines each organization's role and responsibilities for jointly managing the local CCO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US" sz="2600" b="0" dirty="0"/>
              <a:t>Health councils are responsible for most of the CCO’s community-facing work, for example:</a:t>
            </a:r>
          </a:p>
          <a:p>
            <a:pPr marL="1092200" lvl="1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sz="2400" dirty="0"/>
              <a:t>Running the Community Advisory Council</a:t>
            </a:r>
          </a:p>
          <a:p>
            <a:pPr marL="1092200" lvl="1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sz="2400" dirty="0"/>
              <a:t>Carrying out the Community Health Assessment (CHA) and developing and implementing the Community Health Improvement Plan (CHIP)</a:t>
            </a:r>
          </a:p>
          <a:p>
            <a:pPr marL="1092200" lvl="1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sz="2400" b="0" dirty="0"/>
              <a:t>Overseeing SDOH-E investments </a:t>
            </a:r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77EA959B-FF47-07EB-FBAB-F9D6FE340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2" y="6081833"/>
            <a:ext cx="1905229" cy="508653"/>
          </a:xfrm>
          <a:prstGeom prst="rect">
            <a:avLst/>
          </a:prstGeom>
        </p:spPr>
      </p:pic>
      <p:pic>
        <p:nvPicPr>
          <p:cNvPr id="3" name="Picture 2" descr="A logo with mountains in the background&#10;&#10;Description automatically generated">
            <a:extLst>
              <a:ext uri="{FF2B5EF4-FFF2-40B4-BE49-F238E27FC236}">
                <a16:creationId xmlns:a16="http://schemas.microsoft.com/office/drawing/2014/main" id="{4CF18D08-B2DE-EF81-D3CA-8D3B6C2AF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273" y="5968016"/>
            <a:ext cx="1457325" cy="828675"/>
          </a:xfrm>
          <a:prstGeom prst="rect">
            <a:avLst/>
          </a:prstGeom>
        </p:spPr>
      </p:pic>
      <p:pic>
        <p:nvPicPr>
          <p:cNvPr id="4" name="Picture 3" descr="A logo of a river and mountains&#10;&#10;Description automatically generated">
            <a:extLst>
              <a:ext uri="{FF2B5EF4-FFF2-40B4-BE49-F238E27FC236}">
                <a16:creationId xmlns:a16="http://schemas.microsoft.com/office/drawing/2014/main" id="{B834978D-1577-F3C0-80EA-98A5080AF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962" y="5912172"/>
            <a:ext cx="1056216" cy="8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8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ulish"/>
              <a:buNone/>
            </a:pPr>
            <a:r>
              <a:rPr lang="en-US" dirty="0"/>
              <a:t>CCO Joint Management Model</a:t>
            </a:r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838200" y="1334532"/>
            <a:ext cx="10191750" cy="412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indent="-457200">
              <a:spcBef>
                <a:spcPts val="0"/>
              </a:spcBef>
              <a:buSzPts val="2800"/>
            </a:pPr>
            <a:r>
              <a:rPr lang="en-US" sz="2600" b="0" dirty="0"/>
              <a:t>The contract PCS holds with each health council also indicates that PCS will:</a:t>
            </a:r>
          </a:p>
          <a:p>
            <a:pPr marL="1092200" lvl="1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sz="2400" dirty="0"/>
              <a:t>Fund the operations of the health council at a certain percentage of their monthly capitation rate</a:t>
            </a:r>
          </a:p>
          <a:p>
            <a:pPr marL="1092200" lvl="1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sz="2400" dirty="0"/>
              <a:t>Cap its net revenue</a:t>
            </a:r>
          </a:p>
          <a:p>
            <a:pPr marL="1092200" lvl="1" indent="-457200">
              <a:spcBef>
                <a:spcPts val="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sz="2400" dirty="0"/>
              <a:t>Any net revenue above the cap (“Shared Savings”) will be passed to the local health council for community reinvestment </a:t>
            </a:r>
          </a:p>
          <a:p>
            <a:pPr marL="1092200" lvl="1" indent="-457200">
              <a:spcBef>
                <a:spcPts val="0"/>
              </a:spcBef>
              <a:buSzPts val="2800"/>
            </a:pPr>
            <a:endParaRPr lang="en-US" sz="2600" b="0" dirty="0"/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F8CE96C-981F-C855-2B6D-406533004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2" y="6081833"/>
            <a:ext cx="1905229" cy="508653"/>
          </a:xfrm>
          <a:prstGeom prst="rect">
            <a:avLst/>
          </a:prstGeom>
        </p:spPr>
      </p:pic>
      <p:pic>
        <p:nvPicPr>
          <p:cNvPr id="3" name="Picture 2" descr="A logo with mountains in the background&#10;&#10;Description automatically generated">
            <a:extLst>
              <a:ext uri="{FF2B5EF4-FFF2-40B4-BE49-F238E27FC236}">
                <a16:creationId xmlns:a16="http://schemas.microsoft.com/office/drawing/2014/main" id="{A0582B49-C2FD-4C67-7B80-3F043D659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273" y="5968016"/>
            <a:ext cx="1457325" cy="828675"/>
          </a:xfrm>
          <a:prstGeom prst="rect">
            <a:avLst/>
          </a:prstGeom>
        </p:spPr>
      </p:pic>
      <p:pic>
        <p:nvPicPr>
          <p:cNvPr id="4" name="Picture 3" descr="A logo of a river and mountains&#10;&#10;Description automatically generated">
            <a:extLst>
              <a:ext uri="{FF2B5EF4-FFF2-40B4-BE49-F238E27FC236}">
                <a16:creationId xmlns:a16="http://schemas.microsoft.com/office/drawing/2014/main" id="{52524A6F-7E20-98CC-37F8-DE3CDCA8D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962" y="5912172"/>
            <a:ext cx="1056216" cy="8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0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ulish"/>
              <a:buNone/>
            </a:pPr>
            <a:r>
              <a:rPr lang="en-US" dirty="0"/>
              <a:t>CCO Joint Management Model</a:t>
            </a:r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838200" y="1334532"/>
            <a:ext cx="10191750" cy="412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lvl="1" indent="0">
              <a:spcBef>
                <a:spcPts val="0"/>
              </a:spcBef>
              <a:buSzPts val="2800"/>
              <a:buNone/>
            </a:pPr>
            <a:r>
              <a:rPr lang="en-US" sz="2600" dirty="0"/>
              <a:t>[hold for chart]</a:t>
            </a:r>
            <a:endParaRPr lang="en-US" sz="2600" b="0" dirty="0"/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F8CE96C-981F-C855-2B6D-406533004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2" y="6081833"/>
            <a:ext cx="1905229" cy="508653"/>
          </a:xfrm>
          <a:prstGeom prst="rect">
            <a:avLst/>
          </a:prstGeom>
        </p:spPr>
      </p:pic>
      <p:pic>
        <p:nvPicPr>
          <p:cNvPr id="3" name="Picture 2" descr="A logo with mountains in the background&#10;&#10;Description automatically generated">
            <a:extLst>
              <a:ext uri="{FF2B5EF4-FFF2-40B4-BE49-F238E27FC236}">
                <a16:creationId xmlns:a16="http://schemas.microsoft.com/office/drawing/2014/main" id="{A0582B49-C2FD-4C67-7B80-3F043D659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273" y="5968016"/>
            <a:ext cx="1457325" cy="828675"/>
          </a:xfrm>
          <a:prstGeom prst="rect">
            <a:avLst/>
          </a:prstGeom>
        </p:spPr>
      </p:pic>
      <p:pic>
        <p:nvPicPr>
          <p:cNvPr id="4" name="Picture 3" descr="A logo of a river and mountains&#10;&#10;Description automatically generated">
            <a:extLst>
              <a:ext uri="{FF2B5EF4-FFF2-40B4-BE49-F238E27FC236}">
                <a16:creationId xmlns:a16="http://schemas.microsoft.com/office/drawing/2014/main" id="{52524A6F-7E20-98CC-37F8-DE3CDCA8D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962" y="5912172"/>
            <a:ext cx="1056216" cy="847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6D846A-EB6C-1172-7869-7529C587F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12192000" cy="71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5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ulish"/>
              <a:buNone/>
            </a:pPr>
            <a:r>
              <a:rPr lang="en-US" dirty="0"/>
              <a:t>About the Willamette Health Council </a:t>
            </a:r>
            <a:endParaRPr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635000" indent="-457200">
              <a:spcBef>
                <a:spcPts val="0"/>
              </a:spcBef>
            </a:pPr>
            <a:r>
              <a:rPr lang="en-US" b="0" dirty="0"/>
              <a:t>Founded in 2019; began operations and hired our first Executive Director in 2020</a:t>
            </a:r>
          </a:p>
          <a:p>
            <a:pPr marL="635000" indent="-457200">
              <a:spcBef>
                <a:spcPts val="0"/>
              </a:spcBef>
            </a:pPr>
            <a:endParaRPr lang="en-US" b="0" dirty="0"/>
          </a:p>
          <a:p>
            <a:pPr marL="635000" indent="-457200">
              <a:spcBef>
                <a:spcPts val="0"/>
              </a:spcBef>
            </a:pPr>
            <a:r>
              <a:rPr lang="en-US" dirty="0"/>
              <a:t>Mission: </a:t>
            </a:r>
            <a:r>
              <a:rPr lang="en-US" b="0" dirty="0"/>
              <a:t>Improve the health of the Marion-Polk community by governing our CCO, investing in our community, and fostering collaborative relationships</a:t>
            </a:r>
          </a:p>
          <a:p>
            <a:pPr marL="635000" indent="-457200">
              <a:spcBef>
                <a:spcPts val="0"/>
              </a:spcBef>
            </a:pPr>
            <a:endParaRPr lang="en-US" b="0" dirty="0"/>
          </a:p>
          <a:p>
            <a:pPr marL="635000" indent="-457200">
              <a:spcBef>
                <a:spcPts val="0"/>
              </a:spcBef>
            </a:pPr>
            <a:r>
              <a:rPr lang="en-US" dirty="0"/>
              <a:t>Vision: </a:t>
            </a:r>
            <a:r>
              <a:rPr lang="en-US" b="0" dirty="0"/>
              <a:t>Optimal health and wellbeing for our community members </a:t>
            </a:r>
          </a:p>
          <a:p>
            <a:pPr marL="635000" indent="-457200">
              <a:spcBef>
                <a:spcPts val="0"/>
              </a:spcBef>
            </a:pPr>
            <a:endParaRPr lang="en-US" b="0" dirty="0"/>
          </a:p>
          <a:p>
            <a:pPr marL="635000" indent="-457200">
              <a:spcBef>
                <a:spcPts val="0"/>
              </a:spcBef>
            </a:pPr>
            <a:r>
              <a:rPr lang="en-US" dirty="0"/>
              <a:t>Values: </a:t>
            </a:r>
            <a:r>
              <a:rPr lang="en-US" b="0" dirty="0"/>
              <a:t>Transparent, Collaborative, Equitable, Accountable, Adaptable, Strategic </a:t>
            </a:r>
          </a:p>
          <a:p>
            <a:pPr marL="635000" indent="-457200">
              <a:spcBef>
                <a:spcPts val="0"/>
              </a:spcBef>
            </a:pPr>
            <a:endParaRPr lang="en-US" b="0" dirty="0"/>
          </a:p>
          <a:p>
            <a:pPr marL="635000" indent="-457200">
              <a:spcBef>
                <a:spcPts val="0"/>
              </a:spcBef>
            </a:pPr>
            <a:r>
              <a:rPr lang="en-US" b="0" dirty="0"/>
              <a:t>Since 2020, we have invested more than $40 million in the Marion-Polk region</a:t>
            </a:r>
          </a:p>
          <a:p>
            <a:pPr marL="1092200" lvl="1" indent="-457200">
              <a:spcBef>
                <a:spcPts val="0"/>
              </a:spcBef>
            </a:pPr>
            <a:r>
              <a:rPr lang="en-US" dirty="0"/>
              <a:t>Many of our investments have aligned with the current Marion-Polk CHIP priorities of Behavioral Health &amp; Housing </a:t>
            </a:r>
            <a:endParaRPr b="0" dirty="0"/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7645B7C5-5B47-E835-28FA-EDB7A54F5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2" y="6081833"/>
            <a:ext cx="1905229" cy="508653"/>
          </a:xfrm>
          <a:prstGeom prst="rect">
            <a:avLst/>
          </a:prstGeom>
        </p:spPr>
      </p:pic>
      <p:pic>
        <p:nvPicPr>
          <p:cNvPr id="3" name="Picture 2" descr="A logo with mountains in the background&#10;&#10;Description automatically generated">
            <a:extLst>
              <a:ext uri="{FF2B5EF4-FFF2-40B4-BE49-F238E27FC236}">
                <a16:creationId xmlns:a16="http://schemas.microsoft.com/office/drawing/2014/main" id="{EF5B7505-82A1-5E3B-2720-B57A8C78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273" y="5968016"/>
            <a:ext cx="1457325" cy="828675"/>
          </a:xfrm>
          <a:prstGeom prst="rect">
            <a:avLst/>
          </a:prstGeom>
        </p:spPr>
      </p:pic>
      <p:pic>
        <p:nvPicPr>
          <p:cNvPr id="4" name="Picture 3" descr="A logo of a river and mountains&#10;&#10;Description automatically generated">
            <a:extLst>
              <a:ext uri="{FF2B5EF4-FFF2-40B4-BE49-F238E27FC236}">
                <a16:creationId xmlns:a16="http://schemas.microsoft.com/office/drawing/2014/main" id="{945AC767-1FED-92A4-9F07-ECBFBA3D1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962" y="5912172"/>
            <a:ext cx="1056216" cy="8479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 WHC-PPT-template 9.23.24">
  <a:themeElements>
    <a:clrScheme name="WHC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174D39"/>
      </a:accent1>
      <a:accent2>
        <a:srgbClr val="68B54C"/>
      </a:accent2>
      <a:accent3>
        <a:srgbClr val="AFBF41"/>
      </a:accent3>
      <a:accent4>
        <a:srgbClr val="3082AE"/>
      </a:accent4>
      <a:accent5>
        <a:srgbClr val="8BCDCB"/>
      </a:accent5>
      <a:accent6>
        <a:srgbClr val="C5E2E1"/>
      </a:accent6>
      <a:hlink>
        <a:srgbClr val="3082AE"/>
      </a:hlink>
      <a:folHlink>
        <a:srgbClr val="8BCD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 WHC-PPT-template 9.23.24">
  <a:themeElements>
    <a:clrScheme name="WHC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174D39"/>
      </a:accent1>
      <a:accent2>
        <a:srgbClr val="68B54C"/>
      </a:accent2>
      <a:accent3>
        <a:srgbClr val="AFBF41"/>
      </a:accent3>
      <a:accent4>
        <a:srgbClr val="3082AE"/>
      </a:accent4>
      <a:accent5>
        <a:srgbClr val="8BCDCB"/>
      </a:accent5>
      <a:accent6>
        <a:srgbClr val="C5E2E1"/>
      </a:accent6>
      <a:hlink>
        <a:srgbClr val="3082AE"/>
      </a:hlink>
      <a:folHlink>
        <a:srgbClr val="8BCD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141e7e-f0e3-4b9b-983f-4c90da44c09e" xsi:nil="true"/>
    <lcf76f155ced4ddcb4097134ff3c332f xmlns="4a3ada66-fa15-4143-bb3a-9d64f0d8777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E86BA5B7337F4AA5487649B62029D6" ma:contentTypeVersion="18" ma:contentTypeDescription="Create a new document." ma:contentTypeScope="" ma:versionID="36db9a0a40fc57f69261740142a6f10c">
  <xsd:schema xmlns:xsd="http://www.w3.org/2001/XMLSchema" xmlns:xs="http://www.w3.org/2001/XMLSchema" xmlns:p="http://schemas.microsoft.com/office/2006/metadata/properties" xmlns:ns2="4a3ada66-fa15-4143-bb3a-9d64f0d87772" xmlns:ns3="2b141e7e-f0e3-4b9b-983f-4c90da44c09e" targetNamespace="http://schemas.microsoft.com/office/2006/metadata/properties" ma:root="true" ma:fieldsID="9078c87e81badbd79ee615cb9c2fc2d9" ns2:_="" ns3:_="">
    <xsd:import namespace="4a3ada66-fa15-4143-bb3a-9d64f0d87772"/>
    <xsd:import namespace="2b141e7e-f0e3-4b9b-983f-4c90da44c0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ada66-fa15-4143-bb3a-9d64f0d87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90bdfa5-5e00-424f-8503-0288f5e7d7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41e7e-f0e3-4b9b-983f-4c90da44c09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0c38d35-e36c-4027-8aa6-9383c49ac04b}" ma:internalName="TaxCatchAll" ma:showField="CatchAllData" ma:web="2b141e7e-f0e3-4b9b-983f-4c90da44c0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CEE002-4996-469C-B114-F6021AACDA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7E23F8-34BF-4D6A-A64C-729953A80F3A}">
  <ds:schemaRefs>
    <ds:schemaRef ds:uri="http://schemas.microsoft.com/office/2006/metadata/properties"/>
    <ds:schemaRef ds:uri="http://schemas.microsoft.com/office/infopath/2007/PartnerControls"/>
    <ds:schemaRef ds:uri="2b141e7e-f0e3-4b9b-983f-4c90da44c09e"/>
    <ds:schemaRef ds:uri="4a3ada66-fa15-4143-bb3a-9d64f0d87772"/>
  </ds:schemaRefs>
</ds:datastoreItem>
</file>

<file path=customXml/itemProps3.xml><?xml version="1.0" encoding="utf-8"?>
<ds:datastoreItem xmlns:ds="http://schemas.openxmlformats.org/officeDocument/2006/customXml" ds:itemID="{FA8A0B86-B975-4732-9A00-ABD63ABCE1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3ada66-fa15-4143-bb3a-9d64f0d87772"/>
    <ds:schemaRef ds:uri="2b141e7e-f0e3-4b9b-983f-4c90da44c0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WHC-PPT-template 9.23.24</Template>
  <TotalTime>3271</TotalTime>
  <Words>735</Words>
  <Application>Microsoft Office PowerPoint</Application>
  <PresentationFormat>Widescreen</PresentationFormat>
  <Paragraphs>108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Wingdings</vt:lpstr>
      <vt:lpstr>Courier New</vt:lpstr>
      <vt:lpstr>Mulish</vt:lpstr>
      <vt:lpstr>Arial</vt:lpstr>
      <vt:lpstr>New WHC-PPT-template 9.23.24</vt:lpstr>
      <vt:lpstr>1_New WHC-PPT-template 9.23.24</vt:lpstr>
      <vt:lpstr>Health Councils: Lessons Learned from Community-Driven Governance &amp; Investment</vt:lpstr>
      <vt:lpstr>Panelists</vt:lpstr>
      <vt:lpstr>What We Will Cover Today</vt:lpstr>
      <vt:lpstr>About PacificSource Community Solutions</vt:lpstr>
      <vt:lpstr>CCO Joint Management Model</vt:lpstr>
      <vt:lpstr>CCO Joint Management Model</vt:lpstr>
      <vt:lpstr>CCO Joint Management Model</vt:lpstr>
      <vt:lpstr>CCO Joint Management Model</vt:lpstr>
      <vt:lpstr>About the Willamette Health Council </vt:lpstr>
      <vt:lpstr>Community Investments – Shared Savings </vt:lpstr>
      <vt:lpstr>Community Investments – Shared Savings </vt:lpstr>
      <vt:lpstr>Community Investments – Spotlight on Falls City</vt:lpstr>
      <vt:lpstr>Falls City Health Committee</vt:lpstr>
      <vt:lpstr>Falls City Resource Center</vt:lpstr>
      <vt:lpstr>Promising Practices </vt:lpstr>
      <vt:lpstr>Opportunities for Improvement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Melissa Lindley</dc:creator>
  <cp:lastModifiedBy>Richard Blackwell</cp:lastModifiedBy>
  <cp:revision>3</cp:revision>
  <dcterms:modified xsi:type="dcterms:W3CDTF">2024-10-02T12:56:27Z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0x0101004CE86BA5B7337F4AA5487649B62029D6</vt:lpwstr>
  </property>
  <property fmtid="{D5CDD505-2E9C-101B-9397-08002B2CF9AE}" pid="3" name="MediaServiceImageTags">
    <vt:lpwstr/>
  </property>
</Properties>
</file>