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8"/>
  </p:notesMasterIdLst>
  <p:handoutMasterIdLst>
    <p:handoutMasterId r:id="rId9"/>
  </p:handoutMasterIdLst>
  <p:sldIdLst>
    <p:sldId id="256" r:id="rId3"/>
    <p:sldId id="259" r:id="rId4"/>
    <p:sldId id="260" r:id="rId5"/>
    <p:sldId id="282" r:id="rId6"/>
    <p:sldId id="280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2" autoAdjust="0"/>
    <p:restoredTop sz="87141" autoAdjust="0"/>
  </p:normalViewPr>
  <p:slideViewPr>
    <p:cSldViewPr snapToGrid="0">
      <p:cViewPr varScale="1">
        <p:scale>
          <a:sx n="104" d="100"/>
          <a:sy n="104" d="100"/>
        </p:scale>
        <p:origin x="17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97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222425-BB08-435A-92BF-FDCA897F8742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DF572F-227B-4050-A1FA-28FE16493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42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AC5D83-A5EE-4C4B-A793-010C585DB62E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F5BC8D-A471-4C40-8F8E-4BA97467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5BC8D-A471-4C40-8F8E-4BA974671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701040" y="4473984"/>
            <a:ext cx="5607584" cy="36596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spc="-1" dirty="0">
              <a:latin typeface="Arial"/>
            </a:endParaRPr>
          </a:p>
        </p:txBody>
      </p:sp>
      <p:sp>
        <p:nvSpPr>
          <p:cNvPr id="602" name="CustomShape 3"/>
          <p:cNvSpPr/>
          <p:nvPr/>
        </p:nvSpPr>
        <p:spPr>
          <a:xfrm>
            <a:off x="3971088" y="8830116"/>
            <a:ext cx="3037104" cy="465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710" tIns="45855" rIns="91710" bIns="45855" anchor="b">
            <a:noAutofit/>
          </a:bodyPr>
          <a:lstStyle/>
          <a:p>
            <a:pPr algn="r">
              <a:lnSpc>
                <a:spcPct val="100000"/>
              </a:lnSpc>
            </a:pPr>
            <a:fld id="{04C87B6E-3E0E-465A-A96C-7C2365D6F224}" type="slidenum">
              <a:rPr lang="en-US" sz="1200" spc="-1">
                <a:solidFill>
                  <a:srgbClr val="000000"/>
                </a:solidFill>
                <a:latin typeface="Calibri"/>
              </a:rPr>
              <a:t>2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03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701040" y="4473984"/>
            <a:ext cx="5607584" cy="36596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20104" indent="-219737"/>
            <a:endParaRPr lang="en-US" sz="2000" spc="-1" dirty="0">
              <a:latin typeface="Arial"/>
            </a:endParaRPr>
          </a:p>
        </p:txBody>
      </p:sp>
      <p:sp>
        <p:nvSpPr>
          <p:cNvPr id="602" name="CustomShape 3"/>
          <p:cNvSpPr/>
          <p:nvPr/>
        </p:nvSpPr>
        <p:spPr>
          <a:xfrm>
            <a:off x="3971088" y="8830116"/>
            <a:ext cx="3037104" cy="465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710" tIns="45855" rIns="91710" bIns="45855" anchor="b">
            <a:noAutofit/>
          </a:bodyPr>
          <a:lstStyle/>
          <a:p>
            <a:pPr algn="r">
              <a:lnSpc>
                <a:spcPct val="100000"/>
              </a:lnSpc>
            </a:pPr>
            <a:fld id="{04C87B6E-3E0E-465A-A96C-7C2365D6F224}" type="slidenum">
              <a:rPr lang="en-US" sz="1200" spc="-1">
                <a:solidFill>
                  <a:srgbClr val="000000"/>
                </a:solidFill>
                <a:latin typeface="Calibri"/>
              </a:rPr>
              <a:t>3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80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5BC8D-A471-4C40-8F8E-4BA9746713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8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5BC8D-A471-4C40-8F8E-4BA9746713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70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49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70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6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66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02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61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746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67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86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47404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53000"/>
          </a:xfrm>
        </p:spPr>
        <p:txBody>
          <a:bodyPr/>
          <a:lstStyle>
            <a:lvl1pPr marL="175022" indent="-175022">
              <a:spcBef>
                <a:spcPts val="450"/>
              </a:spcBef>
              <a:buFont typeface="Arial" panose="020B0604020202020204" pitchFamily="34" charset="0"/>
              <a:buChar char="•"/>
              <a:defRPr/>
            </a:lvl1pPr>
            <a:lvl2pPr marL="389335" indent="-214313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601266" indent="-171450">
              <a:buFont typeface="Symbol" panose="05050102010706020507" pitchFamily="18" charset="2"/>
              <a:buChar char="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marL="863204" indent="-171450">
              <a:buFont typeface="Wingdings" panose="05000000000000000000" pitchFamily="2" charset="2"/>
              <a:buChar char="§"/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 marL="1117997" indent="-171450"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C453-6825-4C5F-B9BB-1CC8D8AC0767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BADE03A-32EB-4861-8ECC-7D2305DDD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47404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53000"/>
          </a:xfrm>
        </p:spPr>
        <p:txBody>
          <a:bodyPr/>
          <a:lstStyle>
            <a:lvl1pPr marL="233363" indent="-233363">
              <a:spcBef>
                <a:spcPts val="600"/>
              </a:spcBef>
              <a:buFont typeface="Arial" panose="020B0604020202020204" pitchFamily="34" charset="0"/>
              <a:buChar char="•"/>
              <a:defRPr/>
            </a:lvl1pPr>
            <a:lvl2pPr marL="519113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801688" indent="-228600">
              <a:buFont typeface="Symbol" panose="05050102010706020507" pitchFamily="18" charset="2"/>
              <a:buChar char=""/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marL="1150938" indent="-228600">
              <a:buFont typeface="Wingdings" panose="05000000000000000000" pitchFamily="2" charset="2"/>
              <a:buChar char="§"/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 marL="1490663" indent="-228600"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5D2C-55D4-46BD-90D8-2C6B894442E3}" type="datetime1">
              <a:rPr lang="en-US" smtClean="0">
                <a:solidFill>
                  <a:prstClr val="black"/>
                </a:solidFill>
              </a:rPr>
              <a:pPr/>
              <a:t>9/27/24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8533EEE2-FA8B-4013-8E95-9481BC7B6CD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0"/>
            <a:ext cx="8229600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5619-B453-4DD3-B1D1-A0D89AE8270A}" type="datetime1">
              <a:rPr lang="en-US" smtClean="0">
                <a:solidFill>
                  <a:prstClr val="black"/>
                </a:solidFill>
              </a:rPr>
              <a:pPr/>
              <a:t>9/27/24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3DA9-24EF-4712-8B23-81476EC2621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0"/>
            <a:ext cx="7904018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12B7-0B0C-41FB-93CD-10C8814E446D}" type="datetime1">
              <a:rPr lang="en-US" smtClean="0">
                <a:solidFill>
                  <a:prstClr val="black"/>
                </a:solidFill>
              </a:rPr>
              <a:pPr/>
              <a:t>9/27/24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3DA9-24EF-4712-8B23-81476EC2621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4" y="0"/>
            <a:ext cx="8229600" cy="106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01FA-2618-46AB-AE1B-96DB8E9A8BBA}" type="datetime1">
              <a:rPr lang="en-US" smtClean="0">
                <a:solidFill>
                  <a:prstClr val="black"/>
                </a:solidFill>
              </a:rPr>
              <a:pPr/>
              <a:t>9/27/24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3DA9-24EF-4712-8B23-81476EC2621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143000"/>
            <a:ext cx="88392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00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219456" y="6341774"/>
            <a:ext cx="8705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5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37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10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36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3363" lvl="0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Click to edit Master text styles</a:t>
            </a:r>
          </a:p>
          <a:p>
            <a:pPr marL="519113" lvl="1">
              <a:buChar char="•"/>
            </a:pPr>
            <a:r>
              <a:rPr lang="en-US" dirty="0"/>
              <a:t>Second level</a:t>
            </a:r>
          </a:p>
          <a:p>
            <a:pPr marL="801688" lvl="2">
              <a:buFont typeface="Symbol" panose="05050102010706020507" pitchFamily="18" charset="2"/>
              <a:buChar char=""/>
            </a:pPr>
            <a:r>
              <a:rPr lang="en-US" dirty="0"/>
              <a:t>Third level</a:t>
            </a:r>
          </a:p>
          <a:p>
            <a:pPr marL="1150938" lvl="3"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490663"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356DB59-E177-4EFE-971E-FA6F3E629780}" type="datetime1">
              <a:rPr lang="en-US" smtClean="0">
                <a:solidFill>
                  <a:prstClr val="black"/>
                </a:solidFill>
              </a:rPr>
              <a:pPr/>
              <a:t>9/27/24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B83DA9-24EF-4712-8B23-81476EC2621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6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15888" indent="-115888" algn="l" defTabSz="914400" rtl="0" eaLnBrk="1" latinLnBrk="0" hangingPunct="1">
        <a:spcBef>
          <a:spcPct val="20000"/>
        </a:spcBef>
        <a:buFontTx/>
        <a:buNone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8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 smtClean="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000" kern="120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2399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06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Multifaceted Approach to Improved Oral Health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62975"/>
            <a:ext cx="6400800" cy="1752600"/>
          </a:xfrm>
        </p:spPr>
        <p:txBody>
          <a:bodyPr/>
          <a:lstStyle/>
          <a:p>
            <a:r>
              <a:rPr lang="en-US" dirty="0"/>
              <a:t>Utilizing technology to improve the Quadruple Aim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93971"/>
            <a:ext cx="9144000" cy="1064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42" y="6046261"/>
            <a:ext cx="2886677" cy="559447"/>
          </a:xfrm>
          <a:prstGeom prst="rect">
            <a:avLst/>
          </a:prstGeom>
        </p:spPr>
      </p:pic>
      <p:sp>
        <p:nvSpPr>
          <p:cNvPr id="7" name="CustomShape 4"/>
          <p:cNvSpPr/>
          <p:nvPr/>
        </p:nvSpPr>
        <p:spPr>
          <a:xfrm>
            <a:off x="1954832" y="4324015"/>
            <a:ext cx="28587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Manu Chaudhry, MS, DDS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President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Capitol Dental Care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ChaudhryM@interdent.com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5078169" y="4324015"/>
            <a:ext cx="28587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Tonya Clark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Executive Assistant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Capitol Dental Care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ClarkT@interdent.com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33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720" y="0"/>
            <a:ext cx="9143280" cy="10965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Capitol Dental Care</a:t>
            </a:r>
          </a:p>
        </p:txBody>
      </p:sp>
      <p:sp>
        <p:nvSpPr>
          <p:cNvPr id="239" name="CustomShape 2"/>
          <p:cNvSpPr/>
          <p:nvPr/>
        </p:nvSpPr>
        <p:spPr>
          <a:xfrm>
            <a:off x="6934320" y="649296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1ED4C06-0016-4D8B-8A7A-16D09C864B32}" type="slidenum">
              <a:rPr lang="en-US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240" name="Picture 4"/>
          <p:cNvPicPr/>
          <p:nvPr/>
        </p:nvPicPr>
        <p:blipFill>
          <a:blip r:embed="rId3"/>
          <a:srcRect l="44803" r="41376"/>
          <a:stretch/>
        </p:blipFill>
        <p:spPr>
          <a:xfrm>
            <a:off x="8451720" y="77040"/>
            <a:ext cx="691560" cy="96984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66" y="6440760"/>
            <a:ext cx="1987550" cy="427456"/>
          </a:xfrm>
          <a:prstGeom prst="rect">
            <a:avLst/>
          </a:prstGeom>
        </p:spPr>
      </p:pic>
      <p:sp>
        <p:nvSpPr>
          <p:cNvPr id="8" name="CustomShape 1"/>
          <p:cNvSpPr/>
          <p:nvPr/>
        </p:nvSpPr>
        <p:spPr>
          <a:xfrm>
            <a:off x="197287" y="1173600"/>
            <a:ext cx="8870033" cy="560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6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Mission is Why We’re Here!</a:t>
            </a:r>
            <a:endParaRPr lang="en-US" sz="22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r>
              <a:rPr lang="en-US" sz="2200" b="0" i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committed to preventing dental disease and improving the oral and systemic health of all. We create access to quality care, use evidence-based methods and provide dental leadership within the communities we serve.</a:t>
            </a:r>
            <a:endParaRPr lang="en-US" sz="22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r>
              <a:rPr lang="en-US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5-Year Vision</a:t>
            </a:r>
            <a:endParaRPr lang="en-US" sz="22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280" indent="-23256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Calibri"/>
              </a:rPr>
              <a:t>Elevate humanity: Mountains beyond Mountains</a:t>
            </a:r>
            <a:endParaRPr lang="en-US" sz="2200" b="0" strike="noStrike" spc="-1" dirty="0">
              <a:latin typeface="Arial"/>
            </a:endParaRPr>
          </a:p>
        </p:txBody>
      </p:sp>
      <p:pic>
        <p:nvPicPr>
          <p:cNvPr id="9" name="Picture 1"/>
          <p:cNvPicPr/>
          <p:nvPr/>
        </p:nvPicPr>
        <p:blipFill>
          <a:blip r:embed="rId5"/>
          <a:stretch/>
        </p:blipFill>
        <p:spPr>
          <a:xfrm>
            <a:off x="197287" y="3359438"/>
            <a:ext cx="5990040" cy="3316018"/>
          </a:xfrm>
          <a:prstGeom prst="rect">
            <a:avLst/>
          </a:prstGeom>
          <a:ln>
            <a:noFill/>
          </a:ln>
        </p:spPr>
      </p:pic>
      <p:pic>
        <p:nvPicPr>
          <p:cNvPr id="10" name="Picture 4"/>
          <p:cNvPicPr/>
          <p:nvPr/>
        </p:nvPicPr>
        <p:blipFill>
          <a:blip r:embed="rId6"/>
          <a:srcRect l="1753" t="4218" b="2825"/>
          <a:stretch/>
        </p:blipFill>
        <p:spPr>
          <a:xfrm>
            <a:off x="6328260" y="2937060"/>
            <a:ext cx="2433960" cy="231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67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720" y="0"/>
            <a:ext cx="9143280" cy="10965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OHP Orthodontic Benefit</a:t>
            </a:r>
          </a:p>
        </p:txBody>
      </p:sp>
      <p:sp>
        <p:nvSpPr>
          <p:cNvPr id="239" name="CustomShape 2"/>
          <p:cNvSpPr/>
          <p:nvPr/>
        </p:nvSpPr>
        <p:spPr>
          <a:xfrm>
            <a:off x="6934320" y="649296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1ED4C06-0016-4D8B-8A7A-16D09C864B32}" type="slidenum">
              <a:rPr lang="en-US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240" name="Picture 4"/>
          <p:cNvPicPr/>
          <p:nvPr/>
        </p:nvPicPr>
        <p:blipFill>
          <a:blip r:embed="rId3"/>
          <a:srcRect l="44803" r="41376"/>
          <a:stretch/>
        </p:blipFill>
        <p:spPr>
          <a:xfrm>
            <a:off x="8451720" y="77040"/>
            <a:ext cx="691560" cy="96984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66" y="6440760"/>
            <a:ext cx="1987550" cy="427456"/>
          </a:xfrm>
          <a:prstGeom prst="rect">
            <a:avLst/>
          </a:prstGeom>
        </p:spPr>
      </p:pic>
      <p:sp>
        <p:nvSpPr>
          <p:cNvPr id="8" name="CustomShape 1"/>
          <p:cNvSpPr/>
          <p:nvPr/>
        </p:nvSpPr>
        <p:spPr>
          <a:xfrm>
            <a:off x="197287" y="1173600"/>
            <a:ext cx="8870033" cy="560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601"/>
              </a:spcBef>
            </a:pPr>
            <a:r>
              <a:rPr lang="en-US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  <a:p>
            <a:pPr marL="342900" indent="-342900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en-US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2021: CMS, EPSDT, HERC &amp; </a:t>
            </a:r>
            <a:r>
              <a:rPr lang="en-US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Dental Director</a:t>
            </a:r>
          </a:p>
          <a:p>
            <a:pPr marL="342900" indent="-342900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2023: Expanded Orthodontia benefit for Severe Handicapping Malocclusion</a:t>
            </a:r>
            <a:endParaRPr lang="en-US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0480" lvl="1" indent="-23256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HLD score 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26+</a:t>
            </a:r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, Assessing qualification, 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Denials &amp; EPSDT review; OBD February 2023 regarding D8660</a:t>
            </a:r>
          </a:p>
          <a:p>
            <a:pPr>
              <a:lnSpc>
                <a:spcPct val="90000"/>
              </a:lnSpc>
              <a:spcBef>
                <a:spcPts val="601"/>
              </a:spcBef>
            </a:pPr>
            <a:r>
              <a:rPr lang="en-US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unmatched future</a:t>
            </a:r>
          </a:p>
          <a:p>
            <a:pPr marL="342900" indent="-342900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 patient experiences, increased provider time for impressions, stone models and HLD measurements, poor member outcomes with high error rate with measurements</a:t>
            </a:r>
          </a:p>
          <a:p>
            <a:pPr marL="342900" indent="-342900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 patient experience, decrease time-consuming procedures, improve accuracy, ease admin burden</a:t>
            </a:r>
          </a:p>
          <a:p>
            <a:pPr marL="342900" indent="-342900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en-US" sz="1400" b="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2021: RFPs </a:t>
            </a:r>
            <a:r>
              <a:rPr lang="en-US" sz="1400" b="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OverJet</a:t>
            </a:r>
            <a:r>
              <a:rPr lang="en-US" sz="1400" b="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®, Pearl ®, </a:t>
            </a:r>
            <a:r>
              <a:rPr lang="en-US" sz="1400" b="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Videa</a:t>
            </a:r>
            <a:r>
              <a:rPr lang="en-US" sz="1400" b="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Health® HLD </a:t>
            </a:r>
            <a:r>
              <a:rPr lang="en-US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en-US" sz="1400" b="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1400" b="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Pano</a:t>
            </a:r>
            <a:r>
              <a:rPr lang="en-US" sz="1400" b="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photos</a:t>
            </a:r>
          </a:p>
          <a:p>
            <a:pPr marL="342900" indent="-342900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2022:</a:t>
            </a:r>
            <a:r>
              <a:rPr lang="en-US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Digital intraoral scanner technology, Validated HLD scoring, Health Information Exchange, 3D printer</a:t>
            </a:r>
          </a:p>
          <a:p>
            <a:pPr marL="800100" lvl="1" indent="-342900">
              <a:lnSpc>
                <a:spcPct val="90000"/>
              </a:lnSpc>
              <a:spcBef>
                <a:spcPts val="601"/>
              </a:spcBef>
              <a:buFont typeface="Arial" panose="020B0604020202020204" pitchFamily="34" charset="0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Other uses: Removable dentures, wellness visualization tools, crowns, video capture</a:t>
            </a:r>
            <a:endParaRPr lang="en-US" sz="14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33280" indent="-23256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14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33280" indent="-23256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n-US" sz="14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 r="10630"/>
          <a:stretch/>
        </p:blipFill>
        <p:spPr>
          <a:xfrm>
            <a:off x="3562707" y="4269224"/>
            <a:ext cx="2505535" cy="1941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rcRect l="13915"/>
          <a:stretch/>
        </p:blipFill>
        <p:spPr>
          <a:xfrm>
            <a:off x="591033" y="4269224"/>
            <a:ext cx="2505534" cy="1941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987" y="4056256"/>
            <a:ext cx="1416247" cy="23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0"/>
            <a:ext cx="8103476" cy="1047404"/>
          </a:xfrm>
        </p:spPr>
        <p:txBody>
          <a:bodyPr>
            <a:normAutofit/>
          </a:bodyPr>
          <a:lstStyle/>
          <a:p>
            <a:r>
              <a:rPr lang="en-US" sz="2800" dirty="0"/>
              <a:t>Challenges &amp;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064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Challenges</a:t>
            </a:r>
          </a:p>
          <a:p>
            <a:r>
              <a:rPr lang="en-US" sz="1600" dirty="0"/>
              <a:t>4 non-compatible software types (</a:t>
            </a:r>
            <a:r>
              <a:rPr lang="en-US" sz="1600" i="1" dirty="0"/>
              <a:t>Imaging Scan Flow</a:t>
            </a:r>
            <a:r>
              <a:rPr lang="en-US" sz="1600" dirty="0"/>
              <a:t>, </a:t>
            </a:r>
            <a:r>
              <a:rPr lang="en-US" sz="1600" i="1" dirty="0"/>
              <a:t>Connect</a:t>
            </a:r>
            <a:r>
              <a:rPr lang="en-US" sz="1600" dirty="0"/>
              <a:t>,  AI tool, </a:t>
            </a:r>
            <a:r>
              <a:rPr lang="en-US" sz="1600" dirty="0" err="1"/>
              <a:t>SprintRay</a:t>
            </a:r>
            <a:r>
              <a:rPr lang="en-US" sz="1600" dirty="0"/>
              <a:t> 3D® printer) as barriers for Health Information Exchange</a:t>
            </a:r>
          </a:p>
          <a:p>
            <a:pPr lvl="1"/>
            <a:r>
              <a:rPr lang="en-US" sz="1400" i="1" dirty="0"/>
              <a:t>Imaging Scan Flow </a:t>
            </a:r>
            <a:r>
              <a:rPr lang="en-US" sz="1400" dirty="0"/>
              <a:t>creates patient record, scans or imports a previous saved file, edits scan (i.e., remove fragments) and exports a </a:t>
            </a:r>
            <a:r>
              <a:rPr lang="en-US" sz="1400" b="1" dirty="0" err="1"/>
              <a:t>cszx</a:t>
            </a:r>
            <a:r>
              <a:rPr lang="en-US" sz="1400" dirty="0"/>
              <a:t> file. Used at point-of-care.</a:t>
            </a:r>
          </a:p>
          <a:p>
            <a:pPr lvl="1"/>
            <a:r>
              <a:rPr lang="en-US" sz="1400" i="1" dirty="0"/>
              <a:t>Connect</a:t>
            </a:r>
            <a:r>
              <a:rPr lang="en-US" sz="1400" dirty="0"/>
              <a:t> (purpose built for process) sends </a:t>
            </a:r>
            <a:r>
              <a:rPr lang="en-US" sz="1400" b="1" dirty="0"/>
              <a:t>STL</a:t>
            </a:r>
            <a:r>
              <a:rPr lang="en-US" sz="1400" dirty="0"/>
              <a:t> file of “scan” to a “laboratory.” Transmits scan file to Admin office.</a:t>
            </a:r>
          </a:p>
          <a:p>
            <a:pPr lvl="1"/>
            <a:r>
              <a:rPr lang="en-US" sz="1400" dirty="0"/>
              <a:t>AI tool measures crowding from </a:t>
            </a:r>
            <a:r>
              <a:rPr lang="en-US" sz="1400" b="1" dirty="0"/>
              <a:t>DCM</a:t>
            </a:r>
            <a:r>
              <a:rPr lang="en-US" sz="1400" dirty="0"/>
              <a:t> file and calculates score.</a:t>
            </a:r>
          </a:p>
          <a:p>
            <a:pPr lvl="1"/>
            <a:r>
              <a:rPr lang="en-US" sz="1400" dirty="0" err="1"/>
              <a:t>SprintRay</a:t>
            </a:r>
            <a:r>
              <a:rPr lang="en-US" sz="1400" dirty="0"/>
              <a:t> 3D Printer only prints </a:t>
            </a:r>
            <a:r>
              <a:rPr lang="en-US" sz="1400" b="1" dirty="0"/>
              <a:t>STL</a:t>
            </a:r>
            <a:r>
              <a:rPr lang="en-US" sz="1400" dirty="0"/>
              <a:t> file as 3D model. </a:t>
            </a:r>
          </a:p>
          <a:p>
            <a:r>
              <a:rPr lang="en-US" sz="1600" dirty="0"/>
              <a:t>Requires office to capture and save all three file types. Increased IT storage costs at office and DCO plan. </a:t>
            </a:r>
          </a:p>
          <a:p>
            <a:r>
              <a:rPr lang="en-US" sz="1600" dirty="0"/>
              <a:t>Extensive, validated Beta testing with double blind manual measurements</a:t>
            </a:r>
          </a:p>
          <a:p>
            <a:pPr lvl="1"/>
            <a:r>
              <a:rPr lang="en-US" sz="1400" dirty="0"/>
              <a:t>&gt;150 unique cases of Posterior crossbite, arch form, anterior crowding, labio-lingual spread, pediatric dentition, ectopic erupted dentition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Next steps</a:t>
            </a:r>
          </a:p>
          <a:p>
            <a:r>
              <a:rPr lang="en-US" sz="1600" dirty="0"/>
              <a:t>Consolidate from 4 file types to 2 software types (AI tool &amp; </a:t>
            </a:r>
            <a:r>
              <a:rPr lang="en-US" sz="1600" dirty="0" err="1"/>
              <a:t>SprintRay</a:t>
            </a:r>
            <a:r>
              <a:rPr lang="en-US" sz="1600" dirty="0"/>
              <a:t> 3D printer) </a:t>
            </a:r>
          </a:p>
          <a:p>
            <a:r>
              <a:rPr lang="en-US" sz="1600" dirty="0"/>
              <a:t>Contract with other Vendors to develop AI tool</a:t>
            </a:r>
          </a:p>
          <a:p>
            <a:r>
              <a:rPr lang="en-US" sz="1600" dirty="0"/>
              <a:t>Evaluate other AI vendors with latest technology and expand options to all providers</a:t>
            </a:r>
          </a:p>
          <a:p>
            <a:r>
              <a:rPr lang="en-US" sz="1600" dirty="0"/>
              <a:t>Population health reporting and outcome tracker</a:t>
            </a:r>
          </a:p>
          <a:p>
            <a:r>
              <a:rPr lang="en-US" sz="1600" dirty="0"/>
              <a:t>Improve scanner utilization &amp; clinical process flow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528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720" y="0"/>
            <a:ext cx="9143280" cy="10965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spc="-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HLD scoring AI Tool</a:t>
            </a:r>
            <a:endParaRPr lang="en-US" sz="4400" b="0" strike="noStrike" spc="-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6560"/>
            <a:ext cx="3989134" cy="1963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9" y="3151908"/>
            <a:ext cx="3994103" cy="3711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712" y="5299594"/>
            <a:ext cx="5086350" cy="1390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011" y="1270044"/>
            <a:ext cx="5043751" cy="2070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712" y="3309054"/>
            <a:ext cx="5086350" cy="2018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053" y="3738010"/>
            <a:ext cx="1840455" cy="1483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2185" y="1745639"/>
            <a:ext cx="1840256" cy="14848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8011" y="1096560"/>
            <a:ext cx="5025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Visual Representation of Anterior Crowding</a:t>
            </a:r>
          </a:p>
        </p:txBody>
      </p:sp>
    </p:spTree>
    <p:extLst>
      <p:ext uri="{BB962C8B-B14F-4D97-AF65-F5344CB8AC3E}">
        <p14:creationId xmlns:p14="http://schemas.microsoft.com/office/powerpoint/2010/main" val="244086214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 - InterDent template 03.29.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- InterDent template 03.29.21" id="{50E00998-A6C8-4C33-8390-66A9A542EA81}" vid="{DADDA757-A5C7-413A-A609-65DFAC32CD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81BD"/>
      </a:accent1>
      <a:accent2>
        <a:srgbClr val="00B050"/>
      </a:accent2>
      <a:accent3>
        <a:srgbClr val="9E0E22"/>
      </a:accent3>
      <a:accent4>
        <a:srgbClr val="0096EA"/>
      </a:accent4>
      <a:accent5>
        <a:srgbClr val="FFCC00"/>
      </a:accent5>
      <a:accent6>
        <a:srgbClr val="CCEC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Theme1 - InterDent template 03.29.21</Template>
  <TotalTime>1074</TotalTime>
  <Words>463</Words>
  <Application>Microsoft Macintosh PowerPoint</Application>
  <PresentationFormat>On-screen Show (4:3)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Symbol</vt:lpstr>
      <vt:lpstr>Wingdings</vt:lpstr>
      <vt:lpstr>Theme1 - InterDent template 03.29.21</vt:lpstr>
      <vt:lpstr>Office Theme</vt:lpstr>
      <vt:lpstr>Multifaceted Approach to Improved Oral Health Outcomes</vt:lpstr>
      <vt:lpstr>PowerPoint Presentation</vt:lpstr>
      <vt:lpstr>PowerPoint Presentation</vt:lpstr>
      <vt:lpstr>Challenges &amp; Next steps</vt:lpstr>
      <vt:lpstr>PowerPoint Presentation</vt:lpstr>
    </vt:vector>
  </TitlesOfParts>
  <Company>InterDent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Tonya</dc:creator>
  <cp:lastModifiedBy>Chaudhry, Manu</cp:lastModifiedBy>
  <cp:revision>47</cp:revision>
  <cp:lastPrinted>2024-05-21T17:55:53Z</cp:lastPrinted>
  <dcterms:created xsi:type="dcterms:W3CDTF">2022-08-18T15:27:54Z</dcterms:created>
  <dcterms:modified xsi:type="dcterms:W3CDTF">2024-09-27T18:46:39Z</dcterms:modified>
</cp:coreProperties>
</file>