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717" r:id="rId5"/>
    <p:sldMasterId id="2147483752" r:id="rId6"/>
    <p:sldMasterId id="2147483792" r:id="rId7"/>
    <p:sldMasterId id="2147483799" r:id="rId8"/>
    <p:sldMasterId id="2147483815" r:id="rId9"/>
  </p:sldMasterIdLst>
  <p:notesMasterIdLst>
    <p:notesMasterId r:id="rId34"/>
  </p:notesMasterIdLst>
  <p:handoutMasterIdLst>
    <p:handoutMasterId r:id="rId35"/>
  </p:handoutMasterIdLst>
  <p:sldIdLst>
    <p:sldId id="268" r:id="rId10"/>
    <p:sldId id="1547" r:id="rId11"/>
    <p:sldId id="2146847100" r:id="rId12"/>
    <p:sldId id="2146847096" r:id="rId13"/>
    <p:sldId id="2146847085" r:id="rId14"/>
    <p:sldId id="405" r:id="rId15"/>
    <p:sldId id="330" r:id="rId16"/>
    <p:sldId id="337" r:id="rId17"/>
    <p:sldId id="2146847069" r:id="rId18"/>
    <p:sldId id="342" r:id="rId19"/>
    <p:sldId id="352" r:id="rId20"/>
    <p:sldId id="320" r:id="rId21"/>
    <p:sldId id="1554" r:id="rId22"/>
    <p:sldId id="368" r:id="rId23"/>
    <p:sldId id="2146847087" r:id="rId24"/>
    <p:sldId id="262" r:id="rId25"/>
    <p:sldId id="2146847068" r:id="rId26"/>
    <p:sldId id="1637" r:id="rId27"/>
    <p:sldId id="2146847093" r:id="rId28"/>
    <p:sldId id="2146847135" r:id="rId29"/>
    <p:sldId id="1546" r:id="rId30"/>
    <p:sldId id="307" r:id="rId31"/>
    <p:sldId id="256"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7300F-8DD9-0679-2206-2C93CCFC9ED5}" name="Graham Bouldin" initials="GB" userId="S::boulding@healthshareoregon.org::0aec1025-3689-4499-afc1-7b52f06b8308" providerId="AD"/>
  <p188:author id="{0137FF7A-11D4-5889-C6CB-A9213A1D3052}" name="Kristen Lacijan" initials="KL" userId="S::LacijanK@core.healthshareoregon.org::27e2e747-9865-4f8f-bf21-fd8d2290b0d8" providerId="AD"/>
  <p188:author id="{36A47084-A224-D083-40E5-A5E6D498911F}" name="Cat Livingston" initials="CL" userId="S::LivingstonC@healthshareoregon.org::d562847b-43b9-4e50-8fce-c8dea68e7c78" providerId="AD"/>
  <p188:author id="{59207AE3-2B44-A3C3-837F-2354ACA9EAA2}" name="Ben Gronowski" initials="BG" userId="S::Gronowsib@core.healthshareoregon.org::d3564f37-1dc8-4596-8a01-b2dfdb684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543"/>
    <a:srgbClr val="2B92A5"/>
    <a:srgbClr val="3797B7"/>
    <a:srgbClr val="D6A300"/>
    <a:srgbClr val="FFDC30"/>
    <a:srgbClr val="75973E"/>
    <a:srgbClr val="2E8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A5B3B-9542-49D7-9477-145D05D549AE}" v="1" dt="2024-09-27T22:27:19.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7" autoAdjust="0"/>
    <p:restoredTop sz="89012" autoAdjust="0"/>
  </p:normalViewPr>
  <p:slideViewPr>
    <p:cSldViewPr snapToGrid="0">
      <p:cViewPr varScale="1">
        <p:scale>
          <a:sx n="98" d="100"/>
          <a:sy n="98" d="100"/>
        </p:scale>
        <p:origin x="1986" y="90"/>
      </p:cViewPr>
      <p:guideLst>
        <p:guide orient="horz" pos="2160"/>
        <p:guide pos="28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 Livingston" userId="d562847b-43b9-4e50-8fce-c8dea68e7c78" providerId="ADAL" clId="{47BA5B3B-9542-49D7-9477-145D05D549AE}"/>
    <pc:docChg chg="custSel delSld modSld">
      <pc:chgData name="Cat Livingston" userId="d562847b-43b9-4e50-8fce-c8dea68e7c78" providerId="ADAL" clId="{47BA5B3B-9542-49D7-9477-145D05D549AE}" dt="2024-09-27T22:27:22.904" v="252" actId="47"/>
      <pc:docMkLst>
        <pc:docMk/>
      </pc:docMkLst>
      <pc:sldChg chg="del">
        <pc:chgData name="Cat Livingston" userId="d562847b-43b9-4e50-8fce-c8dea68e7c78" providerId="ADAL" clId="{47BA5B3B-9542-49D7-9477-145D05D549AE}" dt="2024-09-27T22:11:39.545" v="2" actId="47"/>
        <pc:sldMkLst>
          <pc:docMk/>
          <pc:sldMk cId="2280457636" sldId="370"/>
        </pc:sldMkLst>
      </pc:sldChg>
      <pc:sldChg chg="modSp mod">
        <pc:chgData name="Cat Livingston" userId="d562847b-43b9-4e50-8fce-c8dea68e7c78" providerId="ADAL" clId="{47BA5B3B-9542-49D7-9477-145D05D549AE}" dt="2024-09-27T22:22:50.827" v="251" actId="20577"/>
        <pc:sldMkLst>
          <pc:docMk/>
          <pc:sldMk cId="1531168262" sldId="1546"/>
        </pc:sldMkLst>
        <pc:spChg chg="mod">
          <ac:chgData name="Cat Livingston" userId="d562847b-43b9-4e50-8fce-c8dea68e7c78" providerId="ADAL" clId="{47BA5B3B-9542-49D7-9477-145D05D549AE}" dt="2024-09-27T22:22:50.827" v="251" actId="20577"/>
          <ac:spMkLst>
            <pc:docMk/>
            <pc:sldMk cId="1531168262" sldId="1546"/>
            <ac:spMk id="3" creationId="{04C449E5-3796-48CE-8996-F33E2DE85DD8}"/>
          </ac:spMkLst>
        </pc:spChg>
      </pc:sldChg>
      <pc:sldChg chg="del">
        <pc:chgData name="Cat Livingston" userId="d562847b-43b9-4e50-8fce-c8dea68e7c78" providerId="ADAL" clId="{47BA5B3B-9542-49D7-9477-145D05D549AE}" dt="2024-09-27T22:11:29.846" v="0" actId="47"/>
        <pc:sldMkLst>
          <pc:docMk/>
          <pc:sldMk cId="4128484005" sldId="2146847076"/>
        </pc:sldMkLst>
      </pc:sldChg>
      <pc:sldChg chg="del">
        <pc:chgData name="Cat Livingston" userId="d562847b-43b9-4e50-8fce-c8dea68e7c78" providerId="ADAL" clId="{47BA5B3B-9542-49D7-9477-145D05D549AE}" dt="2024-09-27T22:11:45.759" v="3" actId="47"/>
        <pc:sldMkLst>
          <pc:docMk/>
          <pc:sldMk cId="1787211659" sldId="2146847098"/>
        </pc:sldMkLst>
      </pc:sldChg>
      <pc:sldChg chg="del">
        <pc:chgData name="Cat Livingston" userId="d562847b-43b9-4e50-8fce-c8dea68e7c78" providerId="ADAL" clId="{47BA5B3B-9542-49D7-9477-145D05D549AE}" dt="2024-09-27T22:11:33.735" v="1" actId="47"/>
        <pc:sldMkLst>
          <pc:docMk/>
          <pc:sldMk cId="3790284895" sldId="2146847099"/>
        </pc:sldMkLst>
      </pc:sldChg>
      <pc:sldChg chg="del">
        <pc:chgData name="Cat Livingston" userId="d562847b-43b9-4e50-8fce-c8dea68e7c78" providerId="ADAL" clId="{47BA5B3B-9542-49D7-9477-145D05D549AE}" dt="2024-09-27T22:27:22.904" v="252" actId="47"/>
        <pc:sldMkLst>
          <pc:docMk/>
          <pc:sldMk cId="3831586240" sldId="2146847134"/>
        </pc:sldMkLst>
      </pc:sldChg>
      <pc:sldMasterChg chg="delSldLayout">
        <pc:chgData name="Cat Livingston" userId="d562847b-43b9-4e50-8fce-c8dea68e7c78" providerId="ADAL" clId="{47BA5B3B-9542-49D7-9477-145D05D549AE}" dt="2024-09-27T22:11:45.759" v="3" actId="47"/>
        <pc:sldMasterMkLst>
          <pc:docMk/>
          <pc:sldMasterMk cId="664091014" sldId="2147483717"/>
        </pc:sldMasterMkLst>
        <pc:sldLayoutChg chg="del">
          <pc:chgData name="Cat Livingston" userId="d562847b-43b9-4e50-8fce-c8dea68e7c78" providerId="ADAL" clId="{47BA5B3B-9542-49D7-9477-145D05D549AE}" dt="2024-09-27T22:11:45.759" v="3" actId="47"/>
          <pc:sldLayoutMkLst>
            <pc:docMk/>
            <pc:sldMasterMk cId="664091014" sldId="2147483717"/>
            <pc:sldLayoutMk cId="4221950448" sldId="214748372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oleObject" Target="file:///C:\Users\gronowsib\AppData\Local\Microsoft\Windows\INetCache\Content.Outlook\GNIIXE3F\Health%20Share%20Analytics_ecosystem%20visuals.xlsx" TargetMode="Externa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'Figure 1 Part 2'!$B$1</c:f>
              <c:strCache>
                <c:ptCount val="1"/>
                <c:pt idx="0">
                  <c:v>Cohort</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solidFill>
                <a:schemeClr val="accent1"/>
              </a:solidFill>
            </a:ln>
            <a:effectLst/>
          </c:spPr>
          <c:invertIfNegative val="0"/>
          <c:pictureOptions>
            <c:pictureFormat val="stackScale"/>
          </c:pictureOptions>
          <c:val>
            <c:numRef>
              <c:f>'Figure 1 Part 2'!$B$2:$B$11</c:f>
              <c:numCache>
                <c:formatCode>General</c:formatCode>
                <c:ptCount val="10"/>
                <c:pt idx="9">
                  <c:v>8</c:v>
                </c:pt>
              </c:numCache>
            </c:numRef>
          </c:val>
          <c:extLst>
            <c:ext xmlns:c16="http://schemas.microsoft.com/office/drawing/2014/chart" uri="{C3380CC4-5D6E-409C-BE32-E72D297353CC}">
              <c16:uniqueId val="{00000000-615B-49F0-9970-73230107F899}"/>
            </c:ext>
          </c:extLst>
        </c:ser>
        <c:ser>
          <c:idx val="1"/>
          <c:order val="1"/>
          <c:tx>
            <c:strRef>
              <c:f>'Figure 1 Part 2'!$C$1</c:f>
              <c:strCache>
                <c:ptCount val="1"/>
                <c:pt idx="0">
                  <c:v>Not in Cohort </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Scale"/>
          </c:pictureOptions>
          <c:val>
            <c:numRef>
              <c:f>'Figure 1 Part 2'!$C$2:$C$11</c:f>
              <c:numCache>
                <c:formatCode>General</c:formatCode>
                <c:ptCount val="10"/>
                <c:pt idx="0">
                  <c:v>10</c:v>
                </c:pt>
                <c:pt idx="1">
                  <c:v>10</c:v>
                </c:pt>
                <c:pt idx="2">
                  <c:v>10</c:v>
                </c:pt>
                <c:pt idx="3">
                  <c:v>10</c:v>
                </c:pt>
                <c:pt idx="4">
                  <c:v>10</c:v>
                </c:pt>
                <c:pt idx="5">
                  <c:v>10</c:v>
                </c:pt>
                <c:pt idx="6">
                  <c:v>10</c:v>
                </c:pt>
                <c:pt idx="7">
                  <c:v>10</c:v>
                </c:pt>
                <c:pt idx="8">
                  <c:v>10</c:v>
                </c:pt>
                <c:pt idx="9">
                  <c:v>2</c:v>
                </c:pt>
              </c:numCache>
            </c:numRef>
          </c:val>
          <c:extLst>
            <c:ext xmlns:c16="http://schemas.microsoft.com/office/drawing/2014/chart" uri="{C3380CC4-5D6E-409C-BE32-E72D297353CC}">
              <c16:uniqueId val="{00000001-615B-49F0-9970-73230107F899}"/>
            </c:ext>
          </c:extLst>
        </c:ser>
        <c:dLbls>
          <c:showLegendKey val="0"/>
          <c:showVal val="0"/>
          <c:showCatName val="0"/>
          <c:showSerName val="0"/>
          <c:showPercent val="0"/>
          <c:showBubbleSize val="0"/>
        </c:dLbls>
        <c:gapWidth val="0"/>
        <c:overlap val="100"/>
        <c:axId val="772726847"/>
        <c:axId val="764596047"/>
      </c:barChart>
      <c:catAx>
        <c:axId val="772726847"/>
        <c:scaling>
          <c:orientation val="minMax"/>
        </c:scaling>
        <c:delete val="1"/>
        <c:axPos val="l"/>
        <c:majorTickMark val="none"/>
        <c:minorTickMark val="none"/>
        <c:tickLblPos val="nextTo"/>
        <c:crossAx val="764596047"/>
        <c:crosses val="autoZero"/>
        <c:auto val="1"/>
        <c:lblAlgn val="ctr"/>
        <c:lblOffset val="100"/>
        <c:noMultiLvlLbl val="0"/>
      </c:catAx>
      <c:valAx>
        <c:axId val="764596047"/>
        <c:scaling>
          <c:orientation val="minMax"/>
          <c:max val="10"/>
        </c:scaling>
        <c:delete val="1"/>
        <c:axPos val="b"/>
        <c:numFmt formatCode="General" sourceLinked="1"/>
        <c:majorTickMark val="none"/>
        <c:minorTickMark val="none"/>
        <c:tickLblPos val="nextTo"/>
        <c:crossAx val="772726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82865519136595"/>
          <c:y val="3.6404383118998296E-2"/>
          <c:w val="0.56059394216553926"/>
          <c:h val="0.92719123376200341"/>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Unintentional substance associated overdose</c:v>
                </c:pt>
                <c:pt idx="1">
                  <c:v>Stimulant use disorder</c:v>
                </c:pt>
                <c:pt idx="2">
                  <c:v>Psychosis</c:v>
                </c:pt>
                <c:pt idx="3">
                  <c:v>Opioid use disorder</c:v>
                </c:pt>
              </c:strCache>
            </c:strRef>
          </c:cat>
          <c:val>
            <c:numRef>
              <c:f>Sheet1!$B$2:$B$5</c:f>
              <c:numCache>
                <c:formatCode>0.0%</c:formatCode>
                <c:ptCount val="4"/>
                <c:pt idx="0">
                  <c:v>3.9765166340508806E-3</c:v>
                </c:pt>
                <c:pt idx="1">
                  <c:v>3.0234050880626223E-2</c:v>
                </c:pt>
                <c:pt idx="2">
                  <c:v>3.4479843444227005E-2</c:v>
                </c:pt>
                <c:pt idx="3">
                  <c:v>3.9029354207436397E-2</c:v>
                </c:pt>
              </c:numCache>
            </c:numRef>
          </c:val>
          <c:extLst>
            <c:ext xmlns:c16="http://schemas.microsoft.com/office/drawing/2014/chart" uri="{C3380CC4-5D6E-409C-BE32-E72D297353CC}">
              <c16:uniqueId val="{00000000-798F-4E67-AAC2-0F9365F1CCD9}"/>
            </c:ext>
          </c:extLst>
        </c:ser>
        <c:dLbls>
          <c:showLegendKey val="0"/>
          <c:showVal val="0"/>
          <c:showCatName val="0"/>
          <c:showSerName val="0"/>
          <c:showPercent val="0"/>
          <c:showBubbleSize val="0"/>
        </c:dLbls>
        <c:gapWidth val="62"/>
        <c:overlap val="-61"/>
        <c:axId val="1470253455"/>
        <c:axId val="1470239055"/>
      </c:barChart>
      <c:catAx>
        <c:axId val="1470253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70239055"/>
        <c:crosses val="autoZero"/>
        <c:auto val="1"/>
        <c:lblAlgn val="ctr"/>
        <c:lblOffset val="100"/>
        <c:noMultiLvlLbl val="0"/>
      </c:catAx>
      <c:valAx>
        <c:axId val="1470239055"/>
        <c:scaling>
          <c:orientation val="minMax"/>
          <c:max val="4.0000000000000008E-2"/>
        </c:scaling>
        <c:delete val="1"/>
        <c:axPos val="b"/>
        <c:numFmt formatCode="0.0%" sourceLinked="1"/>
        <c:majorTickMark val="none"/>
        <c:minorTickMark val="none"/>
        <c:tickLblPos val="nextTo"/>
        <c:crossAx val="147025345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16798469363032"/>
          <c:y val="5.8501225001114626E-2"/>
          <c:w val="0.45778810059448216"/>
          <c:h val="0.92719123376200341"/>
        </c:manualLayout>
      </c:layout>
      <c:barChart>
        <c:barDir val="bar"/>
        <c:grouping val="clustered"/>
        <c:varyColors val="0"/>
        <c:ser>
          <c:idx val="0"/>
          <c:order val="0"/>
          <c:tx>
            <c:strRef>
              <c:f>Sheet1!$B$1</c:f>
              <c:strCache>
                <c:ptCount val="1"/>
                <c:pt idx="0">
                  <c:v>Series 2</c:v>
                </c:pt>
              </c:strCache>
            </c:strRef>
          </c:tx>
          <c:spPr>
            <a:solidFill>
              <a:schemeClr val="accent1"/>
            </a:solidFill>
            <a:ln>
              <a:noFill/>
            </a:ln>
            <a:effectLst/>
          </c:spPr>
          <c:invertIfNegative val="0"/>
          <c:dLbls>
            <c:dLbl>
              <c:idx val="0"/>
              <c:tx>
                <c:rich>
                  <a:bodyPr/>
                  <a:lstStyle/>
                  <a:p>
                    <a:fld id="{56DEE2F1-6900-43AA-9FB8-6CA343C2252E}"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D39-45CB-9CE1-0FD4BC0EC6CE}"/>
                </c:ext>
              </c:extLst>
            </c:dLbl>
            <c:dLbl>
              <c:idx val="1"/>
              <c:tx>
                <c:rich>
                  <a:bodyPr/>
                  <a:lstStyle/>
                  <a:p>
                    <a:fld id="{6EC5FFE5-5AAA-4A05-8772-E68DCDD0B796}"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D39-45CB-9CE1-0FD4BC0EC6CE}"/>
                </c:ext>
              </c:extLst>
            </c:dLbl>
            <c:dLbl>
              <c:idx val="2"/>
              <c:tx>
                <c:rich>
                  <a:bodyPr/>
                  <a:lstStyle/>
                  <a:p>
                    <a:fld id="{90AFDC65-E261-4B6D-AC3D-2533945BE7B3}"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D39-45CB-9CE1-0FD4BC0EC6CE}"/>
                </c:ext>
              </c:extLst>
            </c:dLbl>
            <c:dLbl>
              <c:idx val="3"/>
              <c:tx>
                <c:rich>
                  <a:bodyPr/>
                  <a:lstStyle/>
                  <a:p>
                    <a:fld id="{90F35D3C-F049-436D-9FFC-91E3B6735B5E}"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D39-45CB-9CE1-0FD4BC0EC6CE}"/>
                </c:ext>
              </c:extLst>
            </c:dLbl>
            <c:dLbl>
              <c:idx val="4"/>
              <c:tx>
                <c:rich>
                  <a:bodyPr/>
                  <a:lstStyle/>
                  <a:p>
                    <a:fld id="{369F55CA-DB44-4FF8-A086-8ABA162AD22F}"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D39-45CB-9CE1-0FD4BC0EC6CE}"/>
                </c:ext>
              </c:extLst>
            </c:dLbl>
            <c:dLbl>
              <c:idx val="5"/>
              <c:tx>
                <c:rich>
                  <a:bodyPr/>
                  <a:lstStyle/>
                  <a:p>
                    <a:fld id="{3CE71A75-9C2D-4537-8940-E63C7F15B069}"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D39-45CB-9CE1-0FD4BC0EC6CE}"/>
                </c:ext>
              </c:extLst>
            </c:dLbl>
            <c:dLbl>
              <c:idx val="6"/>
              <c:tx>
                <c:rich>
                  <a:bodyPr/>
                  <a:lstStyle/>
                  <a:p>
                    <a:fld id="{B51681C6-6F76-4B2A-8EC0-082B716CCA87}"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D39-45CB-9CE1-0FD4BC0EC6CE}"/>
                </c:ext>
              </c:extLst>
            </c:dLbl>
            <c:dLbl>
              <c:idx val="7"/>
              <c:tx>
                <c:rich>
                  <a:bodyPr/>
                  <a:lstStyle/>
                  <a:p>
                    <a:fld id="{4EDCDA10-7C77-46D9-B772-314FF7E2EEEF}"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D39-45CB-9CE1-0FD4BC0EC6CE}"/>
                </c:ext>
              </c:extLst>
            </c:dLbl>
            <c:dLbl>
              <c:idx val="8"/>
              <c:tx>
                <c:rich>
                  <a:bodyPr/>
                  <a:lstStyle/>
                  <a:p>
                    <a:fld id="{6F7B8F13-1A38-4E46-AA5B-180AADFFBCB7}" type="CELLRANGE">
                      <a:rPr lang="en-US"/>
                      <a:pPr/>
                      <a:t>[CELLRANGE]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D39-45CB-9CE1-0FD4BC0EC6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cat>
            <c:strRef>
              <c:f>Sheet1!$A$2:$A$10</c:f>
              <c:strCache>
                <c:ptCount val="9"/>
                <c:pt idx="0">
                  <c:v>Latino/a/x/e</c:v>
                </c:pt>
                <c:pt idx="1">
                  <c:v>Asian</c:v>
                </c:pt>
                <c:pt idx="2">
                  <c:v>Middle Eastern/North African</c:v>
                </c:pt>
                <c:pt idx="3">
                  <c:v>Native Hawaiian/Pacific Islander</c:v>
                </c:pt>
                <c:pt idx="4">
                  <c:v>Other/Unknown</c:v>
                </c:pt>
                <c:pt idx="5">
                  <c:v>Multi/Other</c:v>
                </c:pt>
                <c:pt idx="6">
                  <c:v>Black/African American</c:v>
                </c:pt>
                <c:pt idx="7">
                  <c:v>American Indian/Alaska Native</c:v>
                </c:pt>
                <c:pt idx="8">
                  <c:v>White</c:v>
                </c:pt>
              </c:strCache>
            </c:strRef>
          </c:cat>
          <c:val>
            <c:numRef>
              <c:f>Sheet1!$B$2:$B$10</c:f>
              <c:numCache>
                <c:formatCode>0.0%</c:formatCode>
                <c:ptCount val="9"/>
                <c:pt idx="0">
                  <c:v>0.03</c:v>
                </c:pt>
                <c:pt idx="1">
                  <c:v>3.6999999999999998E-2</c:v>
                </c:pt>
                <c:pt idx="2">
                  <c:v>4.8000000000000001E-2</c:v>
                </c:pt>
                <c:pt idx="3">
                  <c:v>5.3999999999999999E-2</c:v>
                </c:pt>
                <c:pt idx="4">
                  <c:v>6.6000000000000003E-2</c:v>
                </c:pt>
                <c:pt idx="5">
                  <c:v>8.1000000000000003E-2</c:v>
                </c:pt>
                <c:pt idx="6">
                  <c:v>9.6000000000000002E-2</c:v>
                </c:pt>
                <c:pt idx="7">
                  <c:v>0.10100000000000001</c:v>
                </c:pt>
                <c:pt idx="8">
                  <c:v>0.11</c:v>
                </c:pt>
              </c:numCache>
            </c:numRef>
          </c:val>
          <c:extLst>
            <c:ext xmlns:c15="http://schemas.microsoft.com/office/drawing/2012/chart" uri="{02D57815-91ED-43cb-92C2-25804820EDAC}">
              <c15:datalabelsRange>
                <c15:f>Sheet1!$D$2:$D$10</c15:f>
                <c15:dlblRangeCache>
                  <c:ptCount val="9"/>
                  <c:pt idx="0">
                    <c:v>3.0% (1819)</c:v>
                  </c:pt>
                  <c:pt idx="1">
                    <c:v>3.7% (1036)</c:v>
                  </c:pt>
                  <c:pt idx="2">
                    <c:v>4.8% (193)</c:v>
                  </c:pt>
                  <c:pt idx="3">
                    <c:v>5.4% (239)</c:v>
                  </c:pt>
                  <c:pt idx="4">
                    <c:v>6.6% (1475)</c:v>
                  </c:pt>
                  <c:pt idx="5">
                    <c:v>8.1% (556)</c:v>
                  </c:pt>
                  <c:pt idx="6">
                    <c:v>9.6% (2546)</c:v>
                  </c:pt>
                  <c:pt idx="7">
                    <c:v>10.1% (1991)</c:v>
                  </c:pt>
                  <c:pt idx="8">
                    <c:v>11.0% (16213)</c:v>
                  </c:pt>
                </c15:dlblRangeCache>
              </c15:datalabelsRange>
            </c:ext>
            <c:ext xmlns:c16="http://schemas.microsoft.com/office/drawing/2014/chart" uri="{C3380CC4-5D6E-409C-BE32-E72D297353CC}">
              <c16:uniqueId val="{00000000-7D39-45CB-9CE1-0FD4BC0EC6CE}"/>
            </c:ext>
          </c:extLst>
        </c:ser>
        <c:dLbls>
          <c:showLegendKey val="0"/>
          <c:showVal val="0"/>
          <c:showCatName val="0"/>
          <c:showSerName val="0"/>
          <c:showPercent val="0"/>
          <c:showBubbleSize val="0"/>
        </c:dLbls>
        <c:gapWidth val="62"/>
        <c:overlap val="-61"/>
        <c:axId val="1470253455"/>
        <c:axId val="1470239055"/>
      </c:barChart>
      <c:catAx>
        <c:axId val="1470253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70239055"/>
        <c:crosses val="autoZero"/>
        <c:auto val="1"/>
        <c:lblAlgn val="ctr"/>
        <c:lblOffset val="100"/>
        <c:noMultiLvlLbl val="0"/>
      </c:catAx>
      <c:valAx>
        <c:axId val="1470239055"/>
        <c:scaling>
          <c:orientation val="minMax"/>
        </c:scaling>
        <c:delete val="1"/>
        <c:axPos val="b"/>
        <c:numFmt formatCode="0.0%" sourceLinked="1"/>
        <c:majorTickMark val="out"/>
        <c:minorTickMark val="none"/>
        <c:tickLblPos val="nextTo"/>
        <c:crossAx val="1470253455"/>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8</a:t>
            </a:r>
            <a:r>
              <a:rPr lang="en-US">
                <a:solidFill>
                  <a:schemeClr val="tx1"/>
                </a:solidFill>
              </a:rPr>
              <a:t>% of</a:t>
            </a:r>
            <a:r>
              <a:rPr lang="en-US" baseline="0">
                <a:solidFill>
                  <a:schemeClr val="tx1"/>
                </a:solidFill>
              </a:rPr>
              <a:t> Health Share adult members are part of the </a:t>
            </a:r>
            <a:r>
              <a:rPr lang="en-US" b="1" baseline="0">
                <a:solidFill>
                  <a:schemeClr val="accent1"/>
                </a:solidFill>
              </a:rPr>
              <a:t>ecosystem cohort</a:t>
            </a:r>
            <a:endParaRPr lang="en-US" b="1">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543829820166894"/>
          <c:y val="0.26385968785058811"/>
          <c:w val="0.56285079150821626"/>
          <c:h val="0.66521621713461998"/>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BE-4F62-A203-7A1C1302AE1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3080-48AE-9715-E03B2EF1D163}"/>
              </c:ext>
            </c:extLst>
          </c:dPt>
          <c:dLbls>
            <c:dLbl>
              <c:idx val="1"/>
              <c:delete val="1"/>
              <c:extLst>
                <c:ext xmlns:c15="http://schemas.microsoft.com/office/drawing/2012/chart" uri="{CE6537A1-D6FC-4f65-9D91-7224C49458BB}"/>
                <c:ext xmlns:c16="http://schemas.microsoft.com/office/drawing/2014/chart" uri="{C3380CC4-5D6E-409C-BE32-E72D297353CC}">
                  <c16:uniqueId val="{00000001-3080-48AE-9715-E03B2EF1D1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0.08</c:v>
                </c:pt>
                <c:pt idx="1">
                  <c:v>0.92</c:v>
                </c:pt>
              </c:numCache>
            </c:numRef>
          </c:val>
          <c:extLst>
            <c:ext xmlns:c16="http://schemas.microsoft.com/office/drawing/2014/chart" uri="{C3380CC4-5D6E-409C-BE32-E72D297353CC}">
              <c16:uniqueId val="{00000000-3080-48AE-9715-E03B2EF1D1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38</a:t>
            </a:r>
            <a:r>
              <a:rPr lang="en-US">
                <a:solidFill>
                  <a:schemeClr val="tx1"/>
                </a:solidFill>
              </a:rPr>
              <a:t>% of</a:t>
            </a:r>
            <a:r>
              <a:rPr lang="en-US" baseline="0">
                <a:solidFill>
                  <a:schemeClr val="tx1"/>
                </a:solidFill>
              </a:rPr>
              <a:t> adult medical inpatient admissions are among members of the </a:t>
            </a:r>
            <a:r>
              <a:rPr lang="en-US" b="1" baseline="0">
                <a:solidFill>
                  <a:schemeClr val="accent1"/>
                </a:solidFill>
              </a:rPr>
              <a:t>ecosystem cohort</a:t>
            </a:r>
            <a:endParaRPr lang="en-US" b="1">
              <a:solidFill>
                <a:schemeClr val="accent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606711633409996"/>
          <c:y val="0.25837393799986152"/>
          <c:w val="0.59610198389939528"/>
          <c:h val="0.70451478924536515"/>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0E-4D9B-94A5-CD60750D3C8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F0E-4D9B-94A5-CD60750D3C84}"/>
              </c:ext>
            </c:extLst>
          </c:dPt>
          <c:dLbls>
            <c:dLbl>
              <c:idx val="1"/>
              <c:delete val="1"/>
              <c:extLst>
                <c:ext xmlns:c15="http://schemas.microsoft.com/office/drawing/2012/chart" uri="{CE6537A1-D6FC-4f65-9D91-7224C49458BB}"/>
                <c:ext xmlns:c16="http://schemas.microsoft.com/office/drawing/2014/chart" uri="{C3380CC4-5D6E-409C-BE32-E72D297353CC}">
                  <c16:uniqueId val="{00000003-CF0E-4D9B-94A5-CD60750D3C8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0.38</c:v>
                </c:pt>
                <c:pt idx="1">
                  <c:v>0.62</c:v>
                </c:pt>
              </c:numCache>
            </c:numRef>
          </c:val>
          <c:extLst>
            <c:ext xmlns:c16="http://schemas.microsoft.com/office/drawing/2014/chart" uri="{C3380CC4-5D6E-409C-BE32-E72D297353CC}">
              <c16:uniqueId val="{00000004-CF0E-4D9B-94A5-CD60750D3C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49157671607959"/>
          <c:y val="0.10876411825409991"/>
          <c:w val="0.67150842328392046"/>
          <c:h val="0.89123593788480604"/>
        </c:manualLayout>
      </c:layout>
      <c:barChart>
        <c:barDir val="bar"/>
        <c:grouping val="clustered"/>
        <c:varyColors val="0"/>
        <c:ser>
          <c:idx val="0"/>
          <c:order val="0"/>
          <c:tx>
            <c:strRef>
              <c:f>Sheet1!$B$1</c:f>
              <c:strCache>
                <c:ptCount val="1"/>
                <c:pt idx="0">
                  <c:v>All in cohort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HSO adult</c:v>
                </c:pt>
                <c:pt idx="1">
                  <c:v>Non-cohort</c:v>
                </c:pt>
                <c:pt idx="2">
                  <c:v>Psychosis</c:v>
                </c:pt>
                <c:pt idx="3">
                  <c:v>Any cohort</c:v>
                </c:pt>
                <c:pt idx="4">
                  <c:v>OUD</c:v>
                </c:pt>
                <c:pt idx="5">
                  <c:v>Stimulant Use Disorder </c:v>
                </c:pt>
                <c:pt idx="6">
                  <c:v>Stimulant Use Disorder + Psychosis</c:v>
                </c:pt>
                <c:pt idx="7">
                  <c:v>Unintentional substance associated overdose</c:v>
                </c:pt>
              </c:strCache>
            </c:strRef>
          </c:cat>
          <c:val>
            <c:numRef>
              <c:f>Sheet1!$B$2:$B$9</c:f>
              <c:numCache>
                <c:formatCode>0.0</c:formatCode>
                <c:ptCount val="8"/>
                <c:pt idx="0">
                  <c:v>5.5</c:v>
                </c:pt>
                <c:pt idx="1">
                  <c:v>3.7</c:v>
                </c:pt>
                <c:pt idx="2">
                  <c:v>17.899999999999999</c:v>
                </c:pt>
                <c:pt idx="3">
                  <c:v>24.6</c:v>
                </c:pt>
                <c:pt idx="4">
                  <c:v>28.7</c:v>
                </c:pt>
                <c:pt idx="5">
                  <c:v>39.9</c:v>
                </c:pt>
                <c:pt idx="6">
                  <c:v>40</c:v>
                </c:pt>
                <c:pt idx="7">
                  <c:v>67.5</c:v>
                </c:pt>
              </c:numCache>
            </c:numRef>
          </c:val>
          <c:extLst>
            <c:ext xmlns:c16="http://schemas.microsoft.com/office/drawing/2014/chart" uri="{C3380CC4-5D6E-409C-BE32-E72D297353CC}">
              <c16:uniqueId val="{00000000-3925-4D7F-A21D-4C58455E918C}"/>
            </c:ext>
          </c:extLst>
        </c:ser>
        <c:dLbls>
          <c:showLegendKey val="0"/>
          <c:showVal val="0"/>
          <c:showCatName val="0"/>
          <c:showSerName val="0"/>
          <c:showPercent val="0"/>
          <c:showBubbleSize val="0"/>
        </c:dLbls>
        <c:gapWidth val="182"/>
        <c:axId val="133757471"/>
        <c:axId val="133757951"/>
      </c:barChart>
      <c:catAx>
        <c:axId val="1337574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757951"/>
        <c:crosses val="autoZero"/>
        <c:auto val="1"/>
        <c:lblAlgn val="ctr"/>
        <c:lblOffset val="100"/>
        <c:noMultiLvlLbl val="0"/>
      </c:catAx>
      <c:valAx>
        <c:axId val="133757951"/>
        <c:scaling>
          <c:orientation val="minMax"/>
        </c:scaling>
        <c:delete val="1"/>
        <c:axPos val="t"/>
        <c:numFmt formatCode="#,##0" sourceLinked="0"/>
        <c:majorTickMark val="out"/>
        <c:minorTickMark val="none"/>
        <c:tickLblPos val="nextTo"/>
        <c:crossAx val="13375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53215192384248"/>
          <c:y val="0"/>
          <c:w val="0.65518647188991408"/>
          <c:h val="0.89123593788480604"/>
        </c:manualLayout>
      </c:layout>
      <c:barChart>
        <c:barDir val="bar"/>
        <c:grouping val="clustered"/>
        <c:varyColors val="0"/>
        <c:ser>
          <c:idx val="0"/>
          <c:order val="0"/>
          <c:tx>
            <c:strRef>
              <c:f>Sheet1!$B$1</c:f>
              <c:strCache>
                <c:ptCount val="1"/>
                <c:pt idx="0">
                  <c:v>All in cohort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HSO adult</c:v>
                </c:pt>
                <c:pt idx="1">
                  <c:v>Non-cohort</c:v>
                </c:pt>
                <c:pt idx="2">
                  <c:v>Psychosis</c:v>
                </c:pt>
                <c:pt idx="3">
                  <c:v>Any cohort</c:v>
                </c:pt>
                <c:pt idx="4">
                  <c:v>OUD</c:v>
                </c:pt>
                <c:pt idx="5">
                  <c:v>Stimulant Use Disorder </c:v>
                </c:pt>
                <c:pt idx="6">
                  <c:v>Stimulant Use Disorder + Psychosis</c:v>
                </c:pt>
                <c:pt idx="7">
                  <c:v>Unintentional substance associated overdose</c:v>
                </c:pt>
              </c:strCache>
            </c:strRef>
          </c:cat>
          <c:val>
            <c:numRef>
              <c:f>Sheet1!$B$2:$B$9</c:f>
              <c:numCache>
                <c:formatCode>0.0</c:formatCode>
                <c:ptCount val="8"/>
                <c:pt idx="0">
                  <c:v>5.5</c:v>
                </c:pt>
                <c:pt idx="1">
                  <c:v>3.7</c:v>
                </c:pt>
                <c:pt idx="2">
                  <c:v>17.899999999999999</c:v>
                </c:pt>
                <c:pt idx="3">
                  <c:v>24.6</c:v>
                </c:pt>
                <c:pt idx="4">
                  <c:v>28.7</c:v>
                </c:pt>
                <c:pt idx="5">
                  <c:v>39.9</c:v>
                </c:pt>
                <c:pt idx="6">
                  <c:v>40</c:v>
                </c:pt>
                <c:pt idx="7">
                  <c:v>67.5</c:v>
                </c:pt>
              </c:numCache>
            </c:numRef>
          </c:val>
          <c:extLst>
            <c:ext xmlns:c16="http://schemas.microsoft.com/office/drawing/2014/chart" uri="{C3380CC4-5D6E-409C-BE32-E72D297353CC}">
              <c16:uniqueId val="{00000000-5831-4155-A329-788308A1C5A1}"/>
            </c:ext>
          </c:extLst>
        </c:ser>
        <c:ser>
          <c:idx val="1"/>
          <c:order val="1"/>
          <c:tx>
            <c:strRef>
              <c:f>Sheet1!$C$1</c:f>
              <c:strCache>
                <c:ptCount val="1"/>
                <c:pt idx="0">
                  <c:v>Cohort subset of housing insecure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All HSO adult</c:v>
                </c:pt>
                <c:pt idx="1">
                  <c:v>Non-cohort</c:v>
                </c:pt>
                <c:pt idx="2">
                  <c:v>Psychosis</c:v>
                </c:pt>
                <c:pt idx="3">
                  <c:v>Any cohort</c:v>
                </c:pt>
                <c:pt idx="4">
                  <c:v>OUD</c:v>
                </c:pt>
                <c:pt idx="5">
                  <c:v>Stimulant Use Disorder </c:v>
                </c:pt>
                <c:pt idx="6">
                  <c:v>Stimulant Use Disorder + Psychosis</c:v>
                </c:pt>
                <c:pt idx="7">
                  <c:v>Unintentional substance associated overdose</c:v>
                </c:pt>
              </c:strCache>
            </c:strRef>
          </c:cat>
          <c:val>
            <c:numRef>
              <c:f>Sheet1!$C$2:$C$9</c:f>
              <c:numCache>
                <c:formatCode>0.0</c:formatCode>
                <c:ptCount val="8"/>
                <c:pt idx="0">
                  <c:v>38</c:v>
                </c:pt>
                <c:pt idx="1">
                  <c:v>18.5</c:v>
                </c:pt>
                <c:pt idx="2">
                  <c:v>45.7</c:v>
                </c:pt>
                <c:pt idx="3">
                  <c:v>57.8</c:v>
                </c:pt>
                <c:pt idx="4">
                  <c:v>68.900000000000006</c:v>
                </c:pt>
                <c:pt idx="5">
                  <c:v>70.900000000000006</c:v>
                </c:pt>
                <c:pt idx="6">
                  <c:v>61.5</c:v>
                </c:pt>
                <c:pt idx="7">
                  <c:v>111.3</c:v>
                </c:pt>
              </c:numCache>
            </c:numRef>
          </c:val>
          <c:extLst>
            <c:ext xmlns:c16="http://schemas.microsoft.com/office/drawing/2014/chart" uri="{C3380CC4-5D6E-409C-BE32-E72D297353CC}">
              <c16:uniqueId val="{00000001-5831-4155-A329-788308A1C5A1}"/>
            </c:ext>
          </c:extLst>
        </c:ser>
        <c:dLbls>
          <c:showLegendKey val="0"/>
          <c:showVal val="0"/>
          <c:showCatName val="0"/>
          <c:showSerName val="0"/>
          <c:showPercent val="0"/>
          <c:showBubbleSize val="0"/>
        </c:dLbls>
        <c:gapWidth val="182"/>
        <c:axId val="133757471"/>
        <c:axId val="133757951"/>
      </c:barChart>
      <c:catAx>
        <c:axId val="1337574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757951"/>
        <c:crosses val="autoZero"/>
        <c:auto val="1"/>
        <c:lblAlgn val="ctr"/>
        <c:lblOffset val="100"/>
        <c:noMultiLvlLbl val="0"/>
      </c:catAx>
      <c:valAx>
        <c:axId val="133757951"/>
        <c:scaling>
          <c:orientation val="minMax"/>
        </c:scaling>
        <c:delete val="1"/>
        <c:axPos val="t"/>
        <c:numFmt formatCode="#,##0" sourceLinked="0"/>
        <c:majorTickMark val="out"/>
        <c:minorTickMark val="none"/>
        <c:tickLblPos val="nextTo"/>
        <c:crossAx val="133757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A9A4D-4395-40D8-90BE-938728735883}"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471B81EC-8E4F-42F4-BC74-F4D8094B7A3E}">
      <dgm:prSet phldrT="[Text]"/>
      <dgm:spPr/>
      <dgm:t>
        <a:bodyPr/>
        <a:lstStyle/>
        <a:p>
          <a:r>
            <a:rPr lang="en-US" dirty="0"/>
            <a:t>Substance Use Disorder (fentanyl, meth)</a:t>
          </a:r>
        </a:p>
      </dgm:t>
    </dgm:pt>
    <dgm:pt modelId="{1E250B59-2A40-4934-88B3-EDF76F1CE485}" type="parTrans" cxnId="{82BD004B-7727-448B-B9B8-B81CCBEDD5CC}">
      <dgm:prSet/>
      <dgm:spPr/>
      <dgm:t>
        <a:bodyPr/>
        <a:lstStyle/>
        <a:p>
          <a:endParaRPr lang="en-US"/>
        </a:p>
      </dgm:t>
    </dgm:pt>
    <dgm:pt modelId="{6CCFEC78-EDC9-4E09-9AE8-7362213FDB1A}" type="sibTrans" cxnId="{82BD004B-7727-448B-B9B8-B81CCBEDD5CC}">
      <dgm:prSet/>
      <dgm:spPr/>
      <dgm:t>
        <a:bodyPr/>
        <a:lstStyle/>
        <a:p>
          <a:endParaRPr lang="en-US"/>
        </a:p>
      </dgm:t>
    </dgm:pt>
    <dgm:pt modelId="{19FAAA37-1705-42BB-A19F-9AFE426B7924}">
      <dgm:prSet phldrT="[Text]"/>
      <dgm:spPr/>
      <dgm:t>
        <a:bodyPr/>
        <a:lstStyle/>
        <a:p>
          <a:r>
            <a:rPr lang="en-US" dirty="0"/>
            <a:t>Homelessness crisis</a:t>
          </a:r>
        </a:p>
      </dgm:t>
    </dgm:pt>
    <dgm:pt modelId="{B91789C5-5B9B-4A92-8078-F4B1446D3861}" type="parTrans" cxnId="{C2492421-0F6C-4A71-A078-3992908CD4ED}">
      <dgm:prSet/>
      <dgm:spPr/>
      <dgm:t>
        <a:bodyPr/>
        <a:lstStyle/>
        <a:p>
          <a:endParaRPr lang="en-US"/>
        </a:p>
      </dgm:t>
    </dgm:pt>
    <dgm:pt modelId="{8D543563-E2F6-440F-852A-0E6F964E3486}" type="sibTrans" cxnId="{C2492421-0F6C-4A71-A078-3992908CD4ED}">
      <dgm:prSet/>
      <dgm:spPr/>
      <dgm:t>
        <a:bodyPr/>
        <a:lstStyle/>
        <a:p>
          <a:endParaRPr lang="en-US"/>
        </a:p>
      </dgm:t>
    </dgm:pt>
    <dgm:pt modelId="{7319C2B1-7518-4754-AAA5-07D8A759B022}">
      <dgm:prSet phldrT="[Text]"/>
      <dgm:spPr/>
      <dgm:t>
        <a:bodyPr/>
        <a:lstStyle/>
        <a:p>
          <a:r>
            <a:rPr lang="en-US" dirty="0"/>
            <a:t>Untreated mental health (psychosis)</a:t>
          </a:r>
        </a:p>
      </dgm:t>
    </dgm:pt>
    <dgm:pt modelId="{2E23DA26-EC9B-4341-B262-28285CA07888}" type="parTrans" cxnId="{0B48DA39-C688-4DEA-9017-A9FF20BC5340}">
      <dgm:prSet/>
      <dgm:spPr/>
      <dgm:t>
        <a:bodyPr/>
        <a:lstStyle/>
        <a:p>
          <a:endParaRPr lang="en-US"/>
        </a:p>
      </dgm:t>
    </dgm:pt>
    <dgm:pt modelId="{851E65D3-CBAC-4FC6-9381-C54DF99FFEF6}" type="sibTrans" cxnId="{0B48DA39-C688-4DEA-9017-A9FF20BC5340}">
      <dgm:prSet/>
      <dgm:spPr/>
      <dgm:t>
        <a:bodyPr/>
        <a:lstStyle/>
        <a:p>
          <a:endParaRPr lang="en-US"/>
        </a:p>
      </dgm:t>
    </dgm:pt>
    <dgm:pt modelId="{8D98FB4E-95C1-4A88-990D-4E47F1B579E8}" type="pres">
      <dgm:prSet presAssocID="{A4BA9A4D-4395-40D8-90BE-938728735883}" presName="Name0" presStyleCnt="0">
        <dgm:presLayoutVars>
          <dgm:chMax val="7"/>
          <dgm:dir/>
          <dgm:resizeHandles val="exact"/>
        </dgm:presLayoutVars>
      </dgm:prSet>
      <dgm:spPr/>
    </dgm:pt>
    <dgm:pt modelId="{0C6F5EEF-4E8B-4502-8213-61A7BD083158}" type="pres">
      <dgm:prSet presAssocID="{A4BA9A4D-4395-40D8-90BE-938728735883}" presName="ellipse1" presStyleLbl="vennNode1" presStyleIdx="0" presStyleCnt="3" custLinFactNeighborX="8783" custLinFactNeighborY="2302">
        <dgm:presLayoutVars>
          <dgm:bulletEnabled val="1"/>
        </dgm:presLayoutVars>
      </dgm:prSet>
      <dgm:spPr/>
    </dgm:pt>
    <dgm:pt modelId="{9CA8D491-0F21-4CAA-8CEF-CD45313C1BC1}" type="pres">
      <dgm:prSet presAssocID="{A4BA9A4D-4395-40D8-90BE-938728735883}" presName="ellipse2" presStyleLbl="vennNode1" presStyleIdx="1" presStyleCnt="3">
        <dgm:presLayoutVars>
          <dgm:bulletEnabled val="1"/>
        </dgm:presLayoutVars>
      </dgm:prSet>
      <dgm:spPr/>
    </dgm:pt>
    <dgm:pt modelId="{161D6C29-37C6-4613-895D-12D356AC388A}" type="pres">
      <dgm:prSet presAssocID="{A4BA9A4D-4395-40D8-90BE-938728735883}" presName="ellipse3" presStyleLbl="vennNode1" presStyleIdx="2" presStyleCnt="3" custLinFactNeighborX="-8912" custLinFactNeighborY="627">
        <dgm:presLayoutVars>
          <dgm:bulletEnabled val="1"/>
        </dgm:presLayoutVars>
      </dgm:prSet>
      <dgm:spPr/>
    </dgm:pt>
  </dgm:ptLst>
  <dgm:cxnLst>
    <dgm:cxn modelId="{06476113-39BF-496C-A1F5-8E2A946EE503}" type="presOf" srcId="{7319C2B1-7518-4754-AAA5-07D8A759B022}" destId="{161D6C29-37C6-4613-895D-12D356AC388A}" srcOrd="0" destOrd="0" presId="urn:microsoft.com/office/officeart/2005/8/layout/rings+Icon"/>
    <dgm:cxn modelId="{C2492421-0F6C-4A71-A078-3992908CD4ED}" srcId="{A4BA9A4D-4395-40D8-90BE-938728735883}" destId="{19FAAA37-1705-42BB-A19F-9AFE426B7924}" srcOrd="1" destOrd="0" parTransId="{B91789C5-5B9B-4A92-8078-F4B1446D3861}" sibTransId="{8D543563-E2F6-440F-852A-0E6F964E3486}"/>
    <dgm:cxn modelId="{0B48DA39-C688-4DEA-9017-A9FF20BC5340}" srcId="{A4BA9A4D-4395-40D8-90BE-938728735883}" destId="{7319C2B1-7518-4754-AAA5-07D8A759B022}" srcOrd="2" destOrd="0" parTransId="{2E23DA26-EC9B-4341-B262-28285CA07888}" sibTransId="{851E65D3-CBAC-4FC6-9381-C54DF99FFEF6}"/>
    <dgm:cxn modelId="{916BA93F-03A9-4E6E-8434-3B1310E275FF}" type="presOf" srcId="{19FAAA37-1705-42BB-A19F-9AFE426B7924}" destId="{9CA8D491-0F21-4CAA-8CEF-CD45313C1BC1}" srcOrd="0" destOrd="0" presId="urn:microsoft.com/office/officeart/2005/8/layout/rings+Icon"/>
    <dgm:cxn modelId="{82BD004B-7727-448B-B9B8-B81CCBEDD5CC}" srcId="{A4BA9A4D-4395-40D8-90BE-938728735883}" destId="{471B81EC-8E4F-42F4-BC74-F4D8094B7A3E}" srcOrd="0" destOrd="0" parTransId="{1E250B59-2A40-4934-88B3-EDF76F1CE485}" sibTransId="{6CCFEC78-EDC9-4E09-9AE8-7362213FDB1A}"/>
    <dgm:cxn modelId="{84E6E590-9133-4666-A8E6-8E967F77AED9}" type="presOf" srcId="{471B81EC-8E4F-42F4-BC74-F4D8094B7A3E}" destId="{0C6F5EEF-4E8B-4502-8213-61A7BD083158}" srcOrd="0" destOrd="0" presId="urn:microsoft.com/office/officeart/2005/8/layout/rings+Icon"/>
    <dgm:cxn modelId="{7635379D-1762-4816-8230-B74F6D073193}" type="presOf" srcId="{A4BA9A4D-4395-40D8-90BE-938728735883}" destId="{8D98FB4E-95C1-4A88-990D-4E47F1B579E8}" srcOrd="0" destOrd="0" presId="urn:microsoft.com/office/officeart/2005/8/layout/rings+Icon"/>
    <dgm:cxn modelId="{706C21E9-44F1-4E54-AFD3-A9C7D95D1C0B}" type="presParOf" srcId="{8D98FB4E-95C1-4A88-990D-4E47F1B579E8}" destId="{0C6F5EEF-4E8B-4502-8213-61A7BD083158}" srcOrd="0" destOrd="0" presId="urn:microsoft.com/office/officeart/2005/8/layout/rings+Icon"/>
    <dgm:cxn modelId="{133981BE-32D1-4EAC-BC31-3A7CF0E2AE62}" type="presParOf" srcId="{8D98FB4E-95C1-4A88-990D-4E47F1B579E8}" destId="{9CA8D491-0F21-4CAA-8CEF-CD45313C1BC1}" srcOrd="1" destOrd="0" presId="urn:microsoft.com/office/officeart/2005/8/layout/rings+Icon"/>
    <dgm:cxn modelId="{2FA42DAC-35D9-4CA1-B9E7-08DD44BD7CE8}" type="presParOf" srcId="{8D98FB4E-95C1-4A88-990D-4E47F1B579E8}" destId="{161D6C29-37C6-4613-895D-12D356AC388A}" srcOrd="2" destOrd="0" presId="urn:microsoft.com/office/officeart/2005/8/layout/rings+Icon"/>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16781-6426-4F0B-8F28-116F0BAD56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71028B4-F3E0-4758-9C66-40F1A7EF013F}">
      <dgm:prSet/>
      <dgm:spPr/>
      <dgm:t>
        <a:bodyPr/>
        <a:lstStyle/>
        <a:p>
          <a:r>
            <a:rPr lang="en-US" b="1"/>
            <a:t>What does this analysis tell us?</a:t>
          </a:r>
          <a:endParaRPr lang="en-US"/>
        </a:p>
      </dgm:t>
    </dgm:pt>
    <dgm:pt modelId="{C96DB8CA-FFE6-4492-B8DA-D6151D1331AE}" type="parTrans" cxnId="{2F51794C-FEFC-490A-B7D1-94A7038EEA8F}">
      <dgm:prSet/>
      <dgm:spPr/>
      <dgm:t>
        <a:bodyPr/>
        <a:lstStyle/>
        <a:p>
          <a:endParaRPr lang="en-US"/>
        </a:p>
      </dgm:t>
    </dgm:pt>
    <dgm:pt modelId="{6048F281-D5CA-44C9-99CD-15500FA2050B}" type="sibTrans" cxnId="{2F51794C-FEFC-490A-B7D1-94A7038EEA8F}">
      <dgm:prSet/>
      <dgm:spPr/>
      <dgm:t>
        <a:bodyPr/>
        <a:lstStyle/>
        <a:p>
          <a:endParaRPr lang="en-US"/>
        </a:p>
      </dgm:t>
    </dgm:pt>
    <dgm:pt modelId="{E7C26015-3044-4EF0-B242-8CCFAC9DA7DC}">
      <dgm:prSet/>
      <dgm:spPr/>
      <dgm:t>
        <a:bodyPr/>
        <a:lstStyle/>
        <a:p>
          <a:r>
            <a:rPr lang="en-US"/>
            <a:t>Segmentation by these cohorts helps identify opportunities to improve care</a:t>
          </a:r>
        </a:p>
      </dgm:t>
    </dgm:pt>
    <dgm:pt modelId="{9C725F7D-2D05-4951-BDA1-55B90E48977A}" type="parTrans" cxnId="{E57AF115-06EC-4B32-A75C-1F7381299E6B}">
      <dgm:prSet/>
      <dgm:spPr/>
      <dgm:t>
        <a:bodyPr/>
        <a:lstStyle/>
        <a:p>
          <a:endParaRPr lang="en-US"/>
        </a:p>
      </dgm:t>
    </dgm:pt>
    <dgm:pt modelId="{72A672CA-793B-40A2-B690-1A63C5901134}" type="sibTrans" cxnId="{E57AF115-06EC-4B32-A75C-1F7381299E6B}">
      <dgm:prSet/>
      <dgm:spPr/>
      <dgm:t>
        <a:bodyPr/>
        <a:lstStyle/>
        <a:p>
          <a:endParaRPr lang="en-US"/>
        </a:p>
      </dgm:t>
    </dgm:pt>
    <dgm:pt modelId="{E55F9EED-017D-4BCE-AA34-883D766EC714}">
      <dgm:prSet/>
      <dgm:spPr/>
      <dgm:t>
        <a:bodyPr/>
        <a:lstStyle/>
        <a:p>
          <a:r>
            <a:rPr lang="en-US" dirty="0"/>
            <a:t>Many of the individuals struggling with these conditions have accessed the system multiple times only to have it fail them</a:t>
          </a:r>
        </a:p>
      </dgm:t>
    </dgm:pt>
    <dgm:pt modelId="{0A019AF6-95A1-4676-A11A-28911C41B798}" type="parTrans" cxnId="{3F15FF0A-9AAF-4A32-B37B-A121DADC9CD1}">
      <dgm:prSet/>
      <dgm:spPr/>
      <dgm:t>
        <a:bodyPr/>
        <a:lstStyle/>
        <a:p>
          <a:endParaRPr lang="en-US"/>
        </a:p>
      </dgm:t>
    </dgm:pt>
    <dgm:pt modelId="{1EC6F44F-1004-402B-B43F-6875DB87DA8C}" type="sibTrans" cxnId="{3F15FF0A-9AAF-4A32-B37B-A121DADC9CD1}">
      <dgm:prSet/>
      <dgm:spPr/>
      <dgm:t>
        <a:bodyPr/>
        <a:lstStyle/>
        <a:p>
          <a:endParaRPr lang="en-US"/>
        </a:p>
      </dgm:t>
    </dgm:pt>
    <dgm:pt modelId="{6ED162F6-2315-4AC0-B354-CA1D9450989C}">
      <dgm:prSet/>
      <dgm:spPr/>
      <dgm:t>
        <a:bodyPr/>
        <a:lstStyle/>
        <a:p>
          <a:r>
            <a:rPr lang="en-US"/>
            <a:t>Many of these individuals do not access care in a single place, rely on a single provider, or engage in patterns that look like non-cohort members. </a:t>
          </a:r>
        </a:p>
      </dgm:t>
    </dgm:pt>
    <dgm:pt modelId="{EDECD0C5-522E-4EC6-959B-286DBCD9CD57}" type="parTrans" cxnId="{48F03A13-CD68-47D3-8DAC-FA6EDAAACCF8}">
      <dgm:prSet/>
      <dgm:spPr/>
      <dgm:t>
        <a:bodyPr/>
        <a:lstStyle/>
        <a:p>
          <a:endParaRPr lang="en-US"/>
        </a:p>
      </dgm:t>
    </dgm:pt>
    <dgm:pt modelId="{3628B6BA-D355-4C30-AB49-AA2DA5BC9B48}" type="sibTrans" cxnId="{48F03A13-CD68-47D3-8DAC-FA6EDAAACCF8}">
      <dgm:prSet/>
      <dgm:spPr/>
      <dgm:t>
        <a:bodyPr/>
        <a:lstStyle/>
        <a:p>
          <a:endParaRPr lang="en-US"/>
        </a:p>
      </dgm:t>
    </dgm:pt>
    <dgm:pt modelId="{84F24E38-4A55-44F1-8881-ADE130F3F38F}">
      <dgm:prSet/>
      <dgm:spPr/>
      <dgm:t>
        <a:bodyPr/>
        <a:lstStyle/>
        <a:p>
          <a:r>
            <a:rPr lang="en-US"/>
            <a:t>The Medicaid funding model is not optimized to get the right resources to the right places--particularly when it comes to addressing SDOH and significant BH needs.</a:t>
          </a:r>
        </a:p>
      </dgm:t>
    </dgm:pt>
    <dgm:pt modelId="{EA52DF55-30D6-450F-B21B-39D017BD5001}" type="parTrans" cxnId="{D5B937B2-4E26-428C-A729-F26F8D658773}">
      <dgm:prSet/>
      <dgm:spPr/>
      <dgm:t>
        <a:bodyPr/>
        <a:lstStyle/>
        <a:p>
          <a:endParaRPr lang="en-US"/>
        </a:p>
      </dgm:t>
    </dgm:pt>
    <dgm:pt modelId="{C2820BDE-39A6-46A2-95E9-CD88335D4F99}" type="sibTrans" cxnId="{D5B937B2-4E26-428C-A729-F26F8D658773}">
      <dgm:prSet/>
      <dgm:spPr/>
      <dgm:t>
        <a:bodyPr/>
        <a:lstStyle/>
        <a:p>
          <a:endParaRPr lang="en-US"/>
        </a:p>
      </dgm:t>
    </dgm:pt>
    <dgm:pt modelId="{1EAD0305-38E4-4E20-9E0F-80F93AEA4FA3}">
      <dgm:prSet/>
      <dgm:spPr/>
      <dgm:t>
        <a:bodyPr/>
        <a:lstStyle/>
        <a:p>
          <a:r>
            <a:rPr lang="en-US"/>
            <a:t>The systems providing vital services and supports are not coordinated, including health, social services, and housing.</a:t>
          </a:r>
        </a:p>
      </dgm:t>
    </dgm:pt>
    <dgm:pt modelId="{CC7FE91D-0C54-4613-B574-EA2C9D3F0C4B}" type="parTrans" cxnId="{6B686F4B-B621-4C42-A462-325AA5177C64}">
      <dgm:prSet/>
      <dgm:spPr/>
      <dgm:t>
        <a:bodyPr/>
        <a:lstStyle/>
        <a:p>
          <a:endParaRPr lang="en-US"/>
        </a:p>
      </dgm:t>
    </dgm:pt>
    <dgm:pt modelId="{CD3581ED-290F-4AD2-ACC9-9244BA5B93DE}" type="sibTrans" cxnId="{6B686F4B-B621-4C42-A462-325AA5177C64}">
      <dgm:prSet/>
      <dgm:spPr/>
      <dgm:t>
        <a:bodyPr/>
        <a:lstStyle/>
        <a:p>
          <a:endParaRPr lang="en-US"/>
        </a:p>
      </dgm:t>
    </dgm:pt>
    <dgm:pt modelId="{94DC5E5C-942B-45DB-BDBF-227E88907267}" type="pres">
      <dgm:prSet presAssocID="{38116781-6426-4F0B-8F28-116F0BAD560D}" presName="vert0" presStyleCnt="0">
        <dgm:presLayoutVars>
          <dgm:dir/>
          <dgm:animOne val="branch"/>
          <dgm:animLvl val="lvl"/>
        </dgm:presLayoutVars>
      </dgm:prSet>
      <dgm:spPr/>
    </dgm:pt>
    <dgm:pt modelId="{B513BC68-1109-47D5-A93D-4A9D091C508C}" type="pres">
      <dgm:prSet presAssocID="{D71028B4-F3E0-4758-9C66-40F1A7EF013F}" presName="thickLine" presStyleLbl="alignNode1" presStyleIdx="0" presStyleCnt="1"/>
      <dgm:spPr/>
    </dgm:pt>
    <dgm:pt modelId="{DFD33D4B-9643-4791-B1F2-613C60CD0AC9}" type="pres">
      <dgm:prSet presAssocID="{D71028B4-F3E0-4758-9C66-40F1A7EF013F}" presName="horz1" presStyleCnt="0"/>
      <dgm:spPr/>
    </dgm:pt>
    <dgm:pt modelId="{26379A70-C02A-41A3-8332-79111987029B}" type="pres">
      <dgm:prSet presAssocID="{D71028B4-F3E0-4758-9C66-40F1A7EF013F}" presName="tx1" presStyleLbl="revTx" presStyleIdx="0" presStyleCnt="6"/>
      <dgm:spPr/>
    </dgm:pt>
    <dgm:pt modelId="{164447E3-DA31-4774-AFD5-9CF2BD365292}" type="pres">
      <dgm:prSet presAssocID="{D71028B4-F3E0-4758-9C66-40F1A7EF013F}" presName="vert1" presStyleCnt="0"/>
      <dgm:spPr/>
    </dgm:pt>
    <dgm:pt modelId="{CD769A2C-AA59-4A9F-BACA-473712391FF9}" type="pres">
      <dgm:prSet presAssocID="{E7C26015-3044-4EF0-B242-8CCFAC9DA7DC}" presName="vertSpace2a" presStyleCnt="0"/>
      <dgm:spPr/>
    </dgm:pt>
    <dgm:pt modelId="{4AC681C4-0C2D-4387-9E0D-0822E0F03635}" type="pres">
      <dgm:prSet presAssocID="{E7C26015-3044-4EF0-B242-8CCFAC9DA7DC}" presName="horz2" presStyleCnt="0"/>
      <dgm:spPr/>
    </dgm:pt>
    <dgm:pt modelId="{B9E2363D-463E-438A-A959-C494805DA84C}" type="pres">
      <dgm:prSet presAssocID="{E7C26015-3044-4EF0-B242-8CCFAC9DA7DC}" presName="horzSpace2" presStyleCnt="0"/>
      <dgm:spPr/>
    </dgm:pt>
    <dgm:pt modelId="{78D42643-4FE9-4C9B-A360-28588BF95E5B}" type="pres">
      <dgm:prSet presAssocID="{E7C26015-3044-4EF0-B242-8CCFAC9DA7DC}" presName="tx2" presStyleLbl="revTx" presStyleIdx="1" presStyleCnt="6"/>
      <dgm:spPr/>
    </dgm:pt>
    <dgm:pt modelId="{FA3D3775-15CB-4411-9F65-AE3DBF547ACE}" type="pres">
      <dgm:prSet presAssocID="{E7C26015-3044-4EF0-B242-8CCFAC9DA7DC}" presName="vert2" presStyleCnt="0"/>
      <dgm:spPr/>
    </dgm:pt>
    <dgm:pt modelId="{4C615B61-D38F-4C77-A0D8-B3E949CDF964}" type="pres">
      <dgm:prSet presAssocID="{E7C26015-3044-4EF0-B242-8CCFAC9DA7DC}" presName="thinLine2b" presStyleLbl="callout" presStyleIdx="0" presStyleCnt="5"/>
      <dgm:spPr/>
    </dgm:pt>
    <dgm:pt modelId="{BBBE1C9C-0020-45EC-9B19-BA47F2E95477}" type="pres">
      <dgm:prSet presAssocID="{E7C26015-3044-4EF0-B242-8CCFAC9DA7DC}" presName="vertSpace2b" presStyleCnt="0"/>
      <dgm:spPr/>
    </dgm:pt>
    <dgm:pt modelId="{654ED77B-FCCF-4207-BEAC-B3D4CAC776E2}" type="pres">
      <dgm:prSet presAssocID="{E55F9EED-017D-4BCE-AA34-883D766EC714}" presName="horz2" presStyleCnt="0"/>
      <dgm:spPr/>
    </dgm:pt>
    <dgm:pt modelId="{D056A962-4585-4492-AD27-C13CA7DB7EC5}" type="pres">
      <dgm:prSet presAssocID="{E55F9EED-017D-4BCE-AA34-883D766EC714}" presName="horzSpace2" presStyleCnt="0"/>
      <dgm:spPr/>
    </dgm:pt>
    <dgm:pt modelId="{42FA7689-0583-4DD7-A6CD-7693CB3CABBD}" type="pres">
      <dgm:prSet presAssocID="{E55F9EED-017D-4BCE-AA34-883D766EC714}" presName="tx2" presStyleLbl="revTx" presStyleIdx="2" presStyleCnt="6"/>
      <dgm:spPr/>
    </dgm:pt>
    <dgm:pt modelId="{98446311-BE8E-4C5C-B9A2-FB7F3FDC62BD}" type="pres">
      <dgm:prSet presAssocID="{E55F9EED-017D-4BCE-AA34-883D766EC714}" presName="vert2" presStyleCnt="0"/>
      <dgm:spPr/>
    </dgm:pt>
    <dgm:pt modelId="{275BB5DC-CC37-49EC-BFFC-0B5F751CE243}" type="pres">
      <dgm:prSet presAssocID="{E55F9EED-017D-4BCE-AA34-883D766EC714}" presName="thinLine2b" presStyleLbl="callout" presStyleIdx="1" presStyleCnt="5"/>
      <dgm:spPr/>
    </dgm:pt>
    <dgm:pt modelId="{BFFA4D83-D20B-4C46-8DC0-1F86B20AD950}" type="pres">
      <dgm:prSet presAssocID="{E55F9EED-017D-4BCE-AA34-883D766EC714}" presName="vertSpace2b" presStyleCnt="0"/>
      <dgm:spPr/>
    </dgm:pt>
    <dgm:pt modelId="{C443F12A-A6A9-4898-B637-BD537209F686}" type="pres">
      <dgm:prSet presAssocID="{6ED162F6-2315-4AC0-B354-CA1D9450989C}" presName="horz2" presStyleCnt="0"/>
      <dgm:spPr/>
    </dgm:pt>
    <dgm:pt modelId="{7A0CE41D-FAF6-46FA-868E-03D8AA196FF0}" type="pres">
      <dgm:prSet presAssocID="{6ED162F6-2315-4AC0-B354-CA1D9450989C}" presName="horzSpace2" presStyleCnt="0"/>
      <dgm:spPr/>
    </dgm:pt>
    <dgm:pt modelId="{6E07D5CB-3F50-449B-9CCE-0D23B86C1A33}" type="pres">
      <dgm:prSet presAssocID="{6ED162F6-2315-4AC0-B354-CA1D9450989C}" presName="tx2" presStyleLbl="revTx" presStyleIdx="3" presStyleCnt="6"/>
      <dgm:spPr/>
    </dgm:pt>
    <dgm:pt modelId="{F1559537-E87B-40EA-9E0A-03D1090F195C}" type="pres">
      <dgm:prSet presAssocID="{6ED162F6-2315-4AC0-B354-CA1D9450989C}" presName="vert2" presStyleCnt="0"/>
      <dgm:spPr/>
    </dgm:pt>
    <dgm:pt modelId="{47A4DABE-6097-4BCC-B40D-B3D284E892BD}" type="pres">
      <dgm:prSet presAssocID="{6ED162F6-2315-4AC0-B354-CA1D9450989C}" presName="thinLine2b" presStyleLbl="callout" presStyleIdx="2" presStyleCnt="5"/>
      <dgm:spPr/>
    </dgm:pt>
    <dgm:pt modelId="{52692487-BB53-4ABF-8FA1-72D4F1F31B04}" type="pres">
      <dgm:prSet presAssocID="{6ED162F6-2315-4AC0-B354-CA1D9450989C}" presName="vertSpace2b" presStyleCnt="0"/>
      <dgm:spPr/>
    </dgm:pt>
    <dgm:pt modelId="{A1D32B03-99AD-408A-99C4-F8E23EE61C66}" type="pres">
      <dgm:prSet presAssocID="{84F24E38-4A55-44F1-8881-ADE130F3F38F}" presName="horz2" presStyleCnt="0"/>
      <dgm:spPr/>
    </dgm:pt>
    <dgm:pt modelId="{1274D83E-B3D2-45DB-B5E5-8DEFFCF86EF5}" type="pres">
      <dgm:prSet presAssocID="{84F24E38-4A55-44F1-8881-ADE130F3F38F}" presName="horzSpace2" presStyleCnt="0"/>
      <dgm:spPr/>
    </dgm:pt>
    <dgm:pt modelId="{8CAC9F49-2A79-4025-BF33-AEBCD08C65AA}" type="pres">
      <dgm:prSet presAssocID="{84F24E38-4A55-44F1-8881-ADE130F3F38F}" presName="tx2" presStyleLbl="revTx" presStyleIdx="4" presStyleCnt="6"/>
      <dgm:spPr/>
    </dgm:pt>
    <dgm:pt modelId="{D8C9070C-ACF7-42D6-A515-11BD796F02CC}" type="pres">
      <dgm:prSet presAssocID="{84F24E38-4A55-44F1-8881-ADE130F3F38F}" presName="vert2" presStyleCnt="0"/>
      <dgm:spPr/>
    </dgm:pt>
    <dgm:pt modelId="{5CC027A2-F90D-4A27-B1BF-13B3A048C1E1}" type="pres">
      <dgm:prSet presAssocID="{84F24E38-4A55-44F1-8881-ADE130F3F38F}" presName="thinLine2b" presStyleLbl="callout" presStyleIdx="3" presStyleCnt="5"/>
      <dgm:spPr/>
    </dgm:pt>
    <dgm:pt modelId="{67A284B2-7539-47E4-80E5-14D3EBB3A3DC}" type="pres">
      <dgm:prSet presAssocID="{84F24E38-4A55-44F1-8881-ADE130F3F38F}" presName="vertSpace2b" presStyleCnt="0"/>
      <dgm:spPr/>
    </dgm:pt>
    <dgm:pt modelId="{5315BD1C-FA73-46F3-8844-BED4052AA889}" type="pres">
      <dgm:prSet presAssocID="{1EAD0305-38E4-4E20-9E0F-80F93AEA4FA3}" presName="horz2" presStyleCnt="0"/>
      <dgm:spPr/>
    </dgm:pt>
    <dgm:pt modelId="{FE17DB10-9298-4FDA-86F7-A8B8C4C8741A}" type="pres">
      <dgm:prSet presAssocID="{1EAD0305-38E4-4E20-9E0F-80F93AEA4FA3}" presName="horzSpace2" presStyleCnt="0"/>
      <dgm:spPr/>
    </dgm:pt>
    <dgm:pt modelId="{85C310D2-E545-4A37-BC51-14223DBF0EAC}" type="pres">
      <dgm:prSet presAssocID="{1EAD0305-38E4-4E20-9E0F-80F93AEA4FA3}" presName="tx2" presStyleLbl="revTx" presStyleIdx="5" presStyleCnt="6"/>
      <dgm:spPr/>
    </dgm:pt>
    <dgm:pt modelId="{DF7ABBBD-A5E4-4593-A160-7FBAFE5756F8}" type="pres">
      <dgm:prSet presAssocID="{1EAD0305-38E4-4E20-9E0F-80F93AEA4FA3}" presName="vert2" presStyleCnt="0"/>
      <dgm:spPr/>
    </dgm:pt>
    <dgm:pt modelId="{0F3963CE-18CD-4B34-AD56-B744D9EC2F51}" type="pres">
      <dgm:prSet presAssocID="{1EAD0305-38E4-4E20-9E0F-80F93AEA4FA3}" presName="thinLine2b" presStyleLbl="callout" presStyleIdx="4" presStyleCnt="5"/>
      <dgm:spPr/>
    </dgm:pt>
    <dgm:pt modelId="{68278E7C-5465-40F8-BE01-E0A5E57D9009}" type="pres">
      <dgm:prSet presAssocID="{1EAD0305-38E4-4E20-9E0F-80F93AEA4FA3}" presName="vertSpace2b" presStyleCnt="0"/>
      <dgm:spPr/>
    </dgm:pt>
  </dgm:ptLst>
  <dgm:cxnLst>
    <dgm:cxn modelId="{3F15FF0A-9AAF-4A32-B37B-A121DADC9CD1}" srcId="{D71028B4-F3E0-4758-9C66-40F1A7EF013F}" destId="{E55F9EED-017D-4BCE-AA34-883D766EC714}" srcOrd="1" destOrd="0" parTransId="{0A019AF6-95A1-4676-A11A-28911C41B798}" sibTransId="{1EC6F44F-1004-402B-B43F-6875DB87DA8C}"/>
    <dgm:cxn modelId="{48F03A13-CD68-47D3-8DAC-FA6EDAAACCF8}" srcId="{D71028B4-F3E0-4758-9C66-40F1A7EF013F}" destId="{6ED162F6-2315-4AC0-B354-CA1D9450989C}" srcOrd="2" destOrd="0" parTransId="{EDECD0C5-522E-4EC6-959B-286DBCD9CD57}" sibTransId="{3628B6BA-D355-4C30-AB49-AA2DA5BC9B48}"/>
    <dgm:cxn modelId="{E57AF115-06EC-4B32-A75C-1F7381299E6B}" srcId="{D71028B4-F3E0-4758-9C66-40F1A7EF013F}" destId="{E7C26015-3044-4EF0-B242-8CCFAC9DA7DC}" srcOrd="0" destOrd="0" parTransId="{9C725F7D-2D05-4951-BDA1-55B90E48977A}" sibTransId="{72A672CA-793B-40A2-B690-1A63C5901134}"/>
    <dgm:cxn modelId="{B964A044-A0CC-468B-B602-78B9D11D21D6}" type="presOf" srcId="{1EAD0305-38E4-4E20-9E0F-80F93AEA4FA3}" destId="{85C310D2-E545-4A37-BC51-14223DBF0EAC}" srcOrd="0" destOrd="0" presId="urn:microsoft.com/office/officeart/2008/layout/LinedList"/>
    <dgm:cxn modelId="{6838C84A-3A7E-4EFC-9DC1-4DA764A44046}" type="presOf" srcId="{E55F9EED-017D-4BCE-AA34-883D766EC714}" destId="{42FA7689-0583-4DD7-A6CD-7693CB3CABBD}" srcOrd="0" destOrd="0" presId="urn:microsoft.com/office/officeart/2008/layout/LinedList"/>
    <dgm:cxn modelId="{6B686F4B-B621-4C42-A462-325AA5177C64}" srcId="{D71028B4-F3E0-4758-9C66-40F1A7EF013F}" destId="{1EAD0305-38E4-4E20-9E0F-80F93AEA4FA3}" srcOrd="4" destOrd="0" parTransId="{CC7FE91D-0C54-4613-B574-EA2C9D3F0C4B}" sibTransId="{CD3581ED-290F-4AD2-ACC9-9244BA5B93DE}"/>
    <dgm:cxn modelId="{8327A56B-E25B-42B5-A3E2-E4DF6C613584}" type="presOf" srcId="{6ED162F6-2315-4AC0-B354-CA1D9450989C}" destId="{6E07D5CB-3F50-449B-9CCE-0D23B86C1A33}" srcOrd="0" destOrd="0" presId="urn:microsoft.com/office/officeart/2008/layout/LinedList"/>
    <dgm:cxn modelId="{2F51794C-FEFC-490A-B7D1-94A7038EEA8F}" srcId="{38116781-6426-4F0B-8F28-116F0BAD560D}" destId="{D71028B4-F3E0-4758-9C66-40F1A7EF013F}" srcOrd="0" destOrd="0" parTransId="{C96DB8CA-FFE6-4492-B8DA-D6151D1331AE}" sibTransId="{6048F281-D5CA-44C9-99CD-15500FA2050B}"/>
    <dgm:cxn modelId="{F5A33979-A5BE-40B4-923B-8137C4444C89}" type="presOf" srcId="{38116781-6426-4F0B-8F28-116F0BAD560D}" destId="{94DC5E5C-942B-45DB-BDBF-227E88907267}" srcOrd="0" destOrd="0" presId="urn:microsoft.com/office/officeart/2008/layout/LinedList"/>
    <dgm:cxn modelId="{91183B7F-906A-4B05-BAD8-FFF436ABBECE}" type="presOf" srcId="{84F24E38-4A55-44F1-8881-ADE130F3F38F}" destId="{8CAC9F49-2A79-4025-BF33-AEBCD08C65AA}" srcOrd="0" destOrd="0" presId="urn:microsoft.com/office/officeart/2008/layout/LinedList"/>
    <dgm:cxn modelId="{048BAA8A-B080-4EBA-88A3-569DC9F71645}" type="presOf" srcId="{D71028B4-F3E0-4758-9C66-40F1A7EF013F}" destId="{26379A70-C02A-41A3-8332-79111987029B}" srcOrd="0" destOrd="0" presId="urn:microsoft.com/office/officeart/2008/layout/LinedList"/>
    <dgm:cxn modelId="{4CC2E491-B869-433E-8063-06038B8AA3F2}" type="presOf" srcId="{E7C26015-3044-4EF0-B242-8CCFAC9DA7DC}" destId="{78D42643-4FE9-4C9B-A360-28588BF95E5B}" srcOrd="0" destOrd="0" presId="urn:microsoft.com/office/officeart/2008/layout/LinedList"/>
    <dgm:cxn modelId="{D5B937B2-4E26-428C-A729-F26F8D658773}" srcId="{D71028B4-F3E0-4758-9C66-40F1A7EF013F}" destId="{84F24E38-4A55-44F1-8881-ADE130F3F38F}" srcOrd="3" destOrd="0" parTransId="{EA52DF55-30D6-450F-B21B-39D017BD5001}" sibTransId="{C2820BDE-39A6-46A2-95E9-CD88335D4F99}"/>
    <dgm:cxn modelId="{5EEEFCBD-ECEB-42E9-9336-5B7CF8447F34}" type="presParOf" srcId="{94DC5E5C-942B-45DB-BDBF-227E88907267}" destId="{B513BC68-1109-47D5-A93D-4A9D091C508C}" srcOrd="0" destOrd="0" presId="urn:microsoft.com/office/officeart/2008/layout/LinedList"/>
    <dgm:cxn modelId="{67D7F7E0-F4F7-4332-810E-DB260C679B9B}" type="presParOf" srcId="{94DC5E5C-942B-45DB-BDBF-227E88907267}" destId="{DFD33D4B-9643-4791-B1F2-613C60CD0AC9}" srcOrd="1" destOrd="0" presId="urn:microsoft.com/office/officeart/2008/layout/LinedList"/>
    <dgm:cxn modelId="{AF2BE5B8-701F-46AF-ACDC-043FAF003A86}" type="presParOf" srcId="{DFD33D4B-9643-4791-B1F2-613C60CD0AC9}" destId="{26379A70-C02A-41A3-8332-79111987029B}" srcOrd="0" destOrd="0" presId="urn:microsoft.com/office/officeart/2008/layout/LinedList"/>
    <dgm:cxn modelId="{0BAECF46-F390-46AF-AF56-491A6CEC6A54}" type="presParOf" srcId="{DFD33D4B-9643-4791-B1F2-613C60CD0AC9}" destId="{164447E3-DA31-4774-AFD5-9CF2BD365292}" srcOrd="1" destOrd="0" presId="urn:microsoft.com/office/officeart/2008/layout/LinedList"/>
    <dgm:cxn modelId="{65D85E29-1516-478A-A8A5-971313ADE623}" type="presParOf" srcId="{164447E3-DA31-4774-AFD5-9CF2BD365292}" destId="{CD769A2C-AA59-4A9F-BACA-473712391FF9}" srcOrd="0" destOrd="0" presId="urn:microsoft.com/office/officeart/2008/layout/LinedList"/>
    <dgm:cxn modelId="{B3EACA9F-52C7-4285-8665-41B5907F414A}" type="presParOf" srcId="{164447E3-DA31-4774-AFD5-9CF2BD365292}" destId="{4AC681C4-0C2D-4387-9E0D-0822E0F03635}" srcOrd="1" destOrd="0" presId="urn:microsoft.com/office/officeart/2008/layout/LinedList"/>
    <dgm:cxn modelId="{7F3F8D6E-8257-4CE7-B518-A136C983B591}" type="presParOf" srcId="{4AC681C4-0C2D-4387-9E0D-0822E0F03635}" destId="{B9E2363D-463E-438A-A959-C494805DA84C}" srcOrd="0" destOrd="0" presId="urn:microsoft.com/office/officeart/2008/layout/LinedList"/>
    <dgm:cxn modelId="{F9FFEE18-4D37-4F77-A2B2-D81489D16992}" type="presParOf" srcId="{4AC681C4-0C2D-4387-9E0D-0822E0F03635}" destId="{78D42643-4FE9-4C9B-A360-28588BF95E5B}" srcOrd="1" destOrd="0" presId="urn:microsoft.com/office/officeart/2008/layout/LinedList"/>
    <dgm:cxn modelId="{AF62705E-D75A-4578-BF8B-FF9A55AA4C38}" type="presParOf" srcId="{4AC681C4-0C2D-4387-9E0D-0822E0F03635}" destId="{FA3D3775-15CB-4411-9F65-AE3DBF547ACE}" srcOrd="2" destOrd="0" presId="urn:microsoft.com/office/officeart/2008/layout/LinedList"/>
    <dgm:cxn modelId="{83F0EC6F-843D-4AC9-8620-A124C16D308D}" type="presParOf" srcId="{164447E3-DA31-4774-AFD5-9CF2BD365292}" destId="{4C615B61-D38F-4C77-A0D8-B3E949CDF964}" srcOrd="2" destOrd="0" presId="urn:microsoft.com/office/officeart/2008/layout/LinedList"/>
    <dgm:cxn modelId="{2C1D68FF-B801-40AB-9B37-3E43AB670A21}" type="presParOf" srcId="{164447E3-DA31-4774-AFD5-9CF2BD365292}" destId="{BBBE1C9C-0020-45EC-9B19-BA47F2E95477}" srcOrd="3" destOrd="0" presId="urn:microsoft.com/office/officeart/2008/layout/LinedList"/>
    <dgm:cxn modelId="{65FAD654-F219-4EB7-8CEA-545678BA6451}" type="presParOf" srcId="{164447E3-DA31-4774-AFD5-9CF2BD365292}" destId="{654ED77B-FCCF-4207-BEAC-B3D4CAC776E2}" srcOrd="4" destOrd="0" presId="urn:microsoft.com/office/officeart/2008/layout/LinedList"/>
    <dgm:cxn modelId="{BDFBB41A-6F3B-4820-90C5-6DD0DE5A5335}" type="presParOf" srcId="{654ED77B-FCCF-4207-BEAC-B3D4CAC776E2}" destId="{D056A962-4585-4492-AD27-C13CA7DB7EC5}" srcOrd="0" destOrd="0" presId="urn:microsoft.com/office/officeart/2008/layout/LinedList"/>
    <dgm:cxn modelId="{C09B725F-A488-4E71-ADD8-08E44D21453B}" type="presParOf" srcId="{654ED77B-FCCF-4207-BEAC-B3D4CAC776E2}" destId="{42FA7689-0583-4DD7-A6CD-7693CB3CABBD}" srcOrd="1" destOrd="0" presId="urn:microsoft.com/office/officeart/2008/layout/LinedList"/>
    <dgm:cxn modelId="{33EBB116-8212-46AC-B0E5-2AB5F451420B}" type="presParOf" srcId="{654ED77B-FCCF-4207-BEAC-B3D4CAC776E2}" destId="{98446311-BE8E-4C5C-B9A2-FB7F3FDC62BD}" srcOrd="2" destOrd="0" presId="urn:microsoft.com/office/officeart/2008/layout/LinedList"/>
    <dgm:cxn modelId="{83DBEAED-96B4-440E-8B01-F308A1C1E4B9}" type="presParOf" srcId="{164447E3-DA31-4774-AFD5-9CF2BD365292}" destId="{275BB5DC-CC37-49EC-BFFC-0B5F751CE243}" srcOrd="5" destOrd="0" presId="urn:microsoft.com/office/officeart/2008/layout/LinedList"/>
    <dgm:cxn modelId="{1530CCB3-E1ED-4DBC-8D60-198C1BF33F69}" type="presParOf" srcId="{164447E3-DA31-4774-AFD5-9CF2BD365292}" destId="{BFFA4D83-D20B-4C46-8DC0-1F86B20AD950}" srcOrd="6" destOrd="0" presId="urn:microsoft.com/office/officeart/2008/layout/LinedList"/>
    <dgm:cxn modelId="{1993EA3C-63D7-4AB6-B141-26E559765229}" type="presParOf" srcId="{164447E3-DA31-4774-AFD5-9CF2BD365292}" destId="{C443F12A-A6A9-4898-B637-BD537209F686}" srcOrd="7" destOrd="0" presId="urn:microsoft.com/office/officeart/2008/layout/LinedList"/>
    <dgm:cxn modelId="{D5D528D7-27E4-48FD-BE8C-86EDC757E8D3}" type="presParOf" srcId="{C443F12A-A6A9-4898-B637-BD537209F686}" destId="{7A0CE41D-FAF6-46FA-868E-03D8AA196FF0}" srcOrd="0" destOrd="0" presId="urn:microsoft.com/office/officeart/2008/layout/LinedList"/>
    <dgm:cxn modelId="{44D22D71-B94B-4298-92AD-09FCB3FE1F8A}" type="presParOf" srcId="{C443F12A-A6A9-4898-B637-BD537209F686}" destId="{6E07D5CB-3F50-449B-9CCE-0D23B86C1A33}" srcOrd="1" destOrd="0" presId="urn:microsoft.com/office/officeart/2008/layout/LinedList"/>
    <dgm:cxn modelId="{22A1232F-DA37-4324-9D05-7B966DC5D845}" type="presParOf" srcId="{C443F12A-A6A9-4898-B637-BD537209F686}" destId="{F1559537-E87B-40EA-9E0A-03D1090F195C}" srcOrd="2" destOrd="0" presId="urn:microsoft.com/office/officeart/2008/layout/LinedList"/>
    <dgm:cxn modelId="{8D56B89F-E612-4BB0-B215-004F242B9B14}" type="presParOf" srcId="{164447E3-DA31-4774-AFD5-9CF2BD365292}" destId="{47A4DABE-6097-4BCC-B40D-B3D284E892BD}" srcOrd="8" destOrd="0" presId="urn:microsoft.com/office/officeart/2008/layout/LinedList"/>
    <dgm:cxn modelId="{03BFB0B5-9B81-4186-9519-F6D78BD9FE08}" type="presParOf" srcId="{164447E3-DA31-4774-AFD5-9CF2BD365292}" destId="{52692487-BB53-4ABF-8FA1-72D4F1F31B04}" srcOrd="9" destOrd="0" presId="urn:microsoft.com/office/officeart/2008/layout/LinedList"/>
    <dgm:cxn modelId="{0051C4BF-8207-46AA-9D62-F5AFD7853E93}" type="presParOf" srcId="{164447E3-DA31-4774-AFD5-9CF2BD365292}" destId="{A1D32B03-99AD-408A-99C4-F8E23EE61C66}" srcOrd="10" destOrd="0" presId="urn:microsoft.com/office/officeart/2008/layout/LinedList"/>
    <dgm:cxn modelId="{3C0E9337-3430-4341-9A1E-1CBFCFE23EF8}" type="presParOf" srcId="{A1D32B03-99AD-408A-99C4-F8E23EE61C66}" destId="{1274D83E-B3D2-45DB-B5E5-8DEFFCF86EF5}" srcOrd="0" destOrd="0" presId="urn:microsoft.com/office/officeart/2008/layout/LinedList"/>
    <dgm:cxn modelId="{A35B7AA6-594E-4229-B5B6-4EE962017410}" type="presParOf" srcId="{A1D32B03-99AD-408A-99C4-F8E23EE61C66}" destId="{8CAC9F49-2A79-4025-BF33-AEBCD08C65AA}" srcOrd="1" destOrd="0" presId="urn:microsoft.com/office/officeart/2008/layout/LinedList"/>
    <dgm:cxn modelId="{5E680C7E-F410-463E-AC22-3CA0CDAD5C2F}" type="presParOf" srcId="{A1D32B03-99AD-408A-99C4-F8E23EE61C66}" destId="{D8C9070C-ACF7-42D6-A515-11BD796F02CC}" srcOrd="2" destOrd="0" presId="urn:microsoft.com/office/officeart/2008/layout/LinedList"/>
    <dgm:cxn modelId="{55903939-5CD8-4BFC-B594-9313561AAEFB}" type="presParOf" srcId="{164447E3-DA31-4774-AFD5-9CF2BD365292}" destId="{5CC027A2-F90D-4A27-B1BF-13B3A048C1E1}" srcOrd="11" destOrd="0" presId="urn:microsoft.com/office/officeart/2008/layout/LinedList"/>
    <dgm:cxn modelId="{14AFCB6A-469F-4E7C-8F27-59E7D33D653D}" type="presParOf" srcId="{164447E3-DA31-4774-AFD5-9CF2BD365292}" destId="{67A284B2-7539-47E4-80E5-14D3EBB3A3DC}" srcOrd="12" destOrd="0" presId="urn:microsoft.com/office/officeart/2008/layout/LinedList"/>
    <dgm:cxn modelId="{059BBD3A-BD54-411A-A59A-867DF116FCFE}" type="presParOf" srcId="{164447E3-DA31-4774-AFD5-9CF2BD365292}" destId="{5315BD1C-FA73-46F3-8844-BED4052AA889}" srcOrd="13" destOrd="0" presId="urn:microsoft.com/office/officeart/2008/layout/LinedList"/>
    <dgm:cxn modelId="{C54D57F0-B510-41D9-9C08-A4FBC0E67355}" type="presParOf" srcId="{5315BD1C-FA73-46F3-8844-BED4052AA889}" destId="{FE17DB10-9298-4FDA-86F7-A8B8C4C8741A}" srcOrd="0" destOrd="0" presId="urn:microsoft.com/office/officeart/2008/layout/LinedList"/>
    <dgm:cxn modelId="{71527E95-2043-4DED-B51D-7FA887EFA63A}" type="presParOf" srcId="{5315BD1C-FA73-46F3-8844-BED4052AA889}" destId="{85C310D2-E545-4A37-BC51-14223DBF0EAC}" srcOrd="1" destOrd="0" presId="urn:microsoft.com/office/officeart/2008/layout/LinedList"/>
    <dgm:cxn modelId="{1AAFEA77-2A41-4ADF-BCC7-7EBBCEBCEB4E}" type="presParOf" srcId="{5315BD1C-FA73-46F3-8844-BED4052AA889}" destId="{DF7ABBBD-A5E4-4593-A160-7FBAFE5756F8}" srcOrd="2" destOrd="0" presId="urn:microsoft.com/office/officeart/2008/layout/LinedList"/>
    <dgm:cxn modelId="{AD565C53-3741-484C-9344-EE0458A92C56}" type="presParOf" srcId="{164447E3-DA31-4774-AFD5-9CF2BD365292}" destId="{0F3963CE-18CD-4B34-AD56-B744D9EC2F51}" srcOrd="14" destOrd="0" presId="urn:microsoft.com/office/officeart/2008/layout/LinedList"/>
    <dgm:cxn modelId="{BB92005A-BC01-4240-836A-72E9BE4640FD}" type="presParOf" srcId="{164447E3-DA31-4774-AFD5-9CF2BD365292}" destId="{68278E7C-5465-40F8-BE01-E0A5E57D9009}"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35D9B9-0DDF-4605-95C8-62FB4B85660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328ABB7-05A6-47B8-9925-9E0EE16B58F9}">
      <dgm:prSet phldrT="[Text]"/>
      <dgm:spPr/>
      <dgm:t>
        <a:bodyPr/>
        <a:lstStyle/>
        <a:p>
          <a:r>
            <a:rPr lang="en-US" dirty="0"/>
            <a:t>Maternity</a:t>
          </a:r>
        </a:p>
      </dgm:t>
    </dgm:pt>
    <dgm:pt modelId="{082D3B1F-E234-4C89-893B-304E30AA46C0}" type="parTrans" cxnId="{9E6FFD2C-0F4A-4D09-A093-3206B08FF686}">
      <dgm:prSet/>
      <dgm:spPr/>
      <dgm:t>
        <a:bodyPr/>
        <a:lstStyle/>
        <a:p>
          <a:endParaRPr lang="en-US"/>
        </a:p>
      </dgm:t>
    </dgm:pt>
    <dgm:pt modelId="{6D3EC3EF-FD5C-44CC-AD71-B99F2F00D53A}" type="sibTrans" cxnId="{9E6FFD2C-0F4A-4D09-A093-3206B08FF686}">
      <dgm:prSet/>
      <dgm:spPr/>
      <dgm:t>
        <a:bodyPr/>
        <a:lstStyle/>
        <a:p>
          <a:endParaRPr lang="en-US"/>
        </a:p>
      </dgm:t>
    </dgm:pt>
    <dgm:pt modelId="{51D91C70-A0A6-41C3-9B25-285ECBF5702F}">
      <dgm:prSet phldrT="[Text]"/>
      <dgm:spPr/>
      <dgm:t>
        <a:bodyPr/>
        <a:lstStyle/>
        <a:p>
          <a:r>
            <a:rPr lang="en-US" dirty="0"/>
            <a:t>Emergency Department</a:t>
          </a:r>
        </a:p>
      </dgm:t>
    </dgm:pt>
    <dgm:pt modelId="{66DD1217-B0B5-4247-B15B-E2E248E1896B}" type="parTrans" cxnId="{0329A22D-7594-46DA-9622-82C4F647A018}">
      <dgm:prSet/>
      <dgm:spPr/>
      <dgm:t>
        <a:bodyPr/>
        <a:lstStyle/>
        <a:p>
          <a:endParaRPr lang="en-US"/>
        </a:p>
      </dgm:t>
    </dgm:pt>
    <dgm:pt modelId="{CE9F2D05-E3BF-4754-935B-540FDC70BCC7}" type="sibTrans" cxnId="{0329A22D-7594-46DA-9622-82C4F647A018}">
      <dgm:prSet/>
      <dgm:spPr/>
      <dgm:t>
        <a:bodyPr/>
        <a:lstStyle/>
        <a:p>
          <a:endParaRPr lang="en-US"/>
        </a:p>
      </dgm:t>
    </dgm:pt>
    <dgm:pt modelId="{3BCE202C-8A8A-41F1-A721-5AA2F4A0FEFB}">
      <dgm:prSet phldrT="[Text]"/>
      <dgm:spPr/>
      <dgm:t>
        <a:bodyPr/>
        <a:lstStyle/>
        <a:p>
          <a:r>
            <a:rPr lang="en-US" dirty="0"/>
            <a:t>Inpatient Medicine</a:t>
          </a:r>
        </a:p>
      </dgm:t>
    </dgm:pt>
    <dgm:pt modelId="{79DDFECD-7D40-43F2-9A07-8CE7F44B66FD}" type="parTrans" cxnId="{3FF4EE40-ADBD-446F-9905-2C3E768F176F}">
      <dgm:prSet/>
      <dgm:spPr/>
      <dgm:t>
        <a:bodyPr/>
        <a:lstStyle/>
        <a:p>
          <a:endParaRPr lang="en-US"/>
        </a:p>
      </dgm:t>
    </dgm:pt>
    <dgm:pt modelId="{58A85EC5-051F-4200-B24B-F5E83181D9EC}" type="sibTrans" cxnId="{3FF4EE40-ADBD-446F-9905-2C3E768F176F}">
      <dgm:prSet/>
      <dgm:spPr/>
      <dgm:t>
        <a:bodyPr/>
        <a:lstStyle/>
        <a:p>
          <a:endParaRPr lang="en-US"/>
        </a:p>
      </dgm:t>
    </dgm:pt>
    <dgm:pt modelId="{6A85A8BF-787D-48D5-91A7-60859C4AE2BC}">
      <dgm:prSet phldrT="[Text]"/>
      <dgm:spPr/>
      <dgm:t>
        <a:bodyPr/>
        <a:lstStyle/>
        <a:p>
          <a:r>
            <a:rPr lang="en-US" dirty="0"/>
            <a:t>Outpatient</a:t>
          </a:r>
        </a:p>
      </dgm:t>
    </dgm:pt>
    <dgm:pt modelId="{E675DBB4-3718-4757-95E0-401173F8B16F}" type="parTrans" cxnId="{196EB226-9B2B-4C48-8F0E-7A7D985D7E7A}">
      <dgm:prSet/>
      <dgm:spPr/>
      <dgm:t>
        <a:bodyPr/>
        <a:lstStyle/>
        <a:p>
          <a:endParaRPr lang="en-US"/>
        </a:p>
      </dgm:t>
    </dgm:pt>
    <dgm:pt modelId="{913E1CA3-F328-443A-9831-E1A75396E283}" type="sibTrans" cxnId="{196EB226-9B2B-4C48-8F0E-7A7D985D7E7A}">
      <dgm:prSet/>
      <dgm:spPr/>
      <dgm:t>
        <a:bodyPr/>
        <a:lstStyle/>
        <a:p>
          <a:endParaRPr lang="en-US"/>
        </a:p>
      </dgm:t>
    </dgm:pt>
    <dgm:pt modelId="{A37A8F54-73F7-4BD6-8CBA-61EBBFC62EC1}">
      <dgm:prSet phldrT="[Text]"/>
      <dgm:spPr/>
      <dgm:t>
        <a:bodyPr/>
        <a:lstStyle/>
        <a:p>
          <a:r>
            <a:rPr lang="en-US" dirty="0"/>
            <a:t>Interstitial</a:t>
          </a:r>
        </a:p>
      </dgm:t>
    </dgm:pt>
    <dgm:pt modelId="{97843A35-5773-498F-BF78-371B00CBE639}" type="parTrans" cxnId="{BCF9D2CE-FF9A-4D2A-8EDA-388C792E7C70}">
      <dgm:prSet/>
      <dgm:spPr/>
      <dgm:t>
        <a:bodyPr/>
        <a:lstStyle/>
        <a:p>
          <a:endParaRPr lang="en-US"/>
        </a:p>
      </dgm:t>
    </dgm:pt>
    <dgm:pt modelId="{F592B4E7-66BC-4A58-B7C6-BF80450DA7AC}" type="sibTrans" cxnId="{BCF9D2CE-FF9A-4D2A-8EDA-388C792E7C70}">
      <dgm:prSet/>
      <dgm:spPr/>
      <dgm:t>
        <a:bodyPr/>
        <a:lstStyle/>
        <a:p>
          <a:endParaRPr lang="en-US"/>
        </a:p>
      </dgm:t>
    </dgm:pt>
    <dgm:pt modelId="{A9740789-5E0B-456C-B86E-F458E9F1B162}" type="pres">
      <dgm:prSet presAssocID="{B835D9B9-0DDF-4605-95C8-62FB4B85660F}" presName="diagram" presStyleCnt="0">
        <dgm:presLayoutVars>
          <dgm:dir/>
          <dgm:resizeHandles val="exact"/>
        </dgm:presLayoutVars>
      </dgm:prSet>
      <dgm:spPr/>
    </dgm:pt>
    <dgm:pt modelId="{C67B422F-4D33-443E-AF05-BA1F0A940E12}" type="pres">
      <dgm:prSet presAssocID="{4328ABB7-05A6-47B8-9925-9E0EE16B58F9}" presName="node" presStyleLbl="node1" presStyleIdx="0" presStyleCnt="5">
        <dgm:presLayoutVars>
          <dgm:bulletEnabled val="1"/>
        </dgm:presLayoutVars>
      </dgm:prSet>
      <dgm:spPr/>
    </dgm:pt>
    <dgm:pt modelId="{C91F772A-E321-40B9-A5F4-1E81255CF64B}" type="pres">
      <dgm:prSet presAssocID="{6D3EC3EF-FD5C-44CC-AD71-B99F2F00D53A}" presName="sibTrans" presStyleCnt="0"/>
      <dgm:spPr/>
    </dgm:pt>
    <dgm:pt modelId="{EE64B525-3162-492F-98B7-A221F9B252E1}" type="pres">
      <dgm:prSet presAssocID="{51D91C70-A0A6-41C3-9B25-285ECBF5702F}" presName="node" presStyleLbl="node1" presStyleIdx="1" presStyleCnt="5">
        <dgm:presLayoutVars>
          <dgm:bulletEnabled val="1"/>
        </dgm:presLayoutVars>
      </dgm:prSet>
      <dgm:spPr/>
    </dgm:pt>
    <dgm:pt modelId="{E63DF8D1-B69A-42B5-9C1E-6001B8D7B2A4}" type="pres">
      <dgm:prSet presAssocID="{CE9F2D05-E3BF-4754-935B-540FDC70BCC7}" presName="sibTrans" presStyleCnt="0"/>
      <dgm:spPr/>
    </dgm:pt>
    <dgm:pt modelId="{8882FFB8-D135-4D18-ADBA-91B008925AE9}" type="pres">
      <dgm:prSet presAssocID="{3BCE202C-8A8A-41F1-A721-5AA2F4A0FEFB}" presName="node" presStyleLbl="node1" presStyleIdx="2" presStyleCnt="5">
        <dgm:presLayoutVars>
          <dgm:bulletEnabled val="1"/>
        </dgm:presLayoutVars>
      </dgm:prSet>
      <dgm:spPr/>
    </dgm:pt>
    <dgm:pt modelId="{53475BCB-F075-4B64-ABE0-02B8F288F91D}" type="pres">
      <dgm:prSet presAssocID="{58A85EC5-051F-4200-B24B-F5E83181D9EC}" presName="sibTrans" presStyleCnt="0"/>
      <dgm:spPr/>
    </dgm:pt>
    <dgm:pt modelId="{573605C5-682B-4349-B08A-A6DFE2E4039B}" type="pres">
      <dgm:prSet presAssocID="{6A85A8BF-787D-48D5-91A7-60859C4AE2BC}" presName="node" presStyleLbl="node1" presStyleIdx="3" presStyleCnt="5">
        <dgm:presLayoutVars>
          <dgm:bulletEnabled val="1"/>
        </dgm:presLayoutVars>
      </dgm:prSet>
      <dgm:spPr/>
    </dgm:pt>
    <dgm:pt modelId="{D8C6AA02-3EF1-43BB-B638-980824D994FF}" type="pres">
      <dgm:prSet presAssocID="{913E1CA3-F328-443A-9831-E1A75396E283}" presName="sibTrans" presStyleCnt="0"/>
      <dgm:spPr/>
    </dgm:pt>
    <dgm:pt modelId="{1AEEE594-74BE-41A5-B770-C85091125CDF}" type="pres">
      <dgm:prSet presAssocID="{A37A8F54-73F7-4BD6-8CBA-61EBBFC62EC1}" presName="node" presStyleLbl="node1" presStyleIdx="4" presStyleCnt="5">
        <dgm:presLayoutVars>
          <dgm:bulletEnabled val="1"/>
        </dgm:presLayoutVars>
      </dgm:prSet>
      <dgm:spPr/>
    </dgm:pt>
  </dgm:ptLst>
  <dgm:cxnLst>
    <dgm:cxn modelId="{8F5CB016-4066-45FF-9DB2-12EDB35CE9AF}" type="presOf" srcId="{3BCE202C-8A8A-41F1-A721-5AA2F4A0FEFB}" destId="{8882FFB8-D135-4D18-ADBA-91B008925AE9}" srcOrd="0" destOrd="0" presId="urn:microsoft.com/office/officeart/2005/8/layout/default"/>
    <dgm:cxn modelId="{28755C1A-187A-4484-A48A-C5054049D717}" type="presOf" srcId="{51D91C70-A0A6-41C3-9B25-285ECBF5702F}" destId="{EE64B525-3162-492F-98B7-A221F9B252E1}" srcOrd="0" destOrd="0" presId="urn:microsoft.com/office/officeart/2005/8/layout/default"/>
    <dgm:cxn modelId="{4FF28D24-1F9A-4B8B-AA9A-2B0963C1717E}" type="presOf" srcId="{A37A8F54-73F7-4BD6-8CBA-61EBBFC62EC1}" destId="{1AEEE594-74BE-41A5-B770-C85091125CDF}" srcOrd="0" destOrd="0" presId="urn:microsoft.com/office/officeart/2005/8/layout/default"/>
    <dgm:cxn modelId="{196EB226-9B2B-4C48-8F0E-7A7D985D7E7A}" srcId="{B835D9B9-0DDF-4605-95C8-62FB4B85660F}" destId="{6A85A8BF-787D-48D5-91A7-60859C4AE2BC}" srcOrd="3" destOrd="0" parTransId="{E675DBB4-3718-4757-95E0-401173F8B16F}" sibTransId="{913E1CA3-F328-443A-9831-E1A75396E283}"/>
    <dgm:cxn modelId="{9E6FFD2C-0F4A-4D09-A093-3206B08FF686}" srcId="{B835D9B9-0DDF-4605-95C8-62FB4B85660F}" destId="{4328ABB7-05A6-47B8-9925-9E0EE16B58F9}" srcOrd="0" destOrd="0" parTransId="{082D3B1F-E234-4C89-893B-304E30AA46C0}" sibTransId="{6D3EC3EF-FD5C-44CC-AD71-B99F2F00D53A}"/>
    <dgm:cxn modelId="{0329A22D-7594-46DA-9622-82C4F647A018}" srcId="{B835D9B9-0DDF-4605-95C8-62FB4B85660F}" destId="{51D91C70-A0A6-41C3-9B25-285ECBF5702F}" srcOrd="1" destOrd="0" parTransId="{66DD1217-B0B5-4247-B15B-E2E248E1896B}" sibTransId="{CE9F2D05-E3BF-4754-935B-540FDC70BCC7}"/>
    <dgm:cxn modelId="{3FF4EE40-ADBD-446F-9905-2C3E768F176F}" srcId="{B835D9B9-0DDF-4605-95C8-62FB4B85660F}" destId="{3BCE202C-8A8A-41F1-A721-5AA2F4A0FEFB}" srcOrd="2" destOrd="0" parTransId="{79DDFECD-7D40-43F2-9A07-8CE7F44B66FD}" sibTransId="{58A85EC5-051F-4200-B24B-F5E83181D9EC}"/>
    <dgm:cxn modelId="{4503F15D-8D0E-4173-B305-D8E787751F63}" type="presOf" srcId="{6A85A8BF-787D-48D5-91A7-60859C4AE2BC}" destId="{573605C5-682B-4349-B08A-A6DFE2E4039B}" srcOrd="0" destOrd="0" presId="urn:microsoft.com/office/officeart/2005/8/layout/default"/>
    <dgm:cxn modelId="{61A03A55-9582-4AC4-BB2F-9AF577A862E8}" type="presOf" srcId="{4328ABB7-05A6-47B8-9925-9E0EE16B58F9}" destId="{C67B422F-4D33-443E-AF05-BA1F0A940E12}" srcOrd="0" destOrd="0" presId="urn:microsoft.com/office/officeart/2005/8/layout/default"/>
    <dgm:cxn modelId="{C433A77D-D7F9-4DD0-B430-C09CA4BC8C46}" type="presOf" srcId="{B835D9B9-0DDF-4605-95C8-62FB4B85660F}" destId="{A9740789-5E0B-456C-B86E-F458E9F1B162}" srcOrd="0" destOrd="0" presId="urn:microsoft.com/office/officeart/2005/8/layout/default"/>
    <dgm:cxn modelId="{BCF9D2CE-FF9A-4D2A-8EDA-388C792E7C70}" srcId="{B835D9B9-0DDF-4605-95C8-62FB4B85660F}" destId="{A37A8F54-73F7-4BD6-8CBA-61EBBFC62EC1}" srcOrd="4" destOrd="0" parTransId="{97843A35-5773-498F-BF78-371B00CBE639}" sibTransId="{F592B4E7-66BC-4A58-B7C6-BF80450DA7AC}"/>
    <dgm:cxn modelId="{8711D675-7CE9-4006-887F-73F5F30669B7}" type="presParOf" srcId="{A9740789-5E0B-456C-B86E-F458E9F1B162}" destId="{C67B422F-4D33-443E-AF05-BA1F0A940E12}" srcOrd="0" destOrd="0" presId="urn:microsoft.com/office/officeart/2005/8/layout/default"/>
    <dgm:cxn modelId="{CC9FCCE7-73A0-4C20-8259-7DE1163E927F}" type="presParOf" srcId="{A9740789-5E0B-456C-B86E-F458E9F1B162}" destId="{C91F772A-E321-40B9-A5F4-1E81255CF64B}" srcOrd="1" destOrd="0" presId="urn:microsoft.com/office/officeart/2005/8/layout/default"/>
    <dgm:cxn modelId="{1464BAC7-1428-4ADD-AD07-2987D3062C3E}" type="presParOf" srcId="{A9740789-5E0B-456C-B86E-F458E9F1B162}" destId="{EE64B525-3162-492F-98B7-A221F9B252E1}" srcOrd="2" destOrd="0" presId="urn:microsoft.com/office/officeart/2005/8/layout/default"/>
    <dgm:cxn modelId="{D744A124-C917-4906-9F96-FA7261CBC0E2}" type="presParOf" srcId="{A9740789-5E0B-456C-B86E-F458E9F1B162}" destId="{E63DF8D1-B69A-42B5-9C1E-6001B8D7B2A4}" srcOrd="3" destOrd="0" presId="urn:microsoft.com/office/officeart/2005/8/layout/default"/>
    <dgm:cxn modelId="{1A7BE9CF-E47E-4C20-A0A7-6F82468C9529}" type="presParOf" srcId="{A9740789-5E0B-456C-B86E-F458E9F1B162}" destId="{8882FFB8-D135-4D18-ADBA-91B008925AE9}" srcOrd="4" destOrd="0" presId="urn:microsoft.com/office/officeart/2005/8/layout/default"/>
    <dgm:cxn modelId="{EE27D47E-07E9-4170-A114-7C8D888D2603}" type="presParOf" srcId="{A9740789-5E0B-456C-B86E-F458E9F1B162}" destId="{53475BCB-F075-4B64-ABE0-02B8F288F91D}" srcOrd="5" destOrd="0" presId="urn:microsoft.com/office/officeart/2005/8/layout/default"/>
    <dgm:cxn modelId="{D6E8E127-94FB-45B5-B43A-191B4A053D47}" type="presParOf" srcId="{A9740789-5E0B-456C-B86E-F458E9F1B162}" destId="{573605C5-682B-4349-B08A-A6DFE2E4039B}" srcOrd="6" destOrd="0" presId="urn:microsoft.com/office/officeart/2005/8/layout/default"/>
    <dgm:cxn modelId="{51E9AEAF-D261-4CBA-A00A-7A9224FC44EC}" type="presParOf" srcId="{A9740789-5E0B-456C-B86E-F458E9F1B162}" destId="{D8C6AA02-3EF1-43BB-B638-980824D994FF}" srcOrd="7" destOrd="0" presId="urn:microsoft.com/office/officeart/2005/8/layout/default"/>
    <dgm:cxn modelId="{9D51A27F-F66D-49EA-A51E-410EC29BC3DD}" type="presParOf" srcId="{A9740789-5E0B-456C-B86E-F458E9F1B162}" destId="{1AEEE594-74BE-41A5-B770-C85091125CD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A1DFB-EC90-421D-A2C9-E2E3049F24F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BA747A9-4C98-4038-AE6F-E9F9A83AE4E0}">
      <dgm:prSet phldrT="[Text]" custT="1"/>
      <dgm:spPr/>
      <dgm:t>
        <a:bodyPr/>
        <a:lstStyle/>
        <a:p>
          <a:r>
            <a:rPr lang="en-US" sz="1600" b="1"/>
            <a:t>Care Coordination Model</a:t>
          </a:r>
        </a:p>
      </dgm:t>
    </dgm:pt>
    <dgm:pt modelId="{2D7283A8-3004-46C9-9B50-1FE78A2192FF}" type="parTrans" cxnId="{9C974016-4AD5-4128-94E1-9A82BFEA2A41}">
      <dgm:prSet/>
      <dgm:spPr/>
      <dgm:t>
        <a:bodyPr/>
        <a:lstStyle/>
        <a:p>
          <a:endParaRPr lang="en-US"/>
        </a:p>
      </dgm:t>
    </dgm:pt>
    <dgm:pt modelId="{DF0073BF-811B-4F81-8CC2-F92F813CB682}" type="sibTrans" cxnId="{9C974016-4AD5-4128-94E1-9A82BFEA2A41}">
      <dgm:prSet/>
      <dgm:spPr/>
      <dgm:t>
        <a:bodyPr/>
        <a:lstStyle/>
        <a:p>
          <a:endParaRPr lang="en-US"/>
        </a:p>
      </dgm:t>
    </dgm:pt>
    <dgm:pt modelId="{C95CF2C6-3707-4AD8-9D1F-7BCBA0272D21}">
      <dgm:prSet phldrT="[Text]" custT="1"/>
      <dgm:spPr/>
      <dgm:t>
        <a:bodyPr/>
        <a:lstStyle/>
        <a:p>
          <a:pPr>
            <a:buFont typeface="+mj-lt"/>
            <a:buAutoNum type="arabicPeriod"/>
          </a:pPr>
          <a:r>
            <a:rPr lang="en-US" sz="1600" dirty="0"/>
            <a:t>Aligned care coordination for the cohort</a:t>
          </a:r>
        </a:p>
      </dgm:t>
    </dgm:pt>
    <dgm:pt modelId="{618FB087-7D58-4EAC-9538-47DD754DCE04}" type="parTrans" cxnId="{836A0522-0808-4BC5-8E1B-3B2AE6F77263}">
      <dgm:prSet/>
      <dgm:spPr/>
      <dgm:t>
        <a:bodyPr/>
        <a:lstStyle/>
        <a:p>
          <a:endParaRPr lang="en-US"/>
        </a:p>
      </dgm:t>
    </dgm:pt>
    <dgm:pt modelId="{33559243-43AF-46AD-9823-240CA7563921}" type="sibTrans" cxnId="{836A0522-0808-4BC5-8E1B-3B2AE6F77263}">
      <dgm:prSet/>
      <dgm:spPr/>
      <dgm:t>
        <a:bodyPr/>
        <a:lstStyle/>
        <a:p>
          <a:endParaRPr lang="en-US"/>
        </a:p>
      </dgm:t>
    </dgm:pt>
    <dgm:pt modelId="{3BA8D25F-02E8-4D79-B250-7579DB16AA9D}">
      <dgm:prSet phldrT="[Text]" custT="1"/>
      <dgm:spPr/>
      <dgm:t>
        <a:bodyPr/>
        <a:lstStyle/>
        <a:p>
          <a:r>
            <a:rPr lang="en-US" sz="1600" b="1"/>
            <a:t>Clinical Model</a:t>
          </a:r>
        </a:p>
      </dgm:t>
    </dgm:pt>
    <dgm:pt modelId="{15D8853C-F368-466D-A6EF-D4E00991CF1C}" type="parTrans" cxnId="{3F69D009-7E41-4780-B915-384CF77736F7}">
      <dgm:prSet/>
      <dgm:spPr/>
      <dgm:t>
        <a:bodyPr/>
        <a:lstStyle/>
        <a:p>
          <a:endParaRPr lang="en-US"/>
        </a:p>
      </dgm:t>
    </dgm:pt>
    <dgm:pt modelId="{47FFE6CB-6884-4BB6-ACEE-884C53E89D99}" type="sibTrans" cxnId="{3F69D009-7E41-4780-B915-384CF77736F7}">
      <dgm:prSet/>
      <dgm:spPr/>
      <dgm:t>
        <a:bodyPr/>
        <a:lstStyle/>
        <a:p>
          <a:endParaRPr lang="en-US"/>
        </a:p>
      </dgm:t>
    </dgm:pt>
    <dgm:pt modelId="{4DECA452-B0B0-4C10-BE61-1420511F9ADF}">
      <dgm:prSet phldrT="[Text]" custT="1"/>
      <dgm:spPr/>
      <dgm:t>
        <a:bodyPr/>
        <a:lstStyle/>
        <a:p>
          <a:pPr>
            <a:buFont typeface="+mj-lt"/>
            <a:buAutoNum type="arabicPeriod"/>
          </a:pPr>
          <a:r>
            <a:rPr lang="en-US" sz="1600" dirty="0">
              <a:latin typeface="+mn-lt"/>
            </a:rPr>
            <a:t> Scale 3 programs at highly utilized sites to better meet member needs:</a:t>
          </a:r>
        </a:p>
      </dgm:t>
    </dgm:pt>
    <dgm:pt modelId="{04C580C4-2D26-4A2B-A292-BEBFDCF8A575}" type="parTrans" cxnId="{76B54EC3-4598-4AC9-BF06-4B1489724392}">
      <dgm:prSet/>
      <dgm:spPr/>
      <dgm:t>
        <a:bodyPr/>
        <a:lstStyle/>
        <a:p>
          <a:endParaRPr lang="en-US"/>
        </a:p>
      </dgm:t>
    </dgm:pt>
    <dgm:pt modelId="{771DE01A-28BD-4D06-BDE4-4F47A7FA000A}" type="sibTrans" cxnId="{76B54EC3-4598-4AC9-BF06-4B1489724392}">
      <dgm:prSet/>
      <dgm:spPr/>
      <dgm:t>
        <a:bodyPr/>
        <a:lstStyle/>
        <a:p>
          <a:endParaRPr lang="en-US"/>
        </a:p>
      </dgm:t>
    </dgm:pt>
    <dgm:pt modelId="{DBA2C20F-9939-46F3-8581-FDEA09995E2E}">
      <dgm:prSet phldrT="[Text]" custT="1"/>
      <dgm:spPr/>
      <dgm:t>
        <a:bodyPr/>
        <a:lstStyle/>
        <a:p>
          <a:r>
            <a:rPr lang="en-US" sz="1600" b="0" dirty="0">
              <a:latin typeface="+mn-lt"/>
            </a:rPr>
            <a:t> Inpatient addiction consult service</a:t>
          </a:r>
        </a:p>
      </dgm:t>
    </dgm:pt>
    <dgm:pt modelId="{D173A0D9-33DD-49D0-B9EE-8DA9320797F3}" type="parTrans" cxnId="{F5F42D28-EA26-42D0-B5A2-443D1F556185}">
      <dgm:prSet/>
      <dgm:spPr/>
      <dgm:t>
        <a:bodyPr/>
        <a:lstStyle/>
        <a:p>
          <a:endParaRPr lang="en-US"/>
        </a:p>
      </dgm:t>
    </dgm:pt>
    <dgm:pt modelId="{C16EF29D-299F-41FB-AF1A-0BF3692EE723}" type="sibTrans" cxnId="{F5F42D28-EA26-42D0-B5A2-443D1F556185}">
      <dgm:prSet/>
      <dgm:spPr/>
      <dgm:t>
        <a:bodyPr/>
        <a:lstStyle/>
        <a:p>
          <a:endParaRPr lang="en-US"/>
        </a:p>
      </dgm:t>
    </dgm:pt>
    <dgm:pt modelId="{563D247F-4BD7-0246-B856-91913523AA59}">
      <dgm:prSet phldrT="[Text]" custT="1"/>
      <dgm:spPr/>
      <dgm:t>
        <a:bodyPr/>
        <a:lstStyle/>
        <a:p>
          <a:pPr>
            <a:buFont typeface="+mj-lt"/>
            <a:buAutoNum type="arabicPeriod"/>
          </a:pPr>
          <a:r>
            <a:rPr lang="en-US" sz="1600" dirty="0"/>
            <a:t>Case Conferencing</a:t>
          </a:r>
        </a:p>
      </dgm:t>
    </dgm:pt>
    <dgm:pt modelId="{8091EF1B-5D8A-CD4A-9EA8-D5DFE063A883}" type="parTrans" cxnId="{C2A12196-37EC-F540-BAF2-95C633C9CF5C}">
      <dgm:prSet/>
      <dgm:spPr/>
      <dgm:t>
        <a:bodyPr/>
        <a:lstStyle/>
        <a:p>
          <a:endParaRPr lang="en-US"/>
        </a:p>
      </dgm:t>
    </dgm:pt>
    <dgm:pt modelId="{CA262011-378C-4E41-B883-9B1E36E2EEEF}" type="sibTrans" cxnId="{C2A12196-37EC-F540-BAF2-95C633C9CF5C}">
      <dgm:prSet/>
      <dgm:spPr/>
      <dgm:t>
        <a:bodyPr/>
        <a:lstStyle/>
        <a:p>
          <a:endParaRPr lang="en-US"/>
        </a:p>
      </dgm:t>
    </dgm:pt>
    <dgm:pt modelId="{FB5FB0DA-E206-4209-9055-E37F71B3A568}">
      <dgm:prSet phldrT="[Text]" custT="1"/>
      <dgm:spPr/>
      <dgm:t>
        <a:bodyPr/>
        <a:lstStyle/>
        <a:p>
          <a:r>
            <a:rPr lang="en-US" sz="1600" b="0" dirty="0">
              <a:latin typeface="+mn-lt"/>
            </a:rPr>
            <a:t> ED MOUD program</a:t>
          </a:r>
        </a:p>
      </dgm:t>
    </dgm:pt>
    <dgm:pt modelId="{F95EF7CC-282A-496B-972C-64CF636B8F8C}" type="parTrans" cxnId="{F30703DD-154B-4615-B2ED-31A60DA6F5D1}">
      <dgm:prSet/>
      <dgm:spPr/>
      <dgm:t>
        <a:bodyPr/>
        <a:lstStyle/>
        <a:p>
          <a:endParaRPr lang="en-US"/>
        </a:p>
      </dgm:t>
    </dgm:pt>
    <dgm:pt modelId="{3F75C609-E5B1-49CC-B748-31C89BF6BBF0}" type="sibTrans" cxnId="{F30703DD-154B-4615-B2ED-31A60DA6F5D1}">
      <dgm:prSet/>
      <dgm:spPr/>
      <dgm:t>
        <a:bodyPr/>
        <a:lstStyle/>
        <a:p>
          <a:endParaRPr lang="en-US"/>
        </a:p>
      </dgm:t>
    </dgm:pt>
    <dgm:pt modelId="{D007170B-0C54-45E2-92D2-591613A26323}">
      <dgm:prSet phldrT="[Text]" custT="1"/>
      <dgm:spPr/>
      <dgm:t>
        <a:bodyPr/>
        <a:lstStyle/>
        <a:p>
          <a:r>
            <a:rPr lang="en-US" sz="1600" b="0" dirty="0">
              <a:latin typeface="+mn-lt"/>
            </a:rPr>
            <a:t> Project Nurture</a:t>
          </a:r>
          <a:endParaRPr lang="en-US" sz="1600" dirty="0">
            <a:latin typeface="+mn-lt"/>
          </a:endParaRPr>
        </a:p>
      </dgm:t>
    </dgm:pt>
    <dgm:pt modelId="{DD0CA32C-A251-4A87-9A24-6B7A764A7984}" type="parTrans" cxnId="{08A01179-54A9-4C43-9A06-B8427892A92F}">
      <dgm:prSet/>
      <dgm:spPr/>
      <dgm:t>
        <a:bodyPr/>
        <a:lstStyle/>
        <a:p>
          <a:endParaRPr lang="en-US"/>
        </a:p>
      </dgm:t>
    </dgm:pt>
    <dgm:pt modelId="{2ECA502E-2D00-4F3A-AF54-47353B58ED96}" type="sibTrans" cxnId="{08A01179-54A9-4C43-9A06-B8427892A92F}">
      <dgm:prSet/>
      <dgm:spPr/>
      <dgm:t>
        <a:bodyPr/>
        <a:lstStyle/>
        <a:p>
          <a:endParaRPr lang="en-US"/>
        </a:p>
      </dgm:t>
    </dgm:pt>
    <dgm:pt modelId="{C32E657F-3166-4F1F-828D-A1422C9548C8}">
      <dgm:prSet phldrT="[Text]" custT="1"/>
      <dgm:spPr/>
      <dgm:t>
        <a:bodyPr/>
        <a:lstStyle/>
        <a:p>
          <a:pPr>
            <a:buFont typeface="+mj-lt"/>
            <a:buAutoNum type="arabicPeriod"/>
          </a:pPr>
          <a:r>
            <a:rPr lang="en-US" sz="1600" dirty="0">
              <a:latin typeface="+mn-lt"/>
            </a:rPr>
            <a:t>Pilot integrated clinical care from street to IP settings “Mobile Health Model”</a:t>
          </a:r>
        </a:p>
      </dgm:t>
    </dgm:pt>
    <dgm:pt modelId="{1D1E2AF1-905B-4BD9-835F-62C89C03D755}" type="parTrans" cxnId="{4573971E-6178-4D48-AC94-D51DD7ACE68B}">
      <dgm:prSet/>
      <dgm:spPr/>
      <dgm:t>
        <a:bodyPr/>
        <a:lstStyle/>
        <a:p>
          <a:endParaRPr lang="en-US"/>
        </a:p>
      </dgm:t>
    </dgm:pt>
    <dgm:pt modelId="{DF0F8CA0-EDD0-4313-ADC8-601EED4E6445}" type="sibTrans" cxnId="{4573971E-6178-4D48-AC94-D51DD7ACE68B}">
      <dgm:prSet/>
      <dgm:spPr/>
      <dgm:t>
        <a:bodyPr/>
        <a:lstStyle/>
        <a:p>
          <a:endParaRPr lang="en-US"/>
        </a:p>
      </dgm:t>
    </dgm:pt>
    <dgm:pt modelId="{274C110A-8E81-42A2-8DA3-E0245B962536}">
      <dgm:prSet phldrT="[Text]" custT="1"/>
      <dgm:spPr/>
      <dgm:t>
        <a:bodyPr/>
        <a:lstStyle/>
        <a:p>
          <a:pPr>
            <a:buFont typeface="+mj-lt"/>
            <a:buAutoNum type="arabicPeriod"/>
          </a:pPr>
          <a:endParaRPr lang="en-US" sz="1600" dirty="0">
            <a:latin typeface="+mn-lt"/>
          </a:endParaRPr>
        </a:p>
      </dgm:t>
    </dgm:pt>
    <dgm:pt modelId="{34475D43-FD27-45AE-8892-5B2E0973165A}" type="parTrans" cxnId="{149691EC-EC39-4926-81B0-7F64EDDDA6D0}">
      <dgm:prSet/>
      <dgm:spPr/>
      <dgm:t>
        <a:bodyPr/>
        <a:lstStyle/>
        <a:p>
          <a:endParaRPr lang="en-US"/>
        </a:p>
      </dgm:t>
    </dgm:pt>
    <dgm:pt modelId="{BF2341E0-6D8E-42AB-8DB1-2195CFD9568B}" type="sibTrans" cxnId="{149691EC-EC39-4926-81B0-7F64EDDDA6D0}">
      <dgm:prSet/>
      <dgm:spPr/>
      <dgm:t>
        <a:bodyPr/>
        <a:lstStyle/>
        <a:p>
          <a:endParaRPr lang="en-US"/>
        </a:p>
      </dgm:t>
    </dgm:pt>
    <dgm:pt modelId="{2AC87C14-6E3B-440D-AE5B-2E098171BB74}">
      <dgm:prSet phldrT="[Text]" custT="1"/>
      <dgm:spPr/>
      <dgm:t>
        <a:bodyPr/>
        <a:lstStyle/>
        <a:p>
          <a:pPr>
            <a:buFont typeface="+mj-lt"/>
            <a:buAutoNum type="arabicPeriod"/>
          </a:pPr>
          <a:r>
            <a:rPr lang="en-US" sz="1600" dirty="0"/>
            <a:t>Emerging opportunities</a:t>
          </a:r>
        </a:p>
      </dgm:t>
    </dgm:pt>
    <dgm:pt modelId="{883C21E9-7F7E-43C8-BAB2-291EDE5F0901}" type="parTrans" cxnId="{5A62796E-3A3D-4CDB-B7E4-60DB0A8B0BEF}">
      <dgm:prSet/>
      <dgm:spPr/>
    </dgm:pt>
    <dgm:pt modelId="{7FC874D9-C1DA-47FD-991B-DAA99175C95C}" type="sibTrans" cxnId="{5A62796E-3A3D-4CDB-B7E4-60DB0A8B0BEF}">
      <dgm:prSet/>
      <dgm:spPr/>
    </dgm:pt>
    <dgm:pt modelId="{933B41C5-DCD3-4143-988C-5A1600911952}" type="pres">
      <dgm:prSet presAssocID="{F10A1DFB-EC90-421D-A2C9-E2E3049F24FA}" presName="Name0" presStyleCnt="0">
        <dgm:presLayoutVars>
          <dgm:dir/>
          <dgm:animLvl val="lvl"/>
          <dgm:resizeHandles val="exact"/>
        </dgm:presLayoutVars>
      </dgm:prSet>
      <dgm:spPr/>
    </dgm:pt>
    <dgm:pt modelId="{96ABAD63-2BAB-4819-AC6C-289C2017060D}" type="pres">
      <dgm:prSet presAssocID="{0BA747A9-4C98-4038-AE6F-E9F9A83AE4E0}" presName="composite" presStyleCnt="0"/>
      <dgm:spPr/>
    </dgm:pt>
    <dgm:pt modelId="{AF42AF23-D43B-4495-ACF9-A3C6138D3DB7}" type="pres">
      <dgm:prSet presAssocID="{0BA747A9-4C98-4038-AE6F-E9F9A83AE4E0}" presName="parTx" presStyleLbl="alignNode1" presStyleIdx="0" presStyleCnt="2" custLinFactX="11410" custLinFactNeighborX="100000" custLinFactNeighborY="-6926">
        <dgm:presLayoutVars>
          <dgm:chMax val="0"/>
          <dgm:chPref val="0"/>
          <dgm:bulletEnabled val="1"/>
        </dgm:presLayoutVars>
      </dgm:prSet>
      <dgm:spPr/>
    </dgm:pt>
    <dgm:pt modelId="{EAF52BB8-522E-4FEE-9EE8-AA1687DC40A7}" type="pres">
      <dgm:prSet presAssocID="{0BA747A9-4C98-4038-AE6F-E9F9A83AE4E0}" presName="desTx" presStyleLbl="alignAccFollowNode1" presStyleIdx="0" presStyleCnt="2" custLinFactX="11675" custLinFactNeighborX="100000" custLinFactNeighborY="-3764">
        <dgm:presLayoutVars>
          <dgm:bulletEnabled val="1"/>
        </dgm:presLayoutVars>
      </dgm:prSet>
      <dgm:spPr/>
    </dgm:pt>
    <dgm:pt modelId="{DF63E300-2CDD-445B-A2C7-DB04B6504384}" type="pres">
      <dgm:prSet presAssocID="{DF0073BF-811B-4F81-8CC2-F92F813CB682}" presName="space" presStyleCnt="0"/>
      <dgm:spPr/>
    </dgm:pt>
    <dgm:pt modelId="{36991886-C9DF-4FD9-9E1F-B9720B7A839A}" type="pres">
      <dgm:prSet presAssocID="{3BA8D25F-02E8-4D79-B250-7579DB16AA9D}" presName="composite" presStyleCnt="0"/>
      <dgm:spPr/>
    </dgm:pt>
    <dgm:pt modelId="{5E56F8A4-47CE-4B0F-9271-BB9B71AA2425}" type="pres">
      <dgm:prSet presAssocID="{3BA8D25F-02E8-4D79-B250-7579DB16AA9D}" presName="parTx" presStyleLbl="alignNode1" presStyleIdx="1" presStyleCnt="2" custLinFactX="-10118" custLinFactNeighborX="-100000" custLinFactNeighborY="-6926">
        <dgm:presLayoutVars>
          <dgm:chMax val="0"/>
          <dgm:chPref val="0"/>
          <dgm:bulletEnabled val="1"/>
        </dgm:presLayoutVars>
      </dgm:prSet>
      <dgm:spPr/>
    </dgm:pt>
    <dgm:pt modelId="{8FB8DC85-A8DE-463A-906B-32A01AB8D9CF}" type="pres">
      <dgm:prSet presAssocID="{3BA8D25F-02E8-4D79-B250-7579DB16AA9D}" presName="desTx" presStyleLbl="alignAccFollowNode1" presStyleIdx="1" presStyleCnt="2" custLinFactX="-10376" custLinFactNeighborX="-100000" custLinFactNeighborY="-4004">
        <dgm:presLayoutVars>
          <dgm:bulletEnabled val="1"/>
        </dgm:presLayoutVars>
      </dgm:prSet>
      <dgm:spPr/>
    </dgm:pt>
  </dgm:ptLst>
  <dgm:cxnLst>
    <dgm:cxn modelId="{51B61905-F8C3-45DD-998C-5067444AF15B}" type="presOf" srcId="{D007170B-0C54-45E2-92D2-591613A26323}" destId="{8FB8DC85-A8DE-463A-906B-32A01AB8D9CF}" srcOrd="0" destOrd="3" presId="urn:microsoft.com/office/officeart/2005/8/layout/hList1"/>
    <dgm:cxn modelId="{57049906-AA3C-4810-8089-A21B1CF03E45}" type="presOf" srcId="{F10A1DFB-EC90-421D-A2C9-E2E3049F24FA}" destId="{933B41C5-DCD3-4143-988C-5A1600911952}" srcOrd="0" destOrd="0" presId="urn:microsoft.com/office/officeart/2005/8/layout/hList1"/>
    <dgm:cxn modelId="{3F69D009-7E41-4780-B915-384CF77736F7}" srcId="{F10A1DFB-EC90-421D-A2C9-E2E3049F24FA}" destId="{3BA8D25F-02E8-4D79-B250-7579DB16AA9D}" srcOrd="1" destOrd="0" parTransId="{15D8853C-F368-466D-A6EF-D4E00991CF1C}" sibTransId="{47FFE6CB-6884-4BB6-ACEE-884C53E89D99}"/>
    <dgm:cxn modelId="{9C974016-4AD5-4128-94E1-9A82BFEA2A41}" srcId="{F10A1DFB-EC90-421D-A2C9-E2E3049F24FA}" destId="{0BA747A9-4C98-4038-AE6F-E9F9A83AE4E0}" srcOrd="0" destOrd="0" parTransId="{2D7283A8-3004-46C9-9B50-1FE78A2192FF}" sibTransId="{DF0073BF-811B-4F81-8CC2-F92F813CB682}"/>
    <dgm:cxn modelId="{4573971E-6178-4D48-AC94-D51DD7ACE68B}" srcId="{3BA8D25F-02E8-4D79-B250-7579DB16AA9D}" destId="{C32E657F-3166-4F1F-828D-A1422C9548C8}" srcOrd="2" destOrd="0" parTransId="{1D1E2AF1-905B-4BD9-835F-62C89C03D755}" sibTransId="{DF0F8CA0-EDD0-4313-ADC8-601EED4E6445}"/>
    <dgm:cxn modelId="{836A0522-0808-4BC5-8E1B-3B2AE6F77263}" srcId="{0BA747A9-4C98-4038-AE6F-E9F9A83AE4E0}" destId="{C95CF2C6-3707-4AD8-9D1F-7BCBA0272D21}" srcOrd="0" destOrd="0" parTransId="{618FB087-7D58-4EAC-9538-47DD754DCE04}" sibTransId="{33559243-43AF-46AD-9823-240CA7563921}"/>
    <dgm:cxn modelId="{F5F42D28-EA26-42D0-B5A2-443D1F556185}" srcId="{4DECA452-B0B0-4C10-BE61-1420511F9ADF}" destId="{DBA2C20F-9939-46F3-8581-FDEA09995E2E}" srcOrd="0" destOrd="0" parTransId="{D173A0D9-33DD-49D0-B9EE-8DA9320797F3}" sibTransId="{C16EF29D-299F-41FB-AF1A-0BF3692EE723}"/>
    <dgm:cxn modelId="{28AE2867-3C2D-4988-B0BA-CE2673C5CB14}" type="presOf" srcId="{DBA2C20F-9939-46F3-8581-FDEA09995E2E}" destId="{8FB8DC85-A8DE-463A-906B-32A01AB8D9CF}" srcOrd="0" destOrd="1" presId="urn:microsoft.com/office/officeart/2005/8/layout/hList1"/>
    <dgm:cxn modelId="{5A62796E-3A3D-4CDB-B7E4-60DB0A8B0BEF}" srcId="{0BA747A9-4C98-4038-AE6F-E9F9A83AE4E0}" destId="{2AC87C14-6E3B-440D-AE5B-2E098171BB74}" srcOrd="2" destOrd="0" parTransId="{883C21E9-7F7E-43C8-BAB2-291EDE5F0901}" sibTransId="{7FC874D9-C1DA-47FD-991B-DAA99175C95C}"/>
    <dgm:cxn modelId="{0F414D4F-3D21-46F7-B94A-47DDFF4F1715}" type="presOf" srcId="{FB5FB0DA-E206-4209-9055-E37F71B3A568}" destId="{8FB8DC85-A8DE-463A-906B-32A01AB8D9CF}" srcOrd="0" destOrd="2" presId="urn:microsoft.com/office/officeart/2005/8/layout/hList1"/>
    <dgm:cxn modelId="{90E15E76-2C16-4B8C-A594-55425714C1BF}" type="presOf" srcId="{0BA747A9-4C98-4038-AE6F-E9F9A83AE4E0}" destId="{AF42AF23-D43B-4495-ACF9-A3C6138D3DB7}" srcOrd="0" destOrd="0" presId="urn:microsoft.com/office/officeart/2005/8/layout/hList1"/>
    <dgm:cxn modelId="{08A01179-54A9-4C43-9A06-B8427892A92F}" srcId="{4DECA452-B0B0-4C10-BE61-1420511F9ADF}" destId="{D007170B-0C54-45E2-92D2-591613A26323}" srcOrd="2" destOrd="0" parTransId="{DD0CA32C-A251-4A87-9A24-6B7A764A7984}" sibTransId="{2ECA502E-2D00-4F3A-AF54-47353B58ED96}"/>
    <dgm:cxn modelId="{E4FE5390-0B43-4157-B721-CF15262BD97D}" type="presOf" srcId="{C32E657F-3166-4F1F-828D-A1422C9548C8}" destId="{8FB8DC85-A8DE-463A-906B-32A01AB8D9CF}" srcOrd="0" destOrd="5" presId="urn:microsoft.com/office/officeart/2005/8/layout/hList1"/>
    <dgm:cxn modelId="{A067B992-D5CF-4916-9587-4C0CE1A9F1E7}" type="presOf" srcId="{274C110A-8E81-42A2-8DA3-E0245B962536}" destId="{8FB8DC85-A8DE-463A-906B-32A01AB8D9CF}" srcOrd="0" destOrd="4" presId="urn:microsoft.com/office/officeart/2005/8/layout/hList1"/>
    <dgm:cxn modelId="{C2A12196-37EC-F540-BAF2-95C633C9CF5C}" srcId="{0BA747A9-4C98-4038-AE6F-E9F9A83AE4E0}" destId="{563D247F-4BD7-0246-B856-91913523AA59}" srcOrd="1" destOrd="0" parTransId="{8091EF1B-5D8A-CD4A-9EA8-D5DFE063A883}" sibTransId="{CA262011-378C-4E41-B883-9B1E36E2EEEF}"/>
    <dgm:cxn modelId="{14AC6DA6-89CC-48EF-93CA-AB62863E8510}" type="presOf" srcId="{4DECA452-B0B0-4C10-BE61-1420511F9ADF}" destId="{8FB8DC85-A8DE-463A-906B-32A01AB8D9CF}" srcOrd="0" destOrd="0" presId="urn:microsoft.com/office/officeart/2005/8/layout/hList1"/>
    <dgm:cxn modelId="{44BBDDAF-6F0B-4FCE-88F5-1212E312A45C}" type="presOf" srcId="{C95CF2C6-3707-4AD8-9D1F-7BCBA0272D21}" destId="{EAF52BB8-522E-4FEE-9EE8-AA1687DC40A7}" srcOrd="0" destOrd="0" presId="urn:microsoft.com/office/officeart/2005/8/layout/hList1"/>
    <dgm:cxn modelId="{76B54EC3-4598-4AC9-BF06-4B1489724392}" srcId="{3BA8D25F-02E8-4D79-B250-7579DB16AA9D}" destId="{4DECA452-B0B0-4C10-BE61-1420511F9ADF}" srcOrd="0" destOrd="0" parTransId="{04C580C4-2D26-4A2B-A292-BEBFDCF8A575}" sibTransId="{771DE01A-28BD-4D06-BDE4-4F47A7FA000A}"/>
    <dgm:cxn modelId="{2D7379C5-EC37-5745-B3F7-B46887E285BE}" type="presOf" srcId="{563D247F-4BD7-0246-B856-91913523AA59}" destId="{EAF52BB8-522E-4FEE-9EE8-AA1687DC40A7}" srcOrd="0" destOrd="1" presId="urn:microsoft.com/office/officeart/2005/8/layout/hList1"/>
    <dgm:cxn modelId="{F30703DD-154B-4615-B2ED-31A60DA6F5D1}" srcId="{4DECA452-B0B0-4C10-BE61-1420511F9ADF}" destId="{FB5FB0DA-E206-4209-9055-E37F71B3A568}" srcOrd="1" destOrd="0" parTransId="{F95EF7CC-282A-496B-972C-64CF636B8F8C}" sibTransId="{3F75C609-E5B1-49CC-B748-31C89BF6BBF0}"/>
    <dgm:cxn modelId="{149691EC-EC39-4926-81B0-7F64EDDDA6D0}" srcId="{3BA8D25F-02E8-4D79-B250-7579DB16AA9D}" destId="{274C110A-8E81-42A2-8DA3-E0245B962536}" srcOrd="1" destOrd="0" parTransId="{34475D43-FD27-45AE-8892-5B2E0973165A}" sibTransId="{BF2341E0-6D8E-42AB-8DB1-2195CFD9568B}"/>
    <dgm:cxn modelId="{3FB298ED-314A-4C80-AD5D-A97DA59FE886}" type="presOf" srcId="{2AC87C14-6E3B-440D-AE5B-2E098171BB74}" destId="{EAF52BB8-522E-4FEE-9EE8-AA1687DC40A7}" srcOrd="0" destOrd="2" presId="urn:microsoft.com/office/officeart/2005/8/layout/hList1"/>
    <dgm:cxn modelId="{2BED28EE-2195-445F-9258-000E2F85D06E}" type="presOf" srcId="{3BA8D25F-02E8-4D79-B250-7579DB16AA9D}" destId="{5E56F8A4-47CE-4B0F-9271-BB9B71AA2425}" srcOrd="0" destOrd="0" presId="urn:microsoft.com/office/officeart/2005/8/layout/hList1"/>
    <dgm:cxn modelId="{792D13E1-D958-477A-9EC0-9EBD8CD97013}" type="presParOf" srcId="{933B41C5-DCD3-4143-988C-5A1600911952}" destId="{96ABAD63-2BAB-4819-AC6C-289C2017060D}" srcOrd="0" destOrd="0" presId="urn:microsoft.com/office/officeart/2005/8/layout/hList1"/>
    <dgm:cxn modelId="{7EE56FA5-72DE-44E6-BD8B-4D2EE67F29F8}" type="presParOf" srcId="{96ABAD63-2BAB-4819-AC6C-289C2017060D}" destId="{AF42AF23-D43B-4495-ACF9-A3C6138D3DB7}" srcOrd="0" destOrd="0" presId="urn:microsoft.com/office/officeart/2005/8/layout/hList1"/>
    <dgm:cxn modelId="{8FA70E94-89E2-4E05-8904-9BDE0802C638}" type="presParOf" srcId="{96ABAD63-2BAB-4819-AC6C-289C2017060D}" destId="{EAF52BB8-522E-4FEE-9EE8-AA1687DC40A7}" srcOrd="1" destOrd="0" presId="urn:microsoft.com/office/officeart/2005/8/layout/hList1"/>
    <dgm:cxn modelId="{843A1FF4-93BC-4126-8F87-0C0BECCB883D}" type="presParOf" srcId="{933B41C5-DCD3-4143-988C-5A1600911952}" destId="{DF63E300-2CDD-445B-A2C7-DB04B6504384}" srcOrd="1" destOrd="0" presId="urn:microsoft.com/office/officeart/2005/8/layout/hList1"/>
    <dgm:cxn modelId="{0CD4FD26-D523-470B-A37A-034CE71C8EFE}" type="presParOf" srcId="{933B41C5-DCD3-4143-988C-5A1600911952}" destId="{36991886-C9DF-4FD9-9E1F-B9720B7A839A}" srcOrd="2" destOrd="0" presId="urn:microsoft.com/office/officeart/2005/8/layout/hList1"/>
    <dgm:cxn modelId="{835D6515-333E-4F0E-B166-3AFFC3EF5C8B}" type="presParOf" srcId="{36991886-C9DF-4FD9-9E1F-B9720B7A839A}" destId="{5E56F8A4-47CE-4B0F-9271-BB9B71AA2425}" srcOrd="0" destOrd="0" presId="urn:microsoft.com/office/officeart/2005/8/layout/hList1"/>
    <dgm:cxn modelId="{D8072333-815A-44D2-AB05-DF9C55818172}" type="presParOf" srcId="{36991886-C9DF-4FD9-9E1F-B9720B7A839A}" destId="{8FB8DC85-A8DE-463A-906B-32A01AB8D9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F5EEF-4E8B-4502-8213-61A7BD083158}">
      <dsp:nvSpPr>
        <dsp:cNvPr id="0" name=""/>
        <dsp:cNvSpPr/>
      </dsp:nvSpPr>
      <dsp:spPr>
        <a:xfrm>
          <a:off x="788984" y="56122"/>
          <a:ext cx="2438028" cy="2437993"/>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Substance Use Disorder (fentanyl, meth)</a:t>
          </a:r>
        </a:p>
      </dsp:txBody>
      <dsp:txXfrm>
        <a:off x="1146025" y="413158"/>
        <a:ext cx="1723946" cy="1723921"/>
      </dsp:txXfrm>
    </dsp:sp>
    <dsp:sp modelId="{9CA8D491-0F21-4CAA-8CEF-CD45313C1BC1}">
      <dsp:nvSpPr>
        <dsp:cNvPr id="0" name=""/>
        <dsp:cNvSpPr/>
      </dsp:nvSpPr>
      <dsp:spPr>
        <a:xfrm>
          <a:off x="1829727" y="1626006"/>
          <a:ext cx="2438028" cy="2437993"/>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Homelessness crisis</a:t>
          </a:r>
        </a:p>
      </dsp:txBody>
      <dsp:txXfrm>
        <a:off x="2186768" y="1983042"/>
        <a:ext cx="1723946" cy="1723921"/>
      </dsp:txXfrm>
    </dsp:sp>
    <dsp:sp modelId="{161D6C29-37C6-4613-895D-12D356AC388A}">
      <dsp:nvSpPr>
        <dsp:cNvPr id="0" name=""/>
        <dsp:cNvSpPr/>
      </dsp:nvSpPr>
      <dsp:spPr>
        <a:xfrm>
          <a:off x="2865841" y="15286"/>
          <a:ext cx="2438028" cy="2437993"/>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Untreated mental health (psychosis)</a:t>
          </a:r>
        </a:p>
      </dsp:txBody>
      <dsp:txXfrm>
        <a:off x="3222882" y="372322"/>
        <a:ext cx="1723946" cy="172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3BC68-1109-47D5-A93D-4A9D091C508C}">
      <dsp:nvSpPr>
        <dsp:cNvPr id="0" name=""/>
        <dsp:cNvSpPr/>
      </dsp:nvSpPr>
      <dsp:spPr>
        <a:xfrm>
          <a:off x="0" y="0"/>
          <a:ext cx="73507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379A70-C02A-41A3-8332-79111987029B}">
      <dsp:nvSpPr>
        <dsp:cNvPr id="0" name=""/>
        <dsp:cNvSpPr/>
      </dsp:nvSpPr>
      <dsp:spPr>
        <a:xfrm>
          <a:off x="0" y="0"/>
          <a:ext cx="1470142" cy="4401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What does this analysis tell us?</a:t>
          </a:r>
          <a:endParaRPr lang="en-US" sz="2900" kern="1200"/>
        </a:p>
      </dsp:txBody>
      <dsp:txXfrm>
        <a:off x="0" y="0"/>
        <a:ext cx="1470142" cy="4401205"/>
      </dsp:txXfrm>
    </dsp:sp>
    <dsp:sp modelId="{78D42643-4FE9-4C9B-A360-28588BF95E5B}">
      <dsp:nvSpPr>
        <dsp:cNvPr id="0" name=""/>
        <dsp:cNvSpPr/>
      </dsp:nvSpPr>
      <dsp:spPr>
        <a:xfrm>
          <a:off x="1580402" y="41476"/>
          <a:ext cx="5770308" cy="8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Segmentation by these cohorts helps identify opportunities to improve care</a:t>
          </a:r>
        </a:p>
      </dsp:txBody>
      <dsp:txXfrm>
        <a:off x="1580402" y="41476"/>
        <a:ext cx="5770308" cy="829523"/>
      </dsp:txXfrm>
    </dsp:sp>
    <dsp:sp modelId="{4C615B61-D38F-4C77-A0D8-B3E949CDF964}">
      <dsp:nvSpPr>
        <dsp:cNvPr id="0" name=""/>
        <dsp:cNvSpPr/>
      </dsp:nvSpPr>
      <dsp:spPr>
        <a:xfrm>
          <a:off x="1470142" y="871000"/>
          <a:ext cx="58805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FA7689-0583-4DD7-A6CD-7693CB3CABBD}">
      <dsp:nvSpPr>
        <dsp:cNvPr id="0" name=""/>
        <dsp:cNvSpPr/>
      </dsp:nvSpPr>
      <dsp:spPr>
        <a:xfrm>
          <a:off x="1580402" y="912476"/>
          <a:ext cx="5770308" cy="8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Many of the individuals struggling with these conditions have accessed the system multiple times only to have it fail them</a:t>
          </a:r>
        </a:p>
      </dsp:txBody>
      <dsp:txXfrm>
        <a:off x="1580402" y="912476"/>
        <a:ext cx="5770308" cy="829523"/>
      </dsp:txXfrm>
    </dsp:sp>
    <dsp:sp modelId="{275BB5DC-CC37-49EC-BFFC-0B5F751CE243}">
      <dsp:nvSpPr>
        <dsp:cNvPr id="0" name=""/>
        <dsp:cNvSpPr/>
      </dsp:nvSpPr>
      <dsp:spPr>
        <a:xfrm>
          <a:off x="1470142" y="1742000"/>
          <a:ext cx="58805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07D5CB-3F50-449B-9CCE-0D23B86C1A33}">
      <dsp:nvSpPr>
        <dsp:cNvPr id="0" name=""/>
        <dsp:cNvSpPr/>
      </dsp:nvSpPr>
      <dsp:spPr>
        <a:xfrm>
          <a:off x="1580402" y="1783476"/>
          <a:ext cx="5770308" cy="8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Many of these individuals do not access care in a single place, rely on a single provider, or engage in patterns that look like non-cohort members. </a:t>
          </a:r>
        </a:p>
      </dsp:txBody>
      <dsp:txXfrm>
        <a:off x="1580402" y="1783476"/>
        <a:ext cx="5770308" cy="829523"/>
      </dsp:txXfrm>
    </dsp:sp>
    <dsp:sp modelId="{47A4DABE-6097-4BCC-B40D-B3D284E892BD}">
      <dsp:nvSpPr>
        <dsp:cNvPr id="0" name=""/>
        <dsp:cNvSpPr/>
      </dsp:nvSpPr>
      <dsp:spPr>
        <a:xfrm>
          <a:off x="1470142" y="2613000"/>
          <a:ext cx="58805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C9F49-2A79-4025-BF33-AEBCD08C65AA}">
      <dsp:nvSpPr>
        <dsp:cNvPr id="0" name=""/>
        <dsp:cNvSpPr/>
      </dsp:nvSpPr>
      <dsp:spPr>
        <a:xfrm>
          <a:off x="1580402" y="2654476"/>
          <a:ext cx="5770308" cy="8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Medicaid funding model is not optimized to get the right resources to the right places--particularly when it comes to addressing SDOH and significant BH needs.</a:t>
          </a:r>
        </a:p>
      </dsp:txBody>
      <dsp:txXfrm>
        <a:off x="1580402" y="2654476"/>
        <a:ext cx="5770308" cy="829523"/>
      </dsp:txXfrm>
    </dsp:sp>
    <dsp:sp modelId="{5CC027A2-F90D-4A27-B1BF-13B3A048C1E1}">
      <dsp:nvSpPr>
        <dsp:cNvPr id="0" name=""/>
        <dsp:cNvSpPr/>
      </dsp:nvSpPr>
      <dsp:spPr>
        <a:xfrm>
          <a:off x="1470142" y="3484000"/>
          <a:ext cx="58805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C310D2-E545-4A37-BC51-14223DBF0EAC}">
      <dsp:nvSpPr>
        <dsp:cNvPr id="0" name=""/>
        <dsp:cNvSpPr/>
      </dsp:nvSpPr>
      <dsp:spPr>
        <a:xfrm>
          <a:off x="1580402" y="3525476"/>
          <a:ext cx="5770308" cy="829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 systems providing vital services and supports are not coordinated, including health, social services, and housing.</a:t>
          </a:r>
        </a:p>
      </dsp:txBody>
      <dsp:txXfrm>
        <a:off x="1580402" y="3525476"/>
        <a:ext cx="5770308" cy="829523"/>
      </dsp:txXfrm>
    </dsp:sp>
    <dsp:sp modelId="{0F3963CE-18CD-4B34-AD56-B744D9EC2F51}">
      <dsp:nvSpPr>
        <dsp:cNvPr id="0" name=""/>
        <dsp:cNvSpPr/>
      </dsp:nvSpPr>
      <dsp:spPr>
        <a:xfrm>
          <a:off x="1470142" y="4355000"/>
          <a:ext cx="588056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422F-4D33-443E-AF05-BA1F0A940E12}">
      <dsp:nvSpPr>
        <dsp:cNvPr id="0" name=""/>
        <dsp:cNvSpPr/>
      </dsp:nvSpPr>
      <dsp:spPr>
        <a:xfrm>
          <a:off x="916483"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Maternity</a:t>
          </a:r>
        </a:p>
      </dsp:txBody>
      <dsp:txXfrm>
        <a:off x="916483" y="1984"/>
        <a:ext cx="2030015" cy="1218009"/>
      </dsp:txXfrm>
    </dsp:sp>
    <dsp:sp modelId="{EE64B525-3162-492F-98B7-A221F9B252E1}">
      <dsp:nvSpPr>
        <dsp:cNvPr id="0" name=""/>
        <dsp:cNvSpPr/>
      </dsp:nvSpPr>
      <dsp:spPr>
        <a:xfrm>
          <a:off x="3149500" y="1984"/>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Emergency Department</a:t>
          </a:r>
        </a:p>
      </dsp:txBody>
      <dsp:txXfrm>
        <a:off x="3149500" y="1984"/>
        <a:ext cx="2030015" cy="1218009"/>
      </dsp:txXfrm>
    </dsp:sp>
    <dsp:sp modelId="{8882FFB8-D135-4D18-ADBA-91B008925AE9}">
      <dsp:nvSpPr>
        <dsp:cNvPr id="0" name=""/>
        <dsp:cNvSpPr/>
      </dsp:nvSpPr>
      <dsp:spPr>
        <a:xfrm>
          <a:off x="916483"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Inpatient Medicine</a:t>
          </a:r>
        </a:p>
      </dsp:txBody>
      <dsp:txXfrm>
        <a:off x="916483" y="1422995"/>
        <a:ext cx="2030015" cy="1218009"/>
      </dsp:txXfrm>
    </dsp:sp>
    <dsp:sp modelId="{573605C5-682B-4349-B08A-A6DFE2E4039B}">
      <dsp:nvSpPr>
        <dsp:cNvPr id="0" name=""/>
        <dsp:cNvSpPr/>
      </dsp:nvSpPr>
      <dsp:spPr>
        <a:xfrm>
          <a:off x="3149500" y="1422995"/>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Outpatient</a:t>
          </a:r>
        </a:p>
      </dsp:txBody>
      <dsp:txXfrm>
        <a:off x="3149500" y="1422995"/>
        <a:ext cx="2030015" cy="1218009"/>
      </dsp:txXfrm>
    </dsp:sp>
    <dsp:sp modelId="{1AEEE594-74BE-41A5-B770-C85091125CDF}">
      <dsp:nvSpPr>
        <dsp:cNvPr id="0" name=""/>
        <dsp:cNvSpPr/>
      </dsp:nvSpPr>
      <dsp:spPr>
        <a:xfrm>
          <a:off x="2032992" y="2844006"/>
          <a:ext cx="2030015" cy="12180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Interstitial</a:t>
          </a:r>
        </a:p>
      </dsp:txBody>
      <dsp:txXfrm>
        <a:off x="2032992" y="2844006"/>
        <a:ext cx="2030015" cy="1218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2AF23-D43B-4495-ACF9-A3C6138D3DB7}">
      <dsp:nvSpPr>
        <dsp:cNvPr id="0" name=""/>
        <dsp:cNvSpPr/>
      </dsp:nvSpPr>
      <dsp:spPr>
        <a:xfrm>
          <a:off x="4105309" y="2"/>
          <a:ext cx="3684831" cy="147393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Care Coordination Model</a:t>
          </a:r>
        </a:p>
      </dsp:txBody>
      <dsp:txXfrm>
        <a:off x="4105309" y="2"/>
        <a:ext cx="3684831" cy="1473932"/>
      </dsp:txXfrm>
    </dsp:sp>
    <dsp:sp modelId="{EAF52BB8-522E-4FEE-9EE8-AA1687DC40A7}">
      <dsp:nvSpPr>
        <dsp:cNvPr id="0" name=""/>
        <dsp:cNvSpPr/>
      </dsp:nvSpPr>
      <dsp:spPr>
        <a:xfrm>
          <a:off x="4115073" y="1468564"/>
          <a:ext cx="3684831" cy="2854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1600" kern="1200" dirty="0"/>
            <a:t>Aligned care coordination for the cohort</a:t>
          </a:r>
        </a:p>
        <a:p>
          <a:pPr marL="171450" lvl="1" indent="-171450" algn="l" defTabSz="711200">
            <a:lnSpc>
              <a:spcPct val="90000"/>
            </a:lnSpc>
            <a:spcBef>
              <a:spcPct val="0"/>
            </a:spcBef>
            <a:spcAft>
              <a:spcPct val="15000"/>
            </a:spcAft>
            <a:buFont typeface="+mj-lt"/>
            <a:buAutoNum type="arabicPeriod"/>
          </a:pPr>
          <a:r>
            <a:rPr lang="en-US" sz="1600" kern="1200" dirty="0"/>
            <a:t>Case Conferencing</a:t>
          </a:r>
        </a:p>
        <a:p>
          <a:pPr marL="171450" lvl="1" indent="-171450" algn="l" defTabSz="711200">
            <a:lnSpc>
              <a:spcPct val="90000"/>
            </a:lnSpc>
            <a:spcBef>
              <a:spcPct val="0"/>
            </a:spcBef>
            <a:spcAft>
              <a:spcPct val="15000"/>
            </a:spcAft>
            <a:buFont typeface="+mj-lt"/>
            <a:buAutoNum type="arabicPeriod"/>
          </a:pPr>
          <a:r>
            <a:rPr lang="en-US" sz="1600" kern="1200" dirty="0"/>
            <a:t>Emerging opportunities</a:t>
          </a:r>
        </a:p>
      </dsp:txBody>
      <dsp:txXfrm>
        <a:off x="4115073" y="1468564"/>
        <a:ext cx="3684831" cy="2854800"/>
      </dsp:txXfrm>
    </dsp:sp>
    <dsp:sp modelId="{5E56F8A4-47CE-4B0F-9271-BB9B71AA2425}">
      <dsp:nvSpPr>
        <dsp:cNvPr id="0" name=""/>
        <dsp:cNvSpPr/>
      </dsp:nvSpPr>
      <dsp:spPr>
        <a:xfrm>
          <a:off x="143083" y="2"/>
          <a:ext cx="3684831" cy="147393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Clinical Model</a:t>
          </a:r>
        </a:p>
      </dsp:txBody>
      <dsp:txXfrm>
        <a:off x="143083" y="2"/>
        <a:ext cx="3684831" cy="1473932"/>
      </dsp:txXfrm>
    </dsp:sp>
    <dsp:sp modelId="{8FB8DC85-A8DE-463A-906B-32A01AB8D9CF}">
      <dsp:nvSpPr>
        <dsp:cNvPr id="0" name=""/>
        <dsp:cNvSpPr/>
      </dsp:nvSpPr>
      <dsp:spPr>
        <a:xfrm>
          <a:off x="133576" y="1461713"/>
          <a:ext cx="3684831" cy="28548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mj-lt"/>
            <a:buAutoNum type="arabicPeriod"/>
          </a:pPr>
          <a:r>
            <a:rPr lang="en-US" sz="1600" kern="1200" dirty="0">
              <a:latin typeface="+mn-lt"/>
            </a:rPr>
            <a:t> Scale 3 programs at highly utilized sites to better meet member needs:</a:t>
          </a:r>
        </a:p>
        <a:p>
          <a:pPr marL="342900" lvl="2" indent="-171450" algn="l" defTabSz="711200">
            <a:lnSpc>
              <a:spcPct val="90000"/>
            </a:lnSpc>
            <a:spcBef>
              <a:spcPct val="0"/>
            </a:spcBef>
            <a:spcAft>
              <a:spcPct val="15000"/>
            </a:spcAft>
            <a:buChar char="•"/>
          </a:pPr>
          <a:r>
            <a:rPr lang="en-US" sz="1600" b="0" kern="1200" dirty="0">
              <a:latin typeface="+mn-lt"/>
            </a:rPr>
            <a:t> Inpatient addiction consult service</a:t>
          </a:r>
        </a:p>
        <a:p>
          <a:pPr marL="342900" lvl="2" indent="-171450" algn="l" defTabSz="711200">
            <a:lnSpc>
              <a:spcPct val="90000"/>
            </a:lnSpc>
            <a:spcBef>
              <a:spcPct val="0"/>
            </a:spcBef>
            <a:spcAft>
              <a:spcPct val="15000"/>
            </a:spcAft>
            <a:buChar char="•"/>
          </a:pPr>
          <a:r>
            <a:rPr lang="en-US" sz="1600" b="0" kern="1200" dirty="0">
              <a:latin typeface="+mn-lt"/>
            </a:rPr>
            <a:t> ED MOUD program</a:t>
          </a:r>
        </a:p>
        <a:p>
          <a:pPr marL="342900" lvl="2" indent="-171450" algn="l" defTabSz="711200">
            <a:lnSpc>
              <a:spcPct val="90000"/>
            </a:lnSpc>
            <a:spcBef>
              <a:spcPct val="0"/>
            </a:spcBef>
            <a:spcAft>
              <a:spcPct val="15000"/>
            </a:spcAft>
            <a:buChar char="•"/>
          </a:pPr>
          <a:r>
            <a:rPr lang="en-US" sz="1600" b="0" kern="1200" dirty="0">
              <a:latin typeface="+mn-lt"/>
            </a:rPr>
            <a:t> Project Nurture</a:t>
          </a:r>
          <a:endParaRPr lang="en-US" sz="1600" kern="1200" dirty="0">
            <a:latin typeface="+mn-lt"/>
          </a:endParaRPr>
        </a:p>
        <a:p>
          <a:pPr marL="171450" lvl="1" indent="-171450" algn="l" defTabSz="711200">
            <a:lnSpc>
              <a:spcPct val="90000"/>
            </a:lnSpc>
            <a:spcBef>
              <a:spcPct val="0"/>
            </a:spcBef>
            <a:spcAft>
              <a:spcPct val="15000"/>
            </a:spcAft>
            <a:buFont typeface="+mj-lt"/>
            <a:buAutoNum type="arabicPeriod"/>
          </a:pPr>
          <a:endParaRPr lang="en-US" sz="1600" kern="1200" dirty="0">
            <a:latin typeface="+mn-lt"/>
          </a:endParaRPr>
        </a:p>
        <a:p>
          <a:pPr marL="171450" lvl="1" indent="-171450" algn="l" defTabSz="711200">
            <a:lnSpc>
              <a:spcPct val="90000"/>
            </a:lnSpc>
            <a:spcBef>
              <a:spcPct val="0"/>
            </a:spcBef>
            <a:spcAft>
              <a:spcPct val="15000"/>
            </a:spcAft>
            <a:buFont typeface="+mj-lt"/>
            <a:buAutoNum type="arabicPeriod"/>
          </a:pPr>
          <a:r>
            <a:rPr lang="en-US" sz="1600" kern="1200" dirty="0">
              <a:latin typeface="+mn-lt"/>
            </a:rPr>
            <a:t>Pilot integrated clinical care from street to IP settings “Mobile Health Model”</a:t>
          </a:r>
        </a:p>
      </dsp:txBody>
      <dsp:txXfrm>
        <a:off x="133576" y="1461713"/>
        <a:ext cx="3684831"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CFA03-48DF-C141-908C-BF3DCFB3BEEF}" type="datetimeFigureOut">
              <a:rPr lang="en-US" smtClean="0">
                <a:latin typeface="Arial" charset="0"/>
              </a:rPr>
              <a:t>9/27/2024</a:t>
            </a:fld>
            <a:endParaRPr lang="en-US">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F78E76-4621-B04C-883F-954B019C47F7}"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48052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9B7069F8-2239-BC4E-A2F4-FC5BC5F7009E}" type="datetimeFigureOut">
              <a:rPr lang="en-US" smtClean="0"/>
              <a:pPr/>
              <a:t>9/27/2024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CF151EA3-896B-2140-8941-46E47C8C8529}" type="slidenum">
              <a:rPr lang="en-US" smtClean="0"/>
              <a:pPr/>
              <a:t>‹#›</a:t>
            </a:fld>
            <a:endParaRPr lang="en-US"/>
          </a:p>
        </p:txBody>
      </p:sp>
    </p:spTree>
    <p:extLst>
      <p:ext uri="{BB962C8B-B14F-4D97-AF65-F5344CB8AC3E}">
        <p14:creationId xmlns:p14="http://schemas.microsoft.com/office/powerpoint/2010/main" val="543700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https://www.opb.org/article/2024/03/11/multnomah-county-portland-present-plan-to-halve-unsheltered-homelessness-by-2026/</a:t>
            </a:r>
          </a:p>
        </p:txBody>
      </p:sp>
      <p:sp>
        <p:nvSpPr>
          <p:cNvPr id="4" name="Slide Number Placeholder 3"/>
          <p:cNvSpPr>
            <a:spLocks noGrp="1"/>
          </p:cNvSpPr>
          <p:nvPr>
            <p:ph type="sldNum" sz="quarter" idx="5"/>
          </p:nvPr>
        </p:nvSpPr>
        <p:spPr/>
        <p:txBody>
          <a:bodyPr/>
          <a:lstStyle/>
          <a:p>
            <a:fld id="{CF151EA3-896B-2140-8941-46E47C8C8529}" type="slidenum">
              <a:rPr lang="en-US" smtClean="0"/>
              <a:pPr/>
              <a:t>4</a:t>
            </a:fld>
            <a:endParaRPr lang="en-US"/>
          </a:p>
        </p:txBody>
      </p:sp>
    </p:spTree>
    <p:extLst>
      <p:ext uri="{BB962C8B-B14F-4D97-AF65-F5344CB8AC3E}">
        <p14:creationId xmlns:p14="http://schemas.microsoft.com/office/powerpoint/2010/main" val="222856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Race/ethnicity derived from a combination of REAL data and legacy data (when REAL is unavailable). The MENA category will be underrepresented because it was not a legacy field.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B5E0C-E646-AE49-957D-2A5FBC2BE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76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B5E0C-E646-AE49-957D-2A5FBC2BE245}" type="slidenum">
              <a:rPr lang="en-US" smtClean="0"/>
              <a:t>12</a:t>
            </a:fld>
            <a:endParaRPr lang="en-US"/>
          </a:p>
        </p:txBody>
      </p:sp>
    </p:spTree>
    <p:extLst>
      <p:ext uri="{BB962C8B-B14F-4D97-AF65-F5344CB8AC3E}">
        <p14:creationId xmlns:p14="http://schemas.microsoft.com/office/powerpoint/2010/main" val="157923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t>
            </a:r>
            <a:r>
              <a:rPr lang="en-US" sz="1200" b="0" i="0">
                <a:effectLst/>
                <a:latin typeface="-apple-system"/>
              </a:rPr>
              <a:t>*~8500 members flagged as houseless, housing </a:t>
            </a:r>
            <a:r>
              <a:rPr lang="en-US" sz="1200">
                <a:latin typeface="-apple-system"/>
              </a:rPr>
              <a:t>i</a:t>
            </a:r>
            <a:r>
              <a:rPr lang="en-US" sz="1200" b="0" i="0">
                <a:effectLst/>
                <a:latin typeface="-apple-system"/>
              </a:rPr>
              <a:t>nstable, receiving the Health Share housing program, homeless according to long term support services data, inadequate housing, or other housing issue</a:t>
            </a:r>
            <a:endParaRPr lang="en-US"/>
          </a:p>
          <a:p>
            <a:endParaRPr lang="en-US"/>
          </a:p>
        </p:txBody>
      </p:sp>
      <p:sp>
        <p:nvSpPr>
          <p:cNvPr id="4" name="Slide Number Placeholder 3"/>
          <p:cNvSpPr>
            <a:spLocks noGrp="1"/>
          </p:cNvSpPr>
          <p:nvPr>
            <p:ph type="sldNum" sz="quarter" idx="5"/>
          </p:nvPr>
        </p:nvSpPr>
        <p:spPr/>
        <p:txBody>
          <a:bodyPr/>
          <a:lstStyle/>
          <a:p>
            <a:fld id="{CF151EA3-896B-2140-8941-46E47C8C8529}" type="slidenum">
              <a:rPr lang="en-US" smtClean="0"/>
              <a:pPr/>
              <a:t>13</a:t>
            </a:fld>
            <a:endParaRPr lang="en-US"/>
          </a:p>
        </p:txBody>
      </p:sp>
    </p:spTree>
    <p:extLst>
      <p:ext uri="{BB962C8B-B14F-4D97-AF65-F5344CB8AC3E}">
        <p14:creationId xmlns:p14="http://schemas.microsoft.com/office/powerpoint/2010/main" val="259759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 When a CCO's population is segmented with these criteria, we find a huge opportunity to improve care and support the provider network who is working with them every day.</a:t>
            </a:r>
            <a:br>
              <a:rPr lang="en-US" sz="1200" dirty="0">
                <a:effectLst/>
                <a:latin typeface="Segoe UI" panose="020B0502040204020203" pitchFamily="34" charset="0"/>
              </a:rPr>
            </a:br>
            <a:r>
              <a:rPr lang="en-US" sz="1200" dirty="0">
                <a:effectLst/>
                <a:latin typeface="Segoe UI" panose="020B0502040204020203" pitchFamily="34" charset="0"/>
              </a:rPr>
              <a:t>* Many of the individuals struggling with these conditions are well-known to our systems--they're engaged in care, have access to providers</a:t>
            </a:r>
            <a:br>
              <a:rPr lang="en-US" sz="1200" dirty="0">
                <a:effectLst/>
                <a:latin typeface="Segoe UI" panose="020B0502040204020203" pitchFamily="34" charset="0"/>
              </a:rPr>
            </a:br>
            <a:r>
              <a:rPr lang="en-US" sz="1200" dirty="0">
                <a:effectLst/>
                <a:latin typeface="Segoe UI" panose="020B0502040204020203" pitchFamily="34" charset="0"/>
              </a:rPr>
              <a:t>* Many of these individuals do not access care in a single place, rely on a single provider, or engage in patterns that look like non-cohort members. </a:t>
            </a:r>
            <a:br>
              <a:rPr lang="en-US" sz="1200" dirty="0">
                <a:effectLst/>
                <a:latin typeface="Segoe UI" panose="020B0502040204020203" pitchFamily="34" charset="0"/>
              </a:rPr>
            </a:br>
            <a:r>
              <a:rPr lang="en-US" sz="1200" dirty="0">
                <a:effectLst/>
                <a:latin typeface="Segoe UI" panose="020B0502040204020203" pitchFamily="34" charset="0"/>
              </a:rPr>
              <a:t>* The Medicaid funding model is not optimized to get the right resources to the right places--particularly when it comes to addressing SDOH and significant BH needs.</a:t>
            </a:r>
            <a:br>
              <a:rPr lang="en-US" sz="1200" dirty="0">
                <a:effectLst/>
                <a:latin typeface="Segoe UI" panose="020B0502040204020203" pitchFamily="34" charset="0"/>
              </a:rPr>
            </a:br>
            <a:r>
              <a:rPr lang="en-US" sz="1200" dirty="0">
                <a:effectLst/>
                <a:latin typeface="Segoe UI" panose="020B0502040204020203" pitchFamily="34" charset="0"/>
              </a:rPr>
              <a:t>* The systems providing vital services and supports are not coordinated, including health, social services, and housing. Organizations that try to combine these service offerings are struggling greatly.</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F151EA3-896B-2140-8941-46E47C8C8529}" type="slidenum">
              <a:rPr lang="en-US" smtClean="0"/>
              <a:pPr/>
              <a:t>15</a:t>
            </a:fld>
            <a:endParaRPr lang="en-US"/>
          </a:p>
        </p:txBody>
      </p:sp>
    </p:spTree>
    <p:extLst>
      <p:ext uri="{BB962C8B-B14F-4D97-AF65-F5344CB8AC3E}">
        <p14:creationId xmlns:p14="http://schemas.microsoft.com/office/powerpoint/2010/main" val="319364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51EA3-896B-2140-8941-46E47C8C852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6396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rPr>
              <a:t>This analysis led us to develop three workgroups (identify best clinical practices for this population, identify optimal care coordination including with social supports such as housing, and develop a financing/benefit management plan that supports a better way to ensure better outcomes). </a:t>
            </a:r>
          </a:p>
        </p:txBody>
      </p:sp>
      <p:sp>
        <p:nvSpPr>
          <p:cNvPr id="4" name="Slide Number Placeholder 3"/>
          <p:cNvSpPr>
            <a:spLocks noGrp="1"/>
          </p:cNvSpPr>
          <p:nvPr>
            <p:ph type="sldNum" sz="quarter" idx="5"/>
          </p:nvPr>
        </p:nvSpPr>
        <p:spPr/>
        <p:txBody>
          <a:bodyPr/>
          <a:lstStyle/>
          <a:p>
            <a:fld id="{CF151EA3-896B-2140-8941-46E47C8C8529}" type="slidenum">
              <a:rPr lang="en-US" smtClean="0"/>
              <a:pPr/>
              <a:t>17</a:t>
            </a:fld>
            <a:endParaRPr lang="en-US"/>
          </a:p>
        </p:txBody>
      </p:sp>
    </p:spTree>
    <p:extLst>
      <p:ext uri="{BB962C8B-B14F-4D97-AF65-F5344CB8AC3E}">
        <p14:creationId xmlns:p14="http://schemas.microsoft.com/office/powerpoint/2010/main" val="280874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800" dirty="0">
                <a:ea typeface="Times New Roman" panose="02020603050405020304" pitchFamily="18" charset="0"/>
                <a:cs typeface="Calibri" panose="020F0502020204030204" pitchFamily="34" charset="0"/>
              </a:rPr>
              <a:t>Outpatient/ Community</a:t>
            </a:r>
          </a:p>
          <a:p>
            <a:pPr lvl="1">
              <a:spcBef>
                <a:spcPts val="0"/>
              </a:spcBef>
            </a:pPr>
            <a:r>
              <a:rPr lang="en-US" dirty="0">
                <a:effectLst/>
                <a:ea typeface="Times New Roman" panose="02020603050405020304" pitchFamily="18" charset="0"/>
                <a:cs typeface="Calibri" panose="020F0502020204030204" pitchFamily="34" charset="0"/>
              </a:rPr>
              <a:t>Street Medicine</a:t>
            </a:r>
          </a:p>
          <a:p>
            <a:pPr lvl="1">
              <a:spcBef>
                <a:spcPts val="0"/>
              </a:spcBef>
            </a:pPr>
            <a:r>
              <a:rPr lang="en-US" i="1" dirty="0">
                <a:ea typeface="Times New Roman" panose="02020603050405020304" pitchFamily="18" charset="0"/>
                <a:cs typeface="Calibri" panose="020F0502020204030204" pitchFamily="34" charset="0"/>
              </a:rPr>
              <a:t>Post-discharge transition with residential support (RCP+, medical shelter beds, services delivered at temporary sites/motel)</a:t>
            </a:r>
            <a:endParaRPr lang="en-US" dirty="0">
              <a:effectLst/>
              <a:ea typeface="Times New Roman" panose="02020603050405020304" pitchFamily="18" charset="0"/>
              <a:cs typeface="Calibri" panose="020F0502020204030204" pitchFamily="34" charset="0"/>
            </a:endParaRPr>
          </a:p>
          <a:p>
            <a:pPr lvl="1">
              <a:lnSpc>
                <a:spcPct val="107000"/>
              </a:lnSpc>
              <a:spcBef>
                <a:spcPts val="0"/>
              </a:spcBef>
            </a:pPr>
            <a:r>
              <a:rPr lang="en-US" kern="100" dirty="0">
                <a:solidFill>
                  <a:srgbClr val="000000"/>
                </a:solidFill>
                <a:effectLst/>
              </a:rPr>
              <a:t>Connected with appropriate care (wound care, BH, SUD care, OD prevention</a:t>
            </a:r>
            <a:endParaRPr lang="en-US" dirty="0"/>
          </a:p>
        </p:txBody>
      </p:sp>
      <p:sp>
        <p:nvSpPr>
          <p:cNvPr id="4" name="Slide Number Placeholder 3"/>
          <p:cNvSpPr>
            <a:spLocks noGrp="1"/>
          </p:cNvSpPr>
          <p:nvPr>
            <p:ph type="sldNum" sz="quarter" idx="5"/>
          </p:nvPr>
        </p:nvSpPr>
        <p:spPr/>
        <p:txBody>
          <a:bodyPr/>
          <a:lstStyle/>
          <a:p>
            <a:fld id="{CF151EA3-896B-2140-8941-46E47C8C8529}" type="slidenum">
              <a:rPr lang="en-US" smtClean="0"/>
              <a:pPr/>
              <a:t>18</a:t>
            </a:fld>
            <a:endParaRPr lang="en-US"/>
          </a:p>
        </p:txBody>
      </p:sp>
    </p:spTree>
    <p:extLst>
      <p:ext uri="{BB962C8B-B14F-4D97-AF65-F5344CB8AC3E}">
        <p14:creationId xmlns:p14="http://schemas.microsoft.com/office/powerpoint/2010/main" val="272149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51EA3-896B-2140-8941-46E47C8C8529}"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0780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4.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5.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6.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sp>
        <p:nvSpPr>
          <p:cNvPr id="9" name="Text Placeholder 10"/>
          <p:cNvSpPr>
            <a:spLocks noGrp="1"/>
          </p:cNvSpPr>
          <p:nvPr>
            <p:ph type="body" sz="quarter" idx="10" hasCustomPrompt="1"/>
          </p:nvPr>
        </p:nvSpPr>
        <p:spPr>
          <a:xfrm>
            <a:off x="304806" y="576889"/>
            <a:ext cx="2980267" cy="357953"/>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sp>
        <p:nvSpPr>
          <p:cNvPr id="12" name="Title 1"/>
          <p:cNvSpPr>
            <a:spLocks noGrp="1"/>
          </p:cNvSpPr>
          <p:nvPr>
            <p:ph type="ctrTitle"/>
          </p:nvPr>
        </p:nvSpPr>
        <p:spPr>
          <a:xfrm>
            <a:off x="304799" y="1412773"/>
            <a:ext cx="7761028" cy="2772515"/>
          </a:xfrm>
        </p:spPr>
        <p:txBody>
          <a:bodyPr anchor="t" anchorCtr="0">
            <a:normAutofit/>
          </a:bodyPr>
          <a:lstStyle>
            <a:lvl1pPr algn="l">
              <a:lnSpc>
                <a:spcPct val="80000"/>
              </a:lnSpc>
              <a:defRPr sz="7200">
                <a:solidFill>
                  <a:srgbClr val="3797B7"/>
                </a:solidFill>
              </a:defRPr>
            </a:lvl1pPr>
          </a:lstStyle>
          <a:p>
            <a:r>
              <a:rPr lang="en-AU"/>
              <a:t>Click to edit Master title style</a:t>
            </a:r>
            <a:endParaRPr lang="en-US"/>
          </a:p>
        </p:txBody>
      </p:sp>
      <p:sp>
        <p:nvSpPr>
          <p:cNvPr id="13" name="Subtitle 2"/>
          <p:cNvSpPr>
            <a:spLocks noGrp="1"/>
          </p:cNvSpPr>
          <p:nvPr>
            <p:ph type="subTitle" idx="1"/>
          </p:nvPr>
        </p:nvSpPr>
        <p:spPr>
          <a:xfrm>
            <a:off x="304802" y="4576672"/>
            <a:ext cx="5410198" cy="1858852"/>
          </a:xfrm>
        </p:spPr>
        <p:txBody>
          <a:bodyPr>
            <a:normAutofit/>
          </a:bodyPr>
          <a:lstStyle>
            <a:lvl1pPr marL="0" indent="0" algn="l">
              <a:lnSpc>
                <a:spcPct val="100000"/>
              </a:lnSpc>
              <a:buNone/>
              <a:defRPr sz="2400">
                <a:solidFill>
                  <a:srgbClr val="3797B7"/>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AU"/>
              <a:t>Click to edit Master subtitle style</a:t>
            </a:r>
            <a:endParaRPr lang="en-US"/>
          </a:p>
        </p:txBody>
      </p:sp>
      <p:cxnSp>
        <p:nvCxnSpPr>
          <p:cNvPr id="14" name="Straight Connector 13"/>
          <p:cNvCxnSpPr/>
          <p:nvPr userDrawn="1"/>
        </p:nvCxnSpPr>
        <p:spPr>
          <a:xfrm>
            <a:off x="304802"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34613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BBD4-B075-415A-BAC0-83B5CF97886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7A64302-A391-4CFA-9B1E-C20A971862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B4612D-B4DE-4B7E-9290-BE0BF2AE838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46A64C-8CC8-4CB6-8AC9-AF612A894DB8}"/>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FC8B59A5-C69C-4062-A2D8-0B0B781D06EF}"/>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221780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C78-0E46-4E37-BA2E-340CB425A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89518-EAC6-465E-BC3B-9DE4E0723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1740A-838F-4629-AB76-3E742C66B51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BE1FA6-CB37-4397-9B46-B96C325AC627}"/>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765E1F9E-02AA-4D4E-B074-018A707BAF90}"/>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385757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44BF-5CA2-4B1C-8A56-06AAEBE9012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0A2C441-F52A-4896-B35F-ECC26517112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D84A10-2B4D-42C4-9C6C-39420ADDB5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FE6F02-EACF-4A98-B55C-685D007B148C}"/>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3AC2A0A7-8472-487D-BACA-EF67B1F43F14}"/>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390197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BD14-EA6A-4435-B858-7D20A2647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97F6A-CA53-49B8-9E43-206564AF00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31FB17-0EDA-4CE8-85F2-E6B5140A94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C89427-A043-4F98-A854-B97B7890837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CCEF2B2-1A4D-4E55-8736-333A01BACB19}"/>
              </a:ext>
            </a:extLst>
          </p:cNvPr>
          <p:cNvSpPr>
            <a:spLocks noGrp="1"/>
          </p:cNvSpPr>
          <p:nvPr>
            <p:ph type="ftr" sz="quarter" idx="11"/>
          </p:nvPr>
        </p:nvSpPr>
        <p:spPr/>
        <p:txBody>
          <a:bodyPr/>
          <a:lstStyle/>
          <a:p>
            <a:r>
              <a:rPr lang="en-US"/>
              <a:t>Health Share 2.0 Public Presentation</a:t>
            </a:r>
          </a:p>
        </p:txBody>
      </p:sp>
      <p:sp>
        <p:nvSpPr>
          <p:cNvPr id="7" name="Slide Number Placeholder 6">
            <a:extLst>
              <a:ext uri="{FF2B5EF4-FFF2-40B4-BE49-F238E27FC236}">
                <a16:creationId xmlns:a16="http://schemas.microsoft.com/office/drawing/2014/main" id="{6A32F17C-C77A-4C10-A9C4-1704B22E71EF}"/>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346410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27D6-02C0-4360-8430-3D06DF5736C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74C64F-251A-4B17-BF71-99703FEF8EB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ECA233-E05F-46D0-BE64-6B7C0AAABB9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487241-1978-4700-A426-AFA24A488A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43E7B0-C943-4B48-B581-888CB2542F1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4EEAAC-4960-42B4-AF09-2404B3973D8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94AB3D3-84DA-4D24-8729-69CEBB644C78}"/>
              </a:ext>
            </a:extLst>
          </p:cNvPr>
          <p:cNvSpPr>
            <a:spLocks noGrp="1"/>
          </p:cNvSpPr>
          <p:nvPr>
            <p:ph type="ftr" sz="quarter" idx="11"/>
          </p:nvPr>
        </p:nvSpPr>
        <p:spPr/>
        <p:txBody>
          <a:bodyPr/>
          <a:lstStyle/>
          <a:p>
            <a:r>
              <a:rPr lang="en-US"/>
              <a:t>Health Share 2.0 Public Presentation</a:t>
            </a:r>
          </a:p>
        </p:txBody>
      </p:sp>
      <p:sp>
        <p:nvSpPr>
          <p:cNvPr id="9" name="Slide Number Placeholder 8">
            <a:extLst>
              <a:ext uri="{FF2B5EF4-FFF2-40B4-BE49-F238E27FC236}">
                <a16:creationId xmlns:a16="http://schemas.microsoft.com/office/drawing/2014/main" id="{E0BDDEEB-7AF5-47A4-8D2E-CD0D7D81B60D}"/>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230185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A42E-E66C-4910-AE50-1AA5B7E49A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64FEC0-E136-41EA-912E-35BDB4B8709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52A18D9-5981-46B2-B175-5138842EFC2D}"/>
              </a:ext>
            </a:extLst>
          </p:cNvPr>
          <p:cNvSpPr>
            <a:spLocks noGrp="1"/>
          </p:cNvSpPr>
          <p:nvPr>
            <p:ph type="ftr" sz="quarter" idx="11"/>
          </p:nvPr>
        </p:nvSpPr>
        <p:spPr/>
        <p:txBody>
          <a:bodyPr/>
          <a:lstStyle/>
          <a:p>
            <a:r>
              <a:rPr lang="en-US"/>
              <a:t>Health Share 2.0 Public Presentation</a:t>
            </a:r>
          </a:p>
        </p:txBody>
      </p:sp>
      <p:sp>
        <p:nvSpPr>
          <p:cNvPr id="5" name="Slide Number Placeholder 4">
            <a:extLst>
              <a:ext uri="{FF2B5EF4-FFF2-40B4-BE49-F238E27FC236}">
                <a16:creationId xmlns:a16="http://schemas.microsoft.com/office/drawing/2014/main" id="{2866CE3D-566D-4E82-BA46-07E9CD7A9DB1}"/>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96168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12C0D-7420-464E-BADC-3B98D14A0D6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44B181-70C7-43A6-BE04-9C19DAB7748E}"/>
              </a:ext>
            </a:extLst>
          </p:cNvPr>
          <p:cNvSpPr>
            <a:spLocks noGrp="1"/>
          </p:cNvSpPr>
          <p:nvPr>
            <p:ph type="ftr" sz="quarter" idx="11"/>
          </p:nvPr>
        </p:nvSpPr>
        <p:spPr/>
        <p:txBody>
          <a:bodyPr/>
          <a:lstStyle/>
          <a:p>
            <a:r>
              <a:rPr lang="en-US"/>
              <a:t>Health Share 2.0 Public Presentation</a:t>
            </a:r>
          </a:p>
        </p:txBody>
      </p:sp>
      <p:sp>
        <p:nvSpPr>
          <p:cNvPr id="4" name="Slide Number Placeholder 3">
            <a:extLst>
              <a:ext uri="{FF2B5EF4-FFF2-40B4-BE49-F238E27FC236}">
                <a16:creationId xmlns:a16="http://schemas.microsoft.com/office/drawing/2014/main" id="{32E38BA6-863A-4C3F-ABF5-2870668518D2}"/>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18699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E88A-140A-442D-95C2-A327F5BD596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D7FF619-EA95-4A74-8B40-79173D2E81F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8A5C02-34ED-423E-BF64-42BD76464E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5CEBB9-DC4F-49B5-8D15-F95843600F6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A627D07-2A6B-4C67-B7A3-844F55B712D0}"/>
              </a:ext>
            </a:extLst>
          </p:cNvPr>
          <p:cNvSpPr>
            <a:spLocks noGrp="1"/>
          </p:cNvSpPr>
          <p:nvPr>
            <p:ph type="ftr" sz="quarter" idx="11"/>
          </p:nvPr>
        </p:nvSpPr>
        <p:spPr/>
        <p:txBody>
          <a:bodyPr/>
          <a:lstStyle/>
          <a:p>
            <a:r>
              <a:rPr lang="en-US"/>
              <a:t>Health Share 2.0 Public Presentation</a:t>
            </a:r>
          </a:p>
        </p:txBody>
      </p:sp>
      <p:sp>
        <p:nvSpPr>
          <p:cNvPr id="7" name="Slide Number Placeholder 6">
            <a:extLst>
              <a:ext uri="{FF2B5EF4-FFF2-40B4-BE49-F238E27FC236}">
                <a16:creationId xmlns:a16="http://schemas.microsoft.com/office/drawing/2014/main" id="{F5384E15-DB45-4DF3-90CF-7F79D881428F}"/>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2167201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49E9-5ED5-4A59-9F45-4B828B4879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B5E958A-A620-40B2-804B-549478B0664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82A42E-FABB-46C7-993E-D9C0E34C8E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A8C6E1-2EA0-4B9C-B427-3F386F3597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334341-FCF0-4F72-A6BB-21BB4D407CB6}"/>
              </a:ext>
            </a:extLst>
          </p:cNvPr>
          <p:cNvSpPr>
            <a:spLocks noGrp="1"/>
          </p:cNvSpPr>
          <p:nvPr>
            <p:ph type="ftr" sz="quarter" idx="11"/>
          </p:nvPr>
        </p:nvSpPr>
        <p:spPr/>
        <p:txBody>
          <a:bodyPr/>
          <a:lstStyle/>
          <a:p>
            <a:r>
              <a:rPr lang="en-US"/>
              <a:t>Health Share 2.0 Public Presentation</a:t>
            </a:r>
          </a:p>
        </p:txBody>
      </p:sp>
      <p:sp>
        <p:nvSpPr>
          <p:cNvPr id="7" name="Slide Number Placeholder 6">
            <a:extLst>
              <a:ext uri="{FF2B5EF4-FFF2-40B4-BE49-F238E27FC236}">
                <a16:creationId xmlns:a16="http://schemas.microsoft.com/office/drawing/2014/main" id="{9D8A180A-1475-4858-9D98-BA5E1C568FA8}"/>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104813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B21C-432F-4EC1-86BC-25201D51F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017F60-B94F-46F0-9AE1-B932E4FAD7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48F16-BC35-4250-9405-C63FEC7D69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F1DA4D-4DF6-4C55-B544-3790408E5E77}"/>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3D9ECA0F-905F-4E2D-9DDA-A3FF3984DEBD}"/>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385317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and large ic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Health Share 2.0 Public Presentation</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a:p>
        </p:txBody>
      </p:sp>
      <p:sp>
        <p:nvSpPr>
          <p:cNvPr id="5" name="Title 1"/>
          <p:cNvSpPr>
            <a:spLocks noGrp="1"/>
          </p:cNvSpPr>
          <p:nvPr>
            <p:ph type="title"/>
          </p:nvPr>
        </p:nvSpPr>
        <p:spPr>
          <a:xfrm>
            <a:off x="298448" y="365129"/>
            <a:ext cx="8395175" cy="1365201"/>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2141814"/>
            <a:ext cx="4901342" cy="359780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Picture Placeholder 8"/>
          <p:cNvSpPr>
            <a:spLocks noGrp="1"/>
          </p:cNvSpPr>
          <p:nvPr>
            <p:ph type="pic" sz="quarter" idx="14"/>
          </p:nvPr>
        </p:nvSpPr>
        <p:spPr>
          <a:xfrm>
            <a:off x="5654192" y="2141814"/>
            <a:ext cx="3039431" cy="3597804"/>
          </a:xfrm>
        </p:spPr>
        <p:txBody>
          <a:bodyPr/>
          <a:lstStyle/>
          <a:p>
            <a:endParaRPr lang="en-US"/>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617841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9FC68-5D98-4AB9-B076-047062C0B9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41175-5D46-4944-970F-F047DF909E3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14A84-795D-4D55-B910-1B1F723A3F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7D6E3C-E6E3-4840-8CD9-0E633FDEE4FB}"/>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A4B70ECE-73AA-4DAC-9212-C89F5B46A4AA}"/>
              </a:ext>
            </a:extLst>
          </p:cNvPr>
          <p:cNvSpPr>
            <a:spLocks noGrp="1"/>
          </p:cNvSpPr>
          <p:nvPr>
            <p:ph type="sldNum" sz="quarter" idx="12"/>
          </p:nvPr>
        </p:nvSpPr>
        <p:spPr/>
        <p:txBody>
          <a:bodyPr/>
          <a:lstStyle/>
          <a:p>
            <a:fld id="{2CAF4C3A-1246-4738-A7BE-BF2CD1362BCC}" type="slidenum">
              <a:rPr lang="en-US" smtClean="0"/>
              <a:t>‹#›</a:t>
            </a:fld>
            <a:endParaRPr lang="en-US"/>
          </a:p>
        </p:txBody>
      </p:sp>
    </p:spTree>
    <p:extLst>
      <p:ext uri="{BB962C8B-B14F-4D97-AF65-F5344CB8AC3E}">
        <p14:creationId xmlns:p14="http://schemas.microsoft.com/office/powerpoint/2010/main" val="3573651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large ic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Health Share 2.0 Public Presentation</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a:p>
        </p:txBody>
      </p:sp>
      <p:sp>
        <p:nvSpPr>
          <p:cNvPr id="5" name="Title 1"/>
          <p:cNvSpPr>
            <a:spLocks noGrp="1"/>
          </p:cNvSpPr>
          <p:nvPr>
            <p:ph type="title"/>
          </p:nvPr>
        </p:nvSpPr>
        <p:spPr>
          <a:xfrm>
            <a:off x="298449" y="365129"/>
            <a:ext cx="8395175" cy="1365201"/>
          </a:xfrm>
        </p:spPr>
        <p:txBody>
          <a:bodyPr anchor="t" anchorCtr="0"/>
          <a:lstStyle>
            <a:lvl1pPr>
              <a:defRPr sz="33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6" y="2141814"/>
            <a:ext cx="4901342" cy="359780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Picture Placeholder 8"/>
          <p:cNvSpPr>
            <a:spLocks noGrp="1"/>
          </p:cNvSpPr>
          <p:nvPr>
            <p:ph type="pic" sz="quarter" idx="14"/>
          </p:nvPr>
        </p:nvSpPr>
        <p:spPr>
          <a:xfrm>
            <a:off x="5654193" y="2141814"/>
            <a:ext cx="3039431" cy="3597804"/>
          </a:xfrm>
        </p:spPr>
        <p:txBody>
          <a:bodyPr/>
          <a:lstStyle/>
          <a:p>
            <a:endParaRPr lang="en-US"/>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10360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ext and question slide">
    <p:spTree>
      <p:nvGrpSpPr>
        <p:cNvPr id="1" name=""/>
        <p:cNvGrpSpPr/>
        <p:nvPr/>
      </p:nvGrpSpPr>
      <p:grpSpPr>
        <a:xfrm>
          <a:off x="0" y="0"/>
          <a:ext cx="0" cy="0"/>
          <a:chOff x="0" y="0"/>
          <a:chExt cx="0" cy="0"/>
        </a:xfrm>
      </p:grpSpPr>
      <p:sp>
        <p:nvSpPr>
          <p:cNvPr id="5" name="Title 1"/>
          <p:cNvSpPr>
            <a:spLocks noGrp="1"/>
          </p:cNvSpPr>
          <p:nvPr>
            <p:ph type="title"/>
          </p:nvPr>
        </p:nvSpPr>
        <p:spPr>
          <a:xfrm>
            <a:off x="298456" y="365126"/>
            <a:ext cx="8328193" cy="947402"/>
          </a:xfrm>
        </p:spPr>
        <p:txBody>
          <a:bodyPr anchor="t" anchorCtr="0"/>
          <a:lstStyle>
            <a:lvl1pPr>
              <a:defRPr sz="33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6" y="1588932"/>
            <a:ext cx="8328193" cy="426866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2734891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a:latin typeface="Arial" charset="0"/>
            </a:endParaRPr>
          </a:p>
        </p:txBody>
      </p:sp>
      <p:sp>
        <p:nvSpPr>
          <p:cNvPr id="9" name="Text Placeholder 10"/>
          <p:cNvSpPr>
            <a:spLocks noGrp="1"/>
          </p:cNvSpPr>
          <p:nvPr>
            <p:ph type="body" sz="quarter" idx="10" hasCustomPrompt="1"/>
          </p:nvPr>
        </p:nvSpPr>
        <p:spPr>
          <a:xfrm>
            <a:off x="304807" y="576891"/>
            <a:ext cx="2980267" cy="357953"/>
          </a:xfrm>
        </p:spPr>
        <p:txBody>
          <a:bodyPr>
            <a:normAutofit/>
          </a:bodyPr>
          <a:lstStyle>
            <a:lvl1pPr>
              <a:defRPr sz="1200" b="1" i="0">
                <a:solidFill>
                  <a:schemeClr val="bg1"/>
                </a:solidFill>
                <a:latin typeface="Arial" charset="0"/>
                <a:ea typeface="Arial" charset="0"/>
                <a:cs typeface="Arial" charset="0"/>
              </a:defRPr>
            </a:lvl1pPr>
            <a:lvl4pPr marL="771449" indent="0">
              <a:buNone/>
              <a:defRPr/>
            </a:lvl4pPr>
          </a:lstStyle>
          <a:p>
            <a:pPr lvl="0"/>
            <a:r>
              <a:rPr lang="en-AU"/>
              <a:t>CLICK TO EDIT</a:t>
            </a:r>
          </a:p>
        </p:txBody>
      </p:sp>
      <p:sp>
        <p:nvSpPr>
          <p:cNvPr id="12" name="Title 1"/>
          <p:cNvSpPr>
            <a:spLocks noGrp="1"/>
          </p:cNvSpPr>
          <p:nvPr>
            <p:ph type="ctrTitle"/>
          </p:nvPr>
        </p:nvSpPr>
        <p:spPr>
          <a:xfrm>
            <a:off x="304800" y="1412775"/>
            <a:ext cx="7761028" cy="2772515"/>
          </a:xfrm>
        </p:spPr>
        <p:txBody>
          <a:bodyPr anchor="t" anchorCtr="0">
            <a:normAutofit/>
          </a:bodyPr>
          <a:lstStyle>
            <a:lvl1pPr algn="l">
              <a:lnSpc>
                <a:spcPct val="80000"/>
              </a:lnSpc>
              <a:defRPr sz="5400">
                <a:solidFill>
                  <a:srgbClr val="3797B7"/>
                </a:solidFill>
              </a:defRPr>
            </a:lvl1pPr>
          </a:lstStyle>
          <a:p>
            <a:r>
              <a:rPr lang="en-AU"/>
              <a:t>Click to edit Master title style</a:t>
            </a:r>
            <a:endParaRPr lang="en-US"/>
          </a:p>
        </p:txBody>
      </p:sp>
      <p:sp>
        <p:nvSpPr>
          <p:cNvPr id="13" name="Subtitle 2"/>
          <p:cNvSpPr>
            <a:spLocks noGrp="1"/>
          </p:cNvSpPr>
          <p:nvPr>
            <p:ph type="subTitle" idx="1"/>
          </p:nvPr>
        </p:nvSpPr>
        <p:spPr>
          <a:xfrm>
            <a:off x="304803" y="4576672"/>
            <a:ext cx="5410198" cy="1858852"/>
          </a:xfrm>
        </p:spPr>
        <p:txBody>
          <a:bodyPr>
            <a:normAutofit/>
          </a:bodyPr>
          <a:lstStyle>
            <a:lvl1pPr marL="0" indent="0" algn="l">
              <a:lnSpc>
                <a:spcPct val="100000"/>
              </a:lnSpc>
              <a:buNone/>
              <a:defRPr sz="1800">
                <a:solidFill>
                  <a:srgbClr val="3797B7"/>
                </a:solidFill>
              </a:defRPr>
            </a:lvl1pPr>
            <a:lvl2pPr marL="257150" indent="0" algn="ctr">
              <a:buNone/>
              <a:defRPr sz="1125"/>
            </a:lvl2pPr>
            <a:lvl3pPr marL="514299" indent="0" algn="ctr">
              <a:buNone/>
              <a:defRPr sz="1013"/>
            </a:lvl3pPr>
            <a:lvl4pPr marL="771449" indent="0" algn="ctr">
              <a:buNone/>
              <a:defRPr sz="900"/>
            </a:lvl4pPr>
            <a:lvl5pPr marL="1028598" indent="0" algn="ctr">
              <a:buNone/>
              <a:defRPr sz="900"/>
            </a:lvl5pPr>
            <a:lvl6pPr marL="1285748" indent="0" algn="ctr">
              <a:buNone/>
              <a:defRPr sz="900"/>
            </a:lvl6pPr>
            <a:lvl7pPr marL="1542896" indent="0" algn="ctr">
              <a:buNone/>
              <a:defRPr sz="900"/>
            </a:lvl7pPr>
            <a:lvl8pPr marL="1800045" indent="0" algn="ctr">
              <a:buNone/>
              <a:defRPr sz="900"/>
            </a:lvl8pPr>
            <a:lvl9pPr marL="2057195" indent="0" algn="ctr">
              <a:buNone/>
              <a:defRPr sz="900"/>
            </a:lvl9pPr>
          </a:lstStyle>
          <a:p>
            <a:r>
              <a:rPr lang="en-AU"/>
              <a:t>Click to edit Master subtitle style</a:t>
            </a:r>
            <a:endParaRPr lang="en-US"/>
          </a:p>
        </p:txBody>
      </p:sp>
      <p:cxnSp>
        <p:nvCxnSpPr>
          <p:cNvPr id="14" name="Straight Connector 13"/>
          <p:cNvCxnSpPr/>
          <p:nvPr userDrawn="1"/>
        </p:nvCxnSpPr>
        <p:spPr>
          <a:xfrm>
            <a:off x="304803"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2230813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9" name="Text Placeholder 10"/>
          <p:cNvSpPr>
            <a:spLocks noGrp="1"/>
          </p:cNvSpPr>
          <p:nvPr>
            <p:ph type="body" sz="quarter" idx="10" hasCustomPrompt="1"/>
          </p:nvPr>
        </p:nvSpPr>
        <p:spPr>
          <a:xfrm>
            <a:off x="304806" y="576889"/>
            <a:ext cx="2980267" cy="357953"/>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sp>
        <p:nvSpPr>
          <p:cNvPr id="12" name="Title 1"/>
          <p:cNvSpPr>
            <a:spLocks noGrp="1"/>
          </p:cNvSpPr>
          <p:nvPr>
            <p:ph type="ctrTitle"/>
          </p:nvPr>
        </p:nvSpPr>
        <p:spPr>
          <a:xfrm>
            <a:off x="304799" y="1412773"/>
            <a:ext cx="7761028" cy="2772515"/>
          </a:xfrm>
        </p:spPr>
        <p:txBody>
          <a:bodyPr anchor="t" anchorCtr="0">
            <a:normAutofit/>
          </a:bodyPr>
          <a:lstStyle>
            <a:lvl1pPr algn="l">
              <a:lnSpc>
                <a:spcPct val="80000"/>
              </a:lnSpc>
              <a:defRPr sz="7200">
                <a:solidFill>
                  <a:srgbClr val="3797B7"/>
                </a:solidFill>
              </a:defRPr>
            </a:lvl1pPr>
          </a:lstStyle>
          <a:p>
            <a:r>
              <a:rPr lang="en-AU" dirty="0"/>
              <a:t>Click to edit Master title style</a:t>
            </a:r>
            <a:endParaRPr lang="en-US" dirty="0"/>
          </a:p>
        </p:txBody>
      </p:sp>
      <p:sp>
        <p:nvSpPr>
          <p:cNvPr id="13" name="Subtitle 2"/>
          <p:cNvSpPr>
            <a:spLocks noGrp="1"/>
          </p:cNvSpPr>
          <p:nvPr>
            <p:ph type="subTitle" idx="1"/>
          </p:nvPr>
        </p:nvSpPr>
        <p:spPr>
          <a:xfrm>
            <a:off x="304802" y="4576672"/>
            <a:ext cx="5410198" cy="1858852"/>
          </a:xfrm>
        </p:spPr>
        <p:txBody>
          <a:bodyPr>
            <a:normAutofit/>
          </a:bodyPr>
          <a:lstStyle>
            <a:lvl1pPr marL="0" indent="0" algn="l">
              <a:lnSpc>
                <a:spcPct val="100000"/>
              </a:lnSpc>
              <a:buNone/>
              <a:defRPr sz="2400">
                <a:solidFill>
                  <a:srgbClr val="3797B7"/>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AU" dirty="0"/>
              <a:t>Click to edit Master subtitle style</a:t>
            </a:r>
            <a:endParaRPr lang="en-US" dirty="0"/>
          </a:p>
        </p:txBody>
      </p:sp>
      <p:cxnSp>
        <p:nvCxnSpPr>
          <p:cNvPr id="14" name="Straight Connector 13"/>
          <p:cNvCxnSpPr/>
          <p:nvPr userDrawn="1"/>
        </p:nvCxnSpPr>
        <p:spPr>
          <a:xfrm>
            <a:off x="304802"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1916658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ext and question slide">
    <p:spTree>
      <p:nvGrpSpPr>
        <p:cNvPr id="1" name=""/>
        <p:cNvGrpSpPr/>
        <p:nvPr/>
      </p:nvGrpSpPr>
      <p:grpSpPr>
        <a:xfrm>
          <a:off x="0" y="0"/>
          <a:ext cx="0" cy="0"/>
          <a:chOff x="0" y="0"/>
          <a:chExt cx="0" cy="0"/>
        </a:xfrm>
      </p:grpSpPr>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6" name="Text Placeholder 15"/>
          <p:cNvSpPr>
            <a:spLocks noGrp="1"/>
          </p:cNvSpPr>
          <p:nvPr>
            <p:ph type="body" sz="quarter" idx="13"/>
          </p:nvPr>
        </p:nvSpPr>
        <p:spPr>
          <a:xfrm>
            <a:off x="298455" y="1588932"/>
            <a:ext cx="8328193" cy="426866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91020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question slide">
    <p:spTree>
      <p:nvGrpSpPr>
        <p:cNvPr id="1" name=""/>
        <p:cNvGrpSpPr/>
        <p:nvPr/>
      </p:nvGrpSpPr>
      <p:grpSpPr>
        <a:xfrm>
          <a:off x="0" y="0"/>
          <a:ext cx="0" cy="0"/>
          <a:chOff x="0" y="0"/>
          <a:chExt cx="0" cy="0"/>
        </a:xfrm>
      </p:grpSpPr>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6" name="Text Placeholder 15"/>
          <p:cNvSpPr>
            <a:spLocks noGrp="1"/>
          </p:cNvSpPr>
          <p:nvPr>
            <p:ph type="body" sz="quarter" idx="13"/>
          </p:nvPr>
        </p:nvSpPr>
        <p:spPr>
          <a:xfrm>
            <a:off x="298455" y="1588932"/>
            <a:ext cx="8328193" cy="3047249"/>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Rectangle 8"/>
          <p:cNvSpPr/>
          <p:nvPr userDrawn="1"/>
        </p:nvSpPr>
        <p:spPr>
          <a:xfrm>
            <a:off x="197609" y="4855420"/>
            <a:ext cx="8645009" cy="626775"/>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10" name="Text Placeholder 10"/>
          <p:cNvSpPr>
            <a:spLocks noGrp="1"/>
          </p:cNvSpPr>
          <p:nvPr>
            <p:ph type="body" sz="quarter" idx="14" hasCustomPrompt="1"/>
          </p:nvPr>
        </p:nvSpPr>
        <p:spPr>
          <a:xfrm>
            <a:off x="304800" y="4986547"/>
            <a:ext cx="8321842" cy="357953"/>
          </a:xfrm>
        </p:spPr>
        <p:txBody>
          <a:bodyPr>
            <a:no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15235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and icon slide">
    <p:spTree>
      <p:nvGrpSpPr>
        <p:cNvPr id="1" name=""/>
        <p:cNvGrpSpPr/>
        <p:nvPr/>
      </p:nvGrpSpPr>
      <p:grpSpPr>
        <a:xfrm>
          <a:off x="0" y="0"/>
          <a:ext cx="0" cy="0"/>
          <a:chOff x="0" y="0"/>
          <a:chExt cx="0" cy="0"/>
        </a:xfrm>
      </p:grpSpPr>
      <p:sp>
        <p:nvSpPr>
          <p:cNvPr id="2" name="Title 1"/>
          <p:cNvSpPr>
            <a:spLocks noGrp="1"/>
          </p:cNvSpPr>
          <p:nvPr>
            <p:ph type="title"/>
          </p:nvPr>
        </p:nvSpPr>
        <p:spPr>
          <a:xfrm>
            <a:off x="298456" y="365137"/>
            <a:ext cx="6126413" cy="1325555"/>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9" name="Text Placeholder 15"/>
          <p:cNvSpPr>
            <a:spLocks noGrp="1"/>
          </p:cNvSpPr>
          <p:nvPr>
            <p:ph type="body" sz="quarter" idx="13"/>
          </p:nvPr>
        </p:nvSpPr>
        <p:spPr>
          <a:xfrm>
            <a:off x="298456" y="1909763"/>
            <a:ext cx="6126413" cy="3849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Picture Placeholder 10"/>
          <p:cNvSpPr>
            <a:spLocks noGrp="1"/>
          </p:cNvSpPr>
          <p:nvPr>
            <p:ph type="pic" sz="quarter" idx="14"/>
          </p:nvPr>
        </p:nvSpPr>
        <p:spPr>
          <a:xfrm>
            <a:off x="6954727" y="827679"/>
            <a:ext cx="1879997" cy="1778343"/>
          </a:xfrm>
        </p:spPr>
        <p:txBody>
          <a:bodyPr/>
          <a:lstStyle/>
          <a:p>
            <a:endParaRPr lang="en-US"/>
          </a:p>
        </p:txBody>
      </p:sp>
      <p:cxnSp>
        <p:nvCxnSpPr>
          <p:cNvPr id="13" name="Straight Connector 12"/>
          <p:cNvCxnSpPr/>
          <p:nvPr userDrawn="1"/>
        </p:nvCxnSpPr>
        <p:spPr>
          <a:xfrm>
            <a:off x="6954727" y="2878474"/>
            <a:ext cx="1879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5" hasCustomPrompt="1"/>
          </p:nvPr>
        </p:nvSpPr>
        <p:spPr>
          <a:xfrm>
            <a:off x="6954727" y="3150940"/>
            <a:ext cx="1879997" cy="2608175"/>
          </a:xfrm>
        </p:spPr>
        <p:txBody>
          <a:bodyPr>
            <a:normAutofit/>
          </a:bodyPr>
          <a:lstStyle>
            <a:lvl1pPr>
              <a:defRPr sz="1200" b="1" i="0" baseline="0">
                <a:solidFill>
                  <a:schemeClr val="tx1"/>
                </a:solidFill>
                <a:latin typeface="Arial" charset="0"/>
                <a:ea typeface="Arial" charset="0"/>
                <a:cs typeface="Arial" charset="0"/>
              </a:defRPr>
            </a:lvl1pPr>
            <a:lvl4pPr marL="1028598" indent="0">
              <a:buNone/>
              <a:defRPr/>
            </a:lvl4pPr>
          </a:lstStyle>
          <a:p>
            <a:pPr lvl="0"/>
            <a:r>
              <a:rPr lang="en-AU" dirty="0"/>
              <a:t>CLICK TO EDIT</a:t>
            </a:r>
          </a:p>
        </p:txBody>
      </p:sp>
      <p:pic>
        <p:nvPicPr>
          <p:cNvPr id="5" name="Picture 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507743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4097590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dirty="0"/>
              <a:t>Thank you</a:t>
            </a:r>
            <a:endParaRPr lang="en-US" dirty="0"/>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261261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1132040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9" name="Text Placeholder 10"/>
          <p:cNvSpPr>
            <a:spLocks noGrp="1"/>
          </p:cNvSpPr>
          <p:nvPr>
            <p:ph type="body" sz="quarter" idx="10" hasCustomPrompt="1"/>
          </p:nvPr>
        </p:nvSpPr>
        <p:spPr>
          <a:xfrm>
            <a:off x="304806" y="576889"/>
            <a:ext cx="2980267" cy="357953"/>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sp>
        <p:nvSpPr>
          <p:cNvPr id="12" name="Title 1"/>
          <p:cNvSpPr>
            <a:spLocks noGrp="1"/>
          </p:cNvSpPr>
          <p:nvPr>
            <p:ph type="ctrTitle"/>
          </p:nvPr>
        </p:nvSpPr>
        <p:spPr>
          <a:xfrm>
            <a:off x="304799" y="1412773"/>
            <a:ext cx="7761028" cy="2772515"/>
          </a:xfrm>
        </p:spPr>
        <p:txBody>
          <a:bodyPr anchor="t" anchorCtr="0">
            <a:normAutofit/>
          </a:bodyPr>
          <a:lstStyle>
            <a:lvl1pPr algn="l">
              <a:lnSpc>
                <a:spcPct val="80000"/>
              </a:lnSpc>
              <a:defRPr sz="7200">
                <a:solidFill>
                  <a:srgbClr val="3797B7"/>
                </a:solidFill>
              </a:defRPr>
            </a:lvl1pPr>
          </a:lstStyle>
          <a:p>
            <a:r>
              <a:rPr lang="en-AU" dirty="0"/>
              <a:t>Click to edit Master title style</a:t>
            </a:r>
            <a:endParaRPr lang="en-US" dirty="0"/>
          </a:p>
        </p:txBody>
      </p:sp>
      <p:sp>
        <p:nvSpPr>
          <p:cNvPr id="13" name="Subtitle 2"/>
          <p:cNvSpPr>
            <a:spLocks noGrp="1"/>
          </p:cNvSpPr>
          <p:nvPr>
            <p:ph type="subTitle" idx="1"/>
          </p:nvPr>
        </p:nvSpPr>
        <p:spPr>
          <a:xfrm>
            <a:off x="304802" y="4576672"/>
            <a:ext cx="5410198" cy="1858852"/>
          </a:xfrm>
        </p:spPr>
        <p:txBody>
          <a:bodyPr>
            <a:normAutofit/>
          </a:bodyPr>
          <a:lstStyle>
            <a:lvl1pPr marL="0" indent="0" algn="l">
              <a:lnSpc>
                <a:spcPct val="100000"/>
              </a:lnSpc>
              <a:buNone/>
              <a:defRPr sz="2400">
                <a:solidFill>
                  <a:srgbClr val="3797B7"/>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AU" dirty="0"/>
              <a:t>Click to edit Master subtitle style</a:t>
            </a:r>
            <a:endParaRPr lang="en-US" dirty="0"/>
          </a:p>
        </p:txBody>
      </p:sp>
      <p:cxnSp>
        <p:nvCxnSpPr>
          <p:cNvPr id="14" name="Straight Connector 13"/>
          <p:cNvCxnSpPr/>
          <p:nvPr userDrawn="1"/>
        </p:nvCxnSpPr>
        <p:spPr>
          <a:xfrm>
            <a:off x="304802"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3527623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ransition/quote slide">
    <p:bg>
      <p:bgPr>
        <a:solidFill>
          <a:srgbClr val="3797B7"/>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ctrTitle"/>
          </p:nvPr>
        </p:nvSpPr>
        <p:spPr>
          <a:xfrm>
            <a:off x="304800" y="1412760"/>
            <a:ext cx="3474562" cy="4943590"/>
          </a:xfrm>
        </p:spPr>
        <p:txBody>
          <a:bodyPr anchor="t" anchorCtr="0">
            <a:normAutofit/>
          </a:bodyPr>
          <a:lstStyle>
            <a:lvl1pPr algn="l">
              <a:lnSpc>
                <a:spcPct val="80000"/>
              </a:lnSpc>
              <a:defRPr sz="4400">
                <a:solidFill>
                  <a:schemeClr val="bg1"/>
                </a:solidFill>
              </a:defRPr>
            </a:lvl1pPr>
          </a:lstStyle>
          <a:p>
            <a:r>
              <a:rPr lang="en-AU" dirty="0"/>
              <a:t>Click to edit Master title style</a:t>
            </a:r>
            <a:endParaRPr lang="en-US" dirty="0"/>
          </a:p>
        </p:txBody>
      </p:sp>
      <p:sp>
        <p:nvSpPr>
          <p:cNvPr id="6" name="Rectangle 8"/>
          <p:cNvSpPr/>
          <p:nvPr userDrawn="1"/>
        </p:nvSpPr>
        <p:spPr>
          <a:xfrm>
            <a:off x="197604" y="461140"/>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7" name="Text Placeholder 10"/>
          <p:cNvSpPr>
            <a:spLocks noGrp="1"/>
          </p:cNvSpPr>
          <p:nvPr>
            <p:ph type="body" sz="quarter" idx="12" hasCustomPrompt="1"/>
          </p:nvPr>
        </p:nvSpPr>
        <p:spPr>
          <a:xfrm>
            <a:off x="304806" y="525530"/>
            <a:ext cx="2980267" cy="357953"/>
          </a:xfrm>
        </p:spPr>
        <p:txBody>
          <a:bodyPr>
            <a:noAutofit/>
          </a:bodyPr>
          <a:lstStyle>
            <a:lvl1pPr>
              <a:defRPr sz="1600" b="1" i="0">
                <a:solidFill>
                  <a:srgbClr val="3797B7"/>
                </a:solidFill>
                <a:latin typeface="Arial" charset="0"/>
                <a:ea typeface="Arial" charset="0"/>
                <a:cs typeface="Arial" charset="0"/>
              </a:defRPr>
            </a:lvl1pPr>
            <a:lvl4pPr marL="1028598" indent="0">
              <a:buNone/>
              <a:defRPr/>
            </a:lvl4pPr>
          </a:lstStyle>
          <a:p>
            <a:pPr lvl="0"/>
            <a:r>
              <a:rPr lang="en-AU" dirty="0"/>
              <a:t>FOURTH LEVEL</a:t>
            </a:r>
          </a:p>
        </p:txBody>
      </p:sp>
      <p:sp>
        <p:nvSpPr>
          <p:cNvPr id="8" name="Picture Placeholder 9"/>
          <p:cNvSpPr>
            <a:spLocks noGrp="1"/>
          </p:cNvSpPr>
          <p:nvPr>
            <p:ph type="pic" sz="quarter" idx="13"/>
          </p:nvPr>
        </p:nvSpPr>
        <p:spPr>
          <a:xfrm>
            <a:off x="4107976" y="0"/>
            <a:ext cx="5036026" cy="6858000"/>
          </a:xfrm>
        </p:spPr>
        <p:txBody>
          <a:bodyPr/>
          <a:lstStyle/>
          <a:p>
            <a:endParaRPr lang="en-US"/>
          </a:p>
        </p:txBody>
      </p:sp>
    </p:spTree>
    <p:extLst>
      <p:ext uri="{BB962C8B-B14F-4D97-AF65-F5344CB8AC3E}">
        <p14:creationId xmlns:p14="http://schemas.microsoft.com/office/powerpoint/2010/main" val="2280953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and icon slide">
    <p:spTree>
      <p:nvGrpSpPr>
        <p:cNvPr id="1" name=""/>
        <p:cNvGrpSpPr/>
        <p:nvPr/>
      </p:nvGrpSpPr>
      <p:grpSpPr>
        <a:xfrm>
          <a:off x="0" y="0"/>
          <a:ext cx="0" cy="0"/>
          <a:chOff x="0" y="0"/>
          <a:chExt cx="0" cy="0"/>
        </a:xfrm>
      </p:grpSpPr>
      <p:sp>
        <p:nvSpPr>
          <p:cNvPr id="2" name="Title 1"/>
          <p:cNvSpPr>
            <a:spLocks noGrp="1"/>
          </p:cNvSpPr>
          <p:nvPr>
            <p:ph type="title"/>
          </p:nvPr>
        </p:nvSpPr>
        <p:spPr>
          <a:xfrm>
            <a:off x="298456" y="365137"/>
            <a:ext cx="6126413" cy="1325555"/>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9" name="Text Placeholder 15"/>
          <p:cNvSpPr>
            <a:spLocks noGrp="1"/>
          </p:cNvSpPr>
          <p:nvPr>
            <p:ph type="body" sz="quarter" idx="13"/>
          </p:nvPr>
        </p:nvSpPr>
        <p:spPr>
          <a:xfrm>
            <a:off x="298456" y="1909763"/>
            <a:ext cx="6126413" cy="3849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1" name="Picture Placeholder 10"/>
          <p:cNvSpPr>
            <a:spLocks noGrp="1"/>
          </p:cNvSpPr>
          <p:nvPr>
            <p:ph type="pic" sz="quarter" idx="14"/>
          </p:nvPr>
        </p:nvSpPr>
        <p:spPr>
          <a:xfrm>
            <a:off x="6954727" y="827679"/>
            <a:ext cx="1879997" cy="1778343"/>
          </a:xfrm>
        </p:spPr>
        <p:txBody>
          <a:bodyPr/>
          <a:lstStyle/>
          <a:p>
            <a:endParaRPr lang="en-US"/>
          </a:p>
        </p:txBody>
      </p:sp>
      <p:cxnSp>
        <p:nvCxnSpPr>
          <p:cNvPr id="13" name="Straight Connector 12"/>
          <p:cNvCxnSpPr/>
          <p:nvPr userDrawn="1"/>
        </p:nvCxnSpPr>
        <p:spPr>
          <a:xfrm>
            <a:off x="6954727" y="2878474"/>
            <a:ext cx="1879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5" hasCustomPrompt="1"/>
          </p:nvPr>
        </p:nvSpPr>
        <p:spPr>
          <a:xfrm>
            <a:off x="6954727" y="3150940"/>
            <a:ext cx="1879997" cy="2608175"/>
          </a:xfrm>
        </p:spPr>
        <p:txBody>
          <a:bodyPr>
            <a:normAutofit/>
          </a:bodyPr>
          <a:lstStyle>
            <a:lvl1pPr>
              <a:defRPr sz="1200" b="1" i="0" baseline="0">
                <a:solidFill>
                  <a:schemeClr val="tx1"/>
                </a:solidFill>
                <a:latin typeface="Arial" charset="0"/>
                <a:ea typeface="Arial" charset="0"/>
                <a:cs typeface="Arial" charset="0"/>
              </a:defRPr>
            </a:lvl1pPr>
            <a:lvl4pPr marL="1028598" indent="0">
              <a:buNone/>
              <a:defRPr/>
            </a:lvl4pPr>
          </a:lstStyle>
          <a:p>
            <a:pPr lvl="0"/>
            <a:r>
              <a:rPr lang="en-AU" dirty="0"/>
              <a:t>CLICK TO EDIT</a:t>
            </a:r>
          </a:p>
        </p:txBody>
      </p:sp>
      <p:pic>
        <p:nvPicPr>
          <p:cNvPr id="5" name="Picture 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425696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and ques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6" name="Text Placeholder 15"/>
          <p:cNvSpPr>
            <a:spLocks noGrp="1"/>
          </p:cNvSpPr>
          <p:nvPr>
            <p:ph type="body" sz="quarter" idx="13"/>
          </p:nvPr>
        </p:nvSpPr>
        <p:spPr>
          <a:xfrm>
            <a:off x="298455" y="1588932"/>
            <a:ext cx="8328193" cy="3047249"/>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Rectangle 8"/>
          <p:cNvSpPr/>
          <p:nvPr userDrawn="1"/>
        </p:nvSpPr>
        <p:spPr>
          <a:xfrm>
            <a:off x="197609" y="4855420"/>
            <a:ext cx="8645009" cy="626775"/>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10" name="Text Placeholder 10"/>
          <p:cNvSpPr>
            <a:spLocks noGrp="1"/>
          </p:cNvSpPr>
          <p:nvPr>
            <p:ph type="body" sz="quarter" idx="14" hasCustomPrompt="1"/>
          </p:nvPr>
        </p:nvSpPr>
        <p:spPr>
          <a:xfrm>
            <a:off x="304800" y="4986547"/>
            <a:ext cx="8321842" cy="357953"/>
          </a:xfrm>
        </p:spPr>
        <p:txBody>
          <a:bodyPr>
            <a:no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274052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and image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84034" y="6356363"/>
            <a:ext cx="3709682" cy="365125"/>
          </a:xfrm>
        </p:spPr>
        <p:txBody>
          <a:bodyPr/>
          <a:lstStyle>
            <a:lvl1pPr>
              <a:defRPr>
                <a:solidFill>
                  <a:schemeClr val="bg1"/>
                </a:solidFill>
              </a:defRPr>
            </a:lvl1p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3961B92D-A1F6-8C4F-A3B2-760EB100B16B}" type="slidenum">
              <a:rPr lang="en-US" smtClean="0"/>
              <a:pPr/>
              <a:t>‹#›</a:t>
            </a:fld>
            <a:endParaRPr lang="en-US" dirty="0"/>
          </a:p>
        </p:txBody>
      </p:sp>
      <p:sp>
        <p:nvSpPr>
          <p:cNvPr id="5" name="Title 1"/>
          <p:cNvSpPr>
            <a:spLocks noGrp="1"/>
          </p:cNvSpPr>
          <p:nvPr>
            <p:ph type="title"/>
          </p:nvPr>
        </p:nvSpPr>
        <p:spPr>
          <a:xfrm>
            <a:off x="298449" y="365138"/>
            <a:ext cx="3959651" cy="2313907"/>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7" name="Text Placeholder 15"/>
          <p:cNvSpPr>
            <a:spLocks noGrp="1"/>
          </p:cNvSpPr>
          <p:nvPr>
            <p:ph type="body" sz="quarter" idx="13"/>
          </p:nvPr>
        </p:nvSpPr>
        <p:spPr>
          <a:xfrm>
            <a:off x="298449" y="3080097"/>
            <a:ext cx="3959651" cy="267903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Picture Placeholder 8"/>
          <p:cNvSpPr>
            <a:spLocks noGrp="1"/>
          </p:cNvSpPr>
          <p:nvPr>
            <p:ph type="pic" sz="quarter" idx="14"/>
          </p:nvPr>
        </p:nvSpPr>
        <p:spPr>
          <a:xfrm>
            <a:off x="4584034" y="0"/>
            <a:ext cx="4559966" cy="6858000"/>
          </a:xfrm>
        </p:spPr>
        <p:txBody>
          <a:bodyPr/>
          <a:lstStyle/>
          <a:p>
            <a:endParaRPr lang="en-US"/>
          </a:p>
        </p:txBody>
      </p:sp>
      <p:pic>
        <p:nvPicPr>
          <p:cNvPr id="10" name="Picture 9"/>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694129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and table slide">
    <p:spTree>
      <p:nvGrpSpPr>
        <p:cNvPr id="1" name=""/>
        <p:cNvGrpSpPr/>
        <p:nvPr/>
      </p:nvGrpSpPr>
      <p:grpSpPr>
        <a:xfrm>
          <a:off x="0" y="0"/>
          <a:ext cx="0" cy="0"/>
          <a:chOff x="0" y="0"/>
          <a:chExt cx="0" cy="0"/>
        </a:xfrm>
      </p:grpSpPr>
      <p:sp>
        <p:nvSpPr>
          <p:cNvPr id="10" name="Rectangle 8"/>
          <p:cNvSpPr/>
          <p:nvPr userDrawn="1"/>
        </p:nvSpPr>
        <p:spPr>
          <a:xfrm rot="10800000">
            <a:off x="381032" y="1716549"/>
            <a:ext cx="2839662" cy="356942"/>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11" name="Table Placeholder 10"/>
          <p:cNvSpPr>
            <a:spLocks noGrp="1"/>
          </p:cNvSpPr>
          <p:nvPr>
            <p:ph type="tbl" sz="quarter" idx="14"/>
          </p:nvPr>
        </p:nvSpPr>
        <p:spPr>
          <a:xfrm>
            <a:off x="3562066" y="1588919"/>
            <a:ext cx="5278765" cy="4197732"/>
          </a:xfrm>
        </p:spPr>
        <p:txBody>
          <a:bodyPr/>
          <a:lstStyle/>
          <a:p>
            <a:endParaRPr lang="en-US"/>
          </a:p>
        </p:txBody>
      </p:sp>
      <p:sp>
        <p:nvSpPr>
          <p:cNvPr id="14"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16" name="Rectangle 8"/>
          <p:cNvSpPr/>
          <p:nvPr userDrawn="1"/>
        </p:nvSpPr>
        <p:spPr>
          <a:xfrm>
            <a:off x="197604" y="1579775"/>
            <a:ext cx="2957076" cy="434765"/>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17" name="Text Placeholder 10"/>
          <p:cNvSpPr>
            <a:spLocks noGrp="1"/>
          </p:cNvSpPr>
          <p:nvPr>
            <p:ph type="body" sz="quarter" idx="15" hasCustomPrompt="1"/>
          </p:nvPr>
        </p:nvSpPr>
        <p:spPr>
          <a:xfrm>
            <a:off x="304806" y="1604421"/>
            <a:ext cx="2691619" cy="357953"/>
          </a:xfrm>
        </p:spPr>
        <p:txBody>
          <a:bodyPr>
            <a:no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sp>
        <p:nvSpPr>
          <p:cNvPr id="19" name="Text Placeholder 18"/>
          <p:cNvSpPr>
            <a:spLocks noGrp="1"/>
          </p:cNvSpPr>
          <p:nvPr>
            <p:ph type="body" sz="quarter" idx="16"/>
          </p:nvPr>
        </p:nvSpPr>
        <p:spPr>
          <a:xfrm>
            <a:off x="298848" y="2244364"/>
            <a:ext cx="2921845" cy="3494661"/>
          </a:xfrm>
        </p:spPr>
        <p:txBody>
          <a:bodyPr/>
          <a:lstStyle/>
          <a:p>
            <a:pPr lvl="0"/>
            <a:r>
              <a:rPr lang="en-AU"/>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2299787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ullets and 2 charts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10" name="Text Placeholder 18"/>
          <p:cNvSpPr>
            <a:spLocks noGrp="1"/>
          </p:cNvSpPr>
          <p:nvPr>
            <p:ph type="body" sz="quarter" idx="16"/>
          </p:nvPr>
        </p:nvSpPr>
        <p:spPr>
          <a:xfrm>
            <a:off x="298849" y="1412760"/>
            <a:ext cx="2986220" cy="424297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Chart Placeholder 12"/>
          <p:cNvSpPr>
            <a:spLocks noGrp="1"/>
          </p:cNvSpPr>
          <p:nvPr>
            <p:ph type="chart" sz="quarter" idx="17"/>
          </p:nvPr>
        </p:nvSpPr>
        <p:spPr>
          <a:xfrm>
            <a:off x="3843598" y="1412760"/>
            <a:ext cx="4991125" cy="2015026"/>
          </a:xfrm>
        </p:spPr>
        <p:txBody>
          <a:bodyPr/>
          <a:lstStyle/>
          <a:p>
            <a:endParaRPr lang="en-US"/>
          </a:p>
        </p:txBody>
      </p:sp>
      <p:sp>
        <p:nvSpPr>
          <p:cNvPr id="14" name="Chart Placeholder 12"/>
          <p:cNvSpPr>
            <a:spLocks noGrp="1"/>
          </p:cNvSpPr>
          <p:nvPr>
            <p:ph type="chart" sz="quarter" idx="18"/>
          </p:nvPr>
        </p:nvSpPr>
        <p:spPr>
          <a:xfrm>
            <a:off x="3843597" y="3765940"/>
            <a:ext cx="4991125" cy="1889793"/>
          </a:xfrm>
        </p:spPr>
        <p:txBody>
          <a:bodyPr/>
          <a:lstStyle/>
          <a:p>
            <a:endParaRPr lang="en-US"/>
          </a:p>
        </p:txBody>
      </p:sp>
      <p:sp>
        <p:nvSpPr>
          <p:cNvPr id="18"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dirty="0"/>
              <a:t>Click to edit Master title style</a:t>
            </a:r>
            <a:endParaRPr lang="en-US" dirty="0"/>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409804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 chart and caption slid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5DD0B4DC-31F0-1543-A61D-AA34C2F3AE3A}"/>
              </a:ext>
            </a:extLst>
          </p:cNvPr>
          <p:cNvSpPr/>
          <p:nvPr userDrawn="1"/>
        </p:nvSpPr>
        <p:spPr>
          <a:xfrm rot="10800000">
            <a:off x="381034" y="686912"/>
            <a:ext cx="3005360" cy="37777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FFFFFF"/>
              </a:solidFill>
              <a:effectLst/>
              <a:uLnTx/>
              <a:uFillTx/>
              <a:latin typeface="Arial" charset="0"/>
              <a:ea typeface="+mn-ea"/>
              <a:cs typeface="+mn-cs"/>
            </a:endParaRPr>
          </a:p>
        </p:txBody>
      </p:sp>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7" name="Rectangle 8"/>
          <p:cNvSpPr/>
          <p:nvPr userDrawn="1"/>
        </p:nvSpPr>
        <p:spPr>
          <a:xfrm>
            <a:off x="197605" y="493692"/>
            <a:ext cx="3129626" cy="46013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8" name="Text Placeholder 10"/>
          <p:cNvSpPr>
            <a:spLocks noGrp="1"/>
          </p:cNvSpPr>
          <p:nvPr>
            <p:ph type="body" sz="quarter" idx="12" hasCustomPrompt="1"/>
          </p:nvPr>
        </p:nvSpPr>
        <p:spPr>
          <a:xfrm>
            <a:off x="304801" y="536084"/>
            <a:ext cx="3022430" cy="389032"/>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dirty="0"/>
              <a:t>CLICK TO EDIT</a:t>
            </a:r>
          </a:p>
        </p:txBody>
      </p:sp>
      <p:sp>
        <p:nvSpPr>
          <p:cNvPr id="11" name="Chart Placeholder 12"/>
          <p:cNvSpPr>
            <a:spLocks noGrp="1"/>
          </p:cNvSpPr>
          <p:nvPr>
            <p:ph type="chart" sz="quarter" idx="17"/>
          </p:nvPr>
        </p:nvSpPr>
        <p:spPr>
          <a:xfrm>
            <a:off x="4029815" y="460387"/>
            <a:ext cx="4618691" cy="3706501"/>
          </a:xfrm>
        </p:spPr>
        <p:txBody>
          <a:bodyPr/>
          <a:lstStyle/>
          <a:p>
            <a:endParaRPr lang="en-US"/>
          </a:p>
        </p:txBody>
      </p:sp>
      <p:sp>
        <p:nvSpPr>
          <p:cNvPr id="12" name="Text Placeholder 15"/>
          <p:cNvSpPr>
            <a:spLocks noGrp="1"/>
          </p:cNvSpPr>
          <p:nvPr>
            <p:ph type="body" sz="quarter" idx="13"/>
          </p:nvPr>
        </p:nvSpPr>
        <p:spPr>
          <a:xfrm>
            <a:off x="4029815" y="4511040"/>
            <a:ext cx="4618691" cy="132080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Title 1"/>
          <p:cNvSpPr>
            <a:spLocks noGrp="1"/>
          </p:cNvSpPr>
          <p:nvPr>
            <p:ph type="title"/>
          </p:nvPr>
        </p:nvSpPr>
        <p:spPr>
          <a:xfrm>
            <a:off x="298455" y="1298846"/>
            <a:ext cx="3028781" cy="4397831"/>
          </a:xfrm>
        </p:spPr>
        <p:txBody>
          <a:bodyPr anchor="t" anchorCtr="0"/>
          <a:lstStyle>
            <a:lvl1pPr>
              <a:defRPr sz="4400">
                <a:solidFill>
                  <a:srgbClr val="3797B7"/>
                </a:solidFill>
              </a:defRPr>
            </a:lvl1pPr>
          </a:lstStyle>
          <a:p>
            <a:r>
              <a:rPr lang="en-AU" dirty="0"/>
              <a:t>Click to edit Master title style</a:t>
            </a:r>
            <a:endParaRPr lang="en-US" dirty="0"/>
          </a:p>
        </p:txBody>
      </p:sp>
      <p:cxnSp>
        <p:nvCxnSpPr>
          <p:cNvPr id="14" name="Straight Connector 13"/>
          <p:cNvCxnSpPr/>
          <p:nvPr userDrawn="1"/>
        </p:nvCxnSpPr>
        <p:spPr>
          <a:xfrm>
            <a:off x="4029815" y="4351087"/>
            <a:ext cx="4618691"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290396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 charts and cap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6"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7" name="Text Placeholder 15"/>
          <p:cNvSpPr>
            <a:spLocks noGrp="1"/>
          </p:cNvSpPr>
          <p:nvPr>
            <p:ph type="body" sz="quarter" idx="13"/>
          </p:nvPr>
        </p:nvSpPr>
        <p:spPr>
          <a:xfrm>
            <a:off x="298449" y="4016201"/>
            <a:ext cx="4073003"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Text Placeholder 15"/>
          <p:cNvSpPr>
            <a:spLocks noGrp="1"/>
          </p:cNvSpPr>
          <p:nvPr>
            <p:ph type="body" sz="quarter" idx="14"/>
          </p:nvPr>
        </p:nvSpPr>
        <p:spPr>
          <a:xfrm>
            <a:off x="4767828" y="4016201"/>
            <a:ext cx="4073003"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0" name="Chart Placeholder 9"/>
          <p:cNvSpPr>
            <a:spLocks noGrp="1"/>
          </p:cNvSpPr>
          <p:nvPr>
            <p:ph type="chart" sz="quarter" idx="15"/>
          </p:nvPr>
        </p:nvSpPr>
        <p:spPr>
          <a:xfrm>
            <a:off x="298848" y="1649426"/>
            <a:ext cx="4073128" cy="2079625"/>
          </a:xfrm>
        </p:spPr>
        <p:txBody>
          <a:bodyPr/>
          <a:lstStyle/>
          <a:p>
            <a:endParaRPr lang="en-US"/>
          </a:p>
        </p:txBody>
      </p:sp>
      <p:sp>
        <p:nvSpPr>
          <p:cNvPr id="11" name="Chart Placeholder 9"/>
          <p:cNvSpPr>
            <a:spLocks noGrp="1"/>
          </p:cNvSpPr>
          <p:nvPr>
            <p:ph type="chart" sz="quarter" idx="16"/>
          </p:nvPr>
        </p:nvSpPr>
        <p:spPr>
          <a:xfrm>
            <a:off x="4761591" y="1649426"/>
            <a:ext cx="4073128" cy="2079625"/>
          </a:xfrm>
        </p:spPr>
        <p:txBody>
          <a:bodyPr/>
          <a:lstStyle/>
          <a:p>
            <a:endParaRPr lang="en-US"/>
          </a:p>
        </p:txBody>
      </p:sp>
      <p:cxnSp>
        <p:nvCxnSpPr>
          <p:cNvPr id="12" name="Straight Connector 11"/>
          <p:cNvCxnSpPr/>
          <p:nvPr userDrawn="1"/>
        </p:nvCxnSpPr>
        <p:spPr>
          <a:xfrm>
            <a:off x="298449" y="3917195"/>
            <a:ext cx="4073003"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761595" y="3917195"/>
            <a:ext cx="4073003"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224355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 charts and cap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6" name="Title 1"/>
          <p:cNvSpPr>
            <a:spLocks noGrp="1"/>
          </p:cNvSpPr>
          <p:nvPr>
            <p:ph type="title"/>
          </p:nvPr>
        </p:nvSpPr>
        <p:spPr>
          <a:xfrm>
            <a:off x="298450" y="365126"/>
            <a:ext cx="8542376"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7" name="Text Placeholder 15"/>
          <p:cNvSpPr>
            <a:spLocks noGrp="1"/>
          </p:cNvSpPr>
          <p:nvPr>
            <p:ph type="body" sz="quarter" idx="13"/>
          </p:nvPr>
        </p:nvSpPr>
        <p:spPr>
          <a:xfrm>
            <a:off x="298450"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Chart Placeholder 9"/>
          <p:cNvSpPr>
            <a:spLocks noGrp="1"/>
          </p:cNvSpPr>
          <p:nvPr>
            <p:ph type="chart" sz="quarter" idx="15"/>
          </p:nvPr>
        </p:nvSpPr>
        <p:spPr>
          <a:xfrm>
            <a:off x="298849" y="1649426"/>
            <a:ext cx="2585546" cy="2079625"/>
          </a:xfrm>
        </p:spPr>
        <p:txBody>
          <a:bodyPr/>
          <a:lstStyle/>
          <a:p>
            <a:endParaRPr lang="en-US" dirty="0"/>
          </a:p>
        </p:txBody>
      </p:sp>
      <p:sp>
        <p:nvSpPr>
          <p:cNvPr id="16" name="Text Placeholder 15"/>
          <p:cNvSpPr>
            <a:spLocks noGrp="1"/>
          </p:cNvSpPr>
          <p:nvPr>
            <p:ph type="body" sz="quarter" idx="16"/>
          </p:nvPr>
        </p:nvSpPr>
        <p:spPr>
          <a:xfrm>
            <a:off x="3262630"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7" name="Chart Placeholder 9"/>
          <p:cNvSpPr>
            <a:spLocks noGrp="1"/>
          </p:cNvSpPr>
          <p:nvPr>
            <p:ph type="chart" sz="quarter" idx="17"/>
          </p:nvPr>
        </p:nvSpPr>
        <p:spPr>
          <a:xfrm>
            <a:off x="3263029" y="1649426"/>
            <a:ext cx="2585546" cy="2079625"/>
          </a:xfrm>
        </p:spPr>
        <p:txBody>
          <a:bodyPr/>
          <a:lstStyle/>
          <a:p>
            <a:endParaRPr lang="en-US"/>
          </a:p>
        </p:txBody>
      </p:sp>
      <p:sp>
        <p:nvSpPr>
          <p:cNvPr id="22" name="Text Placeholder 15"/>
          <p:cNvSpPr>
            <a:spLocks noGrp="1"/>
          </p:cNvSpPr>
          <p:nvPr>
            <p:ph type="body" sz="quarter" idx="19"/>
          </p:nvPr>
        </p:nvSpPr>
        <p:spPr>
          <a:xfrm>
            <a:off x="6226412" y="4016201"/>
            <a:ext cx="2585466" cy="1434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3" name="Chart Placeholder 9"/>
          <p:cNvSpPr>
            <a:spLocks noGrp="1"/>
          </p:cNvSpPr>
          <p:nvPr>
            <p:ph type="chart" sz="quarter" idx="20"/>
          </p:nvPr>
        </p:nvSpPr>
        <p:spPr>
          <a:xfrm>
            <a:off x="6226810" y="1649426"/>
            <a:ext cx="2585546" cy="2079625"/>
          </a:xfrm>
        </p:spPr>
        <p:txBody>
          <a:bodyPr/>
          <a:lstStyle/>
          <a:p>
            <a:endParaRPr lang="en-US"/>
          </a:p>
        </p:txBody>
      </p:sp>
      <p:cxnSp>
        <p:nvCxnSpPr>
          <p:cNvPr id="24" name="Straight Connector 23"/>
          <p:cNvCxnSpPr/>
          <p:nvPr userDrawn="1"/>
        </p:nvCxnSpPr>
        <p:spPr>
          <a:xfrm>
            <a:off x="298455" y="3917195"/>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3262635" y="3917195"/>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6226417" y="3911747"/>
            <a:ext cx="258546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456" y="6148850"/>
            <a:ext cx="637732" cy="415001"/>
          </a:xfrm>
          <a:prstGeom prst="rect">
            <a:avLst/>
          </a:prstGeom>
        </p:spPr>
      </p:pic>
    </p:spTree>
    <p:extLst>
      <p:ext uri="{BB962C8B-B14F-4D97-AF65-F5344CB8AC3E}">
        <p14:creationId xmlns:p14="http://schemas.microsoft.com/office/powerpoint/2010/main" val="81126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a:t>Thank you</a:t>
            </a:r>
            <a:endParaRPr lang="en-US"/>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1643071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 icons and text s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0" y="365126"/>
            <a:ext cx="8536268"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6" name="Text Placeholder 15"/>
          <p:cNvSpPr>
            <a:spLocks noGrp="1"/>
          </p:cNvSpPr>
          <p:nvPr>
            <p:ph type="body" sz="quarter" idx="13"/>
          </p:nvPr>
        </p:nvSpPr>
        <p:spPr>
          <a:xfrm>
            <a:off x="1751428" y="1588932"/>
            <a:ext cx="7083290" cy="1133961"/>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Text Placeholder 8"/>
          <p:cNvSpPr>
            <a:spLocks noGrp="1"/>
          </p:cNvSpPr>
          <p:nvPr>
            <p:ph type="body" sz="quarter" idx="14"/>
          </p:nvPr>
        </p:nvSpPr>
        <p:spPr>
          <a:xfrm>
            <a:off x="1751428" y="3052279"/>
            <a:ext cx="7083290" cy="1133961"/>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1" name="Text Placeholder 10"/>
          <p:cNvSpPr>
            <a:spLocks noGrp="1"/>
          </p:cNvSpPr>
          <p:nvPr>
            <p:ph type="body" sz="quarter" idx="15"/>
          </p:nvPr>
        </p:nvSpPr>
        <p:spPr>
          <a:xfrm>
            <a:off x="1751190" y="4515639"/>
            <a:ext cx="7083541" cy="1135062"/>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3" name="Picture Placeholder 12"/>
          <p:cNvSpPr>
            <a:spLocks noGrp="1"/>
          </p:cNvSpPr>
          <p:nvPr>
            <p:ph type="pic" sz="quarter" idx="16"/>
          </p:nvPr>
        </p:nvSpPr>
        <p:spPr>
          <a:xfrm>
            <a:off x="298451" y="1589101"/>
            <a:ext cx="1231926" cy="1133475"/>
          </a:xfrm>
        </p:spPr>
        <p:txBody>
          <a:bodyPr/>
          <a:lstStyle/>
          <a:p>
            <a:endParaRPr lang="en-US"/>
          </a:p>
        </p:txBody>
      </p:sp>
      <p:sp>
        <p:nvSpPr>
          <p:cNvPr id="14" name="Picture Placeholder 12"/>
          <p:cNvSpPr>
            <a:spLocks noGrp="1"/>
          </p:cNvSpPr>
          <p:nvPr>
            <p:ph type="pic" sz="quarter" idx="17"/>
          </p:nvPr>
        </p:nvSpPr>
        <p:spPr>
          <a:xfrm>
            <a:off x="298451" y="3052284"/>
            <a:ext cx="1231926" cy="1133475"/>
          </a:xfrm>
        </p:spPr>
        <p:txBody>
          <a:bodyPr/>
          <a:lstStyle/>
          <a:p>
            <a:endParaRPr lang="en-US"/>
          </a:p>
        </p:txBody>
      </p:sp>
      <p:sp>
        <p:nvSpPr>
          <p:cNvPr id="15" name="Picture Placeholder 12"/>
          <p:cNvSpPr>
            <a:spLocks noGrp="1"/>
          </p:cNvSpPr>
          <p:nvPr>
            <p:ph type="pic" sz="quarter" idx="18"/>
          </p:nvPr>
        </p:nvSpPr>
        <p:spPr>
          <a:xfrm>
            <a:off x="298450" y="4517239"/>
            <a:ext cx="1231926" cy="1133475"/>
          </a:xfrm>
        </p:spPr>
        <p:txBody>
          <a:bodyPr/>
          <a:lstStyle/>
          <a:p>
            <a:endParaRPr lang="en-US"/>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3093880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 icons and text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endParaRPr lang="en-US" dirty="0"/>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dirty="0"/>
          </a:p>
        </p:txBody>
      </p:sp>
      <p:sp>
        <p:nvSpPr>
          <p:cNvPr id="5" name="Title 1"/>
          <p:cNvSpPr>
            <a:spLocks noGrp="1"/>
          </p:cNvSpPr>
          <p:nvPr>
            <p:ph type="title"/>
          </p:nvPr>
        </p:nvSpPr>
        <p:spPr>
          <a:xfrm>
            <a:off x="298450" y="365126"/>
            <a:ext cx="8536268" cy="947402"/>
          </a:xfrm>
        </p:spPr>
        <p:txBody>
          <a:bodyPr anchor="t" anchorCtr="0"/>
          <a:lstStyle>
            <a:lvl1pPr>
              <a:defRPr sz="4400">
                <a:solidFill>
                  <a:srgbClr val="3797B7"/>
                </a:solidFill>
              </a:defRPr>
            </a:lvl1pPr>
          </a:lstStyle>
          <a:p>
            <a:r>
              <a:rPr lang="en-AU" dirty="0"/>
              <a:t>Click to edit Master title style</a:t>
            </a:r>
            <a:endParaRPr lang="en-US" dirty="0"/>
          </a:p>
        </p:txBody>
      </p:sp>
      <p:sp>
        <p:nvSpPr>
          <p:cNvPr id="6" name="Text Placeholder 15"/>
          <p:cNvSpPr>
            <a:spLocks noGrp="1"/>
          </p:cNvSpPr>
          <p:nvPr>
            <p:ph type="body" sz="quarter" idx="13"/>
          </p:nvPr>
        </p:nvSpPr>
        <p:spPr>
          <a:xfrm>
            <a:off x="404868" y="3298025"/>
            <a:ext cx="1887956"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0" name="Picture Placeholder 12"/>
          <p:cNvSpPr>
            <a:spLocks noGrp="1"/>
          </p:cNvSpPr>
          <p:nvPr>
            <p:ph type="pic" sz="quarter" idx="16"/>
          </p:nvPr>
        </p:nvSpPr>
        <p:spPr>
          <a:xfrm>
            <a:off x="404867" y="1617068"/>
            <a:ext cx="1887956" cy="1534109"/>
          </a:xfrm>
        </p:spPr>
        <p:txBody>
          <a:bodyPr/>
          <a:lstStyle/>
          <a:p>
            <a:endParaRPr lang="en-US"/>
          </a:p>
        </p:txBody>
      </p:sp>
      <p:sp>
        <p:nvSpPr>
          <p:cNvPr id="11" name="Picture Placeholder 12"/>
          <p:cNvSpPr>
            <a:spLocks noGrp="1"/>
          </p:cNvSpPr>
          <p:nvPr>
            <p:ph type="pic" sz="quarter" idx="17"/>
          </p:nvPr>
        </p:nvSpPr>
        <p:spPr>
          <a:xfrm>
            <a:off x="2555662" y="1617068"/>
            <a:ext cx="1940915" cy="1534109"/>
          </a:xfrm>
        </p:spPr>
        <p:txBody>
          <a:bodyPr/>
          <a:lstStyle/>
          <a:p>
            <a:endParaRPr lang="en-US"/>
          </a:p>
        </p:txBody>
      </p:sp>
      <p:sp>
        <p:nvSpPr>
          <p:cNvPr id="13" name="Picture Placeholder 12"/>
          <p:cNvSpPr>
            <a:spLocks noGrp="1"/>
          </p:cNvSpPr>
          <p:nvPr>
            <p:ph type="pic" sz="quarter" idx="18"/>
          </p:nvPr>
        </p:nvSpPr>
        <p:spPr>
          <a:xfrm>
            <a:off x="4761050" y="1617068"/>
            <a:ext cx="1911988" cy="1534109"/>
          </a:xfrm>
        </p:spPr>
        <p:txBody>
          <a:bodyPr/>
          <a:lstStyle/>
          <a:p>
            <a:endParaRPr lang="en-US"/>
          </a:p>
        </p:txBody>
      </p:sp>
      <p:sp>
        <p:nvSpPr>
          <p:cNvPr id="14" name="Picture Placeholder 12"/>
          <p:cNvSpPr>
            <a:spLocks noGrp="1"/>
          </p:cNvSpPr>
          <p:nvPr>
            <p:ph type="pic" sz="quarter" idx="19"/>
          </p:nvPr>
        </p:nvSpPr>
        <p:spPr>
          <a:xfrm>
            <a:off x="6939142" y="1617068"/>
            <a:ext cx="1876246" cy="1534109"/>
          </a:xfrm>
        </p:spPr>
        <p:txBody>
          <a:bodyPr/>
          <a:lstStyle/>
          <a:p>
            <a:endParaRPr lang="en-US"/>
          </a:p>
        </p:txBody>
      </p:sp>
      <p:sp>
        <p:nvSpPr>
          <p:cNvPr id="15" name="Text Placeholder 15"/>
          <p:cNvSpPr>
            <a:spLocks noGrp="1"/>
          </p:cNvSpPr>
          <p:nvPr>
            <p:ph type="body" sz="quarter" idx="20"/>
          </p:nvPr>
        </p:nvSpPr>
        <p:spPr>
          <a:xfrm>
            <a:off x="2555662" y="3298025"/>
            <a:ext cx="1940915"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21"/>
          </p:nvPr>
        </p:nvSpPr>
        <p:spPr>
          <a:xfrm>
            <a:off x="4761050" y="3298025"/>
            <a:ext cx="1911988"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7" name="Text Placeholder 15"/>
          <p:cNvSpPr>
            <a:spLocks noGrp="1"/>
          </p:cNvSpPr>
          <p:nvPr>
            <p:ph type="body" sz="quarter" idx="22"/>
          </p:nvPr>
        </p:nvSpPr>
        <p:spPr>
          <a:xfrm>
            <a:off x="6939142" y="3298025"/>
            <a:ext cx="1876246" cy="2427526"/>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8" name="Picture 17"/>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4242890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3390018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dirty="0"/>
              <a:t>Thank you</a:t>
            </a:r>
            <a:endParaRPr lang="en-US" dirty="0"/>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1218280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3E8DE2D2-A66C-5649-8563-73326EE9B8F2}"/>
              </a:ext>
            </a:extLst>
          </p:cNvPr>
          <p:cNvSpPr/>
          <p:nvPr userDrawn="1"/>
        </p:nvSpPr>
        <p:spPr>
          <a:xfrm rot="10800000">
            <a:off x="438462" y="688160"/>
            <a:ext cx="3286374" cy="413093"/>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Arial" charset="0"/>
              <a:ea typeface="+mn-ea"/>
              <a:cs typeface="+mn-cs"/>
            </a:endParaRPr>
          </a:p>
        </p:txBody>
      </p:sp>
      <p:sp>
        <p:nvSpPr>
          <p:cNvPr id="8" name="Rectangle 8"/>
          <p:cNvSpPr/>
          <p:nvPr userDrawn="1"/>
        </p:nvSpPr>
        <p:spPr>
          <a:xfrm>
            <a:off x="197604" y="521161"/>
            <a:ext cx="3305566" cy="490480"/>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sp>
        <p:nvSpPr>
          <p:cNvPr id="9" name="Text Placeholder 10"/>
          <p:cNvSpPr>
            <a:spLocks noGrp="1"/>
          </p:cNvSpPr>
          <p:nvPr>
            <p:ph type="body" sz="quarter" idx="10" hasCustomPrompt="1"/>
          </p:nvPr>
        </p:nvSpPr>
        <p:spPr>
          <a:xfrm>
            <a:off x="304806" y="576889"/>
            <a:ext cx="2980267" cy="357953"/>
          </a:xfrm>
        </p:spPr>
        <p:txBody>
          <a:bodyPr>
            <a:normAutofit/>
          </a:bodyPr>
          <a:lstStyle>
            <a:lvl1pPr>
              <a:defRPr sz="1600" b="1" i="0">
                <a:solidFill>
                  <a:schemeClr val="bg1"/>
                </a:solidFill>
                <a:latin typeface="Arial" charset="0"/>
                <a:ea typeface="Arial" charset="0"/>
                <a:cs typeface="Arial" charset="0"/>
              </a:defRPr>
            </a:lvl1pPr>
            <a:lvl4pPr marL="1028598" indent="0">
              <a:buNone/>
              <a:defRPr/>
            </a:lvl4pPr>
          </a:lstStyle>
          <a:p>
            <a:pPr lvl="0"/>
            <a:r>
              <a:rPr lang="en-AU"/>
              <a:t>CLICK TO EDIT</a:t>
            </a:r>
          </a:p>
        </p:txBody>
      </p:sp>
      <p:sp>
        <p:nvSpPr>
          <p:cNvPr id="12" name="Title 1"/>
          <p:cNvSpPr>
            <a:spLocks noGrp="1"/>
          </p:cNvSpPr>
          <p:nvPr>
            <p:ph type="ctrTitle"/>
          </p:nvPr>
        </p:nvSpPr>
        <p:spPr>
          <a:xfrm>
            <a:off x="304799" y="1412773"/>
            <a:ext cx="7761028" cy="2772515"/>
          </a:xfrm>
        </p:spPr>
        <p:txBody>
          <a:bodyPr anchor="t" anchorCtr="0">
            <a:normAutofit/>
          </a:bodyPr>
          <a:lstStyle>
            <a:lvl1pPr algn="l">
              <a:lnSpc>
                <a:spcPct val="80000"/>
              </a:lnSpc>
              <a:defRPr sz="7200">
                <a:solidFill>
                  <a:srgbClr val="3797B7"/>
                </a:solidFill>
              </a:defRPr>
            </a:lvl1pPr>
          </a:lstStyle>
          <a:p>
            <a:r>
              <a:rPr lang="en-AU"/>
              <a:t>Click to edit Master title style</a:t>
            </a:r>
            <a:endParaRPr lang="en-US"/>
          </a:p>
        </p:txBody>
      </p:sp>
      <p:sp>
        <p:nvSpPr>
          <p:cNvPr id="13" name="Subtitle 2"/>
          <p:cNvSpPr>
            <a:spLocks noGrp="1"/>
          </p:cNvSpPr>
          <p:nvPr>
            <p:ph type="subTitle" idx="1"/>
          </p:nvPr>
        </p:nvSpPr>
        <p:spPr>
          <a:xfrm>
            <a:off x="304802" y="4576672"/>
            <a:ext cx="5410198" cy="1858852"/>
          </a:xfrm>
        </p:spPr>
        <p:txBody>
          <a:bodyPr>
            <a:normAutofit/>
          </a:bodyPr>
          <a:lstStyle>
            <a:lvl1pPr marL="0" indent="0" algn="l">
              <a:lnSpc>
                <a:spcPct val="100000"/>
              </a:lnSpc>
              <a:buNone/>
              <a:defRPr sz="2400">
                <a:solidFill>
                  <a:srgbClr val="3797B7"/>
                </a:solidFill>
              </a:defRPr>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AU"/>
              <a:t>Click to edit Master subtitle style</a:t>
            </a:r>
            <a:endParaRPr lang="en-US"/>
          </a:p>
        </p:txBody>
      </p:sp>
      <p:cxnSp>
        <p:nvCxnSpPr>
          <p:cNvPr id="14" name="Straight Connector 13"/>
          <p:cNvCxnSpPr/>
          <p:nvPr userDrawn="1"/>
        </p:nvCxnSpPr>
        <p:spPr>
          <a:xfrm>
            <a:off x="304802" y="4374532"/>
            <a:ext cx="5410198" cy="0"/>
          </a:xfrm>
          <a:prstGeom prst="line">
            <a:avLst/>
          </a:prstGeom>
          <a:ln w="25400">
            <a:solidFill>
              <a:srgbClr val="3797B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D444324-DF30-8F41-8C08-E89CDFE8F6DA}"/>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3511218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and question slide">
    <p:spTree>
      <p:nvGrpSpPr>
        <p:cNvPr id="1" name=""/>
        <p:cNvGrpSpPr/>
        <p:nvPr/>
      </p:nvGrpSpPr>
      <p:grpSpPr>
        <a:xfrm>
          <a:off x="0" y="0"/>
          <a:ext cx="0" cy="0"/>
          <a:chOff x="0" y="0"/>
          <a:chExt cx="0" cy="0"/>
        </a:xfrm>
      </p:grpSpPr>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1588932"/>
            <a:ext cx="8328193" cy="426866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989794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2589446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a:t>Thank you</a:t>
            </a:r>
            <a:endParaRPr lang="en-US"/>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4104357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and large ic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details: View &gt; header &amp; footer &gt; Apply to all </a:t>
            </a:r>
          </a:p>
        </p:txBody>
      </p:sp>
      <p:sp>
        <p:nvSpPr>
          <p:cNvPr id="4" name="Slide Number Placeholder 3"/>
          <p:cNvSpPr>
            <a:spLocks noGrp="1"/>
          </p:cNvSpPr>
          <p:nvPr>
            <p:ph type="sldNum" sz="quarter" idx="11"/>
          </p:nvPr>
        </p:nvSpPr>
        <p:spPr/>
        <p:txBody>
          <a:bodyPr/>
          <a:lstStyle/>
          <a:p>
            <a:fld id="{3961B92D-A1F6-8C4F-A3B2-760EB100B16B}" type="slidenum">
              <a:rPr lang="en-US" smtClean="0"/>
              <a:pPr/>
              <a:t>‹#›</a:t>
            </a:fld>
            <a:endParaRPr lang="en-US"/>
          </a:p>
        </p:txBody>
      </p:sp>
      <p:sp>
        <p:nvSpPr>
          <p:cNvPr id="5" name="Title 1"/>
          <p:cNvSpPr>
            <a:spLocks noGrp="1"/>
          </p:cNvSpPr>
          <p:nvPr>
            <p:ph type="title"/>
          </p:nvPr>
        </p:nvSpPr>
        <p:spPr>
          <a:xfrm>
            <a:off x="298448" y="365129"/>
            <a:ext cx="8395175" cy="1365201"/>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2141814"/>
            <a:ext cx="4901342" cy="3597804"/>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Picture Placeholder 8"/>
          <p:cNvSpPr>
            <a:spLocks noGrp="1"/>
          </p:cNvSpPr>
          <p:nvPr>
            <p:ph type="pic" sz="quarter" idx="14"/>
          </p:nvPr>
        </p:nvSpPr>
        <p:spPr>
          <a:xfrm>
            <a:off x="5654192" y="2141814"/>
            <a:ext cx="3039431" cy="3597804"/>
          </a:xfrm>
        </p:spPr>
        <p:txBody>
          <a:bodyPr/>
          <a:lstStyle/>
          <a:p>
            <a:endParaRPr lang="en-US"/>
          </a:p>
        </p:txBody>
      </p:sp>
      <p:pic>
        <p:nvPicPr>
          <p:cNvPr id="9" name="Picture 8"/>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267251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8F8DA-0F65-56B8-CDD6-6C9CB1C1F870}"/>
              </a:ext>
            </a:extLst>
          </p:cNvPr>
          <p:cNvSpPr>
            <a:spLocks noGrp="1"/>
          </p:cNvSpPr>
          <p:nvPr>
            <p:ph type="dt" sz="half" idx="10"/>
          </p:nvPr>
        </p:nvSpPr>
        <p:spPr/>
        <p:txBody>
          <a:bodyPr/>
          <a:lstStyle/>
          <a:p>
            <a:fld id="{7A76B109-6442-4B77-B1CA-A93C00B3C36C}" type="datetimeFigureOut">
              <a:rPr lang="en-US" smtClean="0"/>
              <a:t>9/27/2024</a:t>
            </a:fld>
            <a:endParaRPr lang="en-US"/>
          </a:p>
        </p:txBody>
      </p:sp>
      <p:sp>
        <p:nvSpPr>
          <p:cNvPr id="3" name="Footer Placeholder 2">
            <a:extLst>
              <a:ext uri="{FF2B5EF4-FFF2-40B4-BE49-F238E27FC236}">
                <a16:creationId xmlns:a16="http://schemas.microsoft.com/office/drawing/2014/main" id="{66D62CD6-5EDF-4366-ACE1-57EC5814B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097B5-875C-6A38-36F6-A9BBF33C63B1}"/>
              </a:ext>
            </a:extLst>
          </p:cNvPr>
          <p:cNvSpPr>
            <a:spLocks noGrp="1"/>
          </p:cNvSpPr>
          <p:nvPr>
            <p:ph type="sldNum" sz="quarter" idx="12"/>
          </p:nvPr>
        </p:nvSpPr>
        <p:spPr/>
        <p:txBody>
          <a:bodyPr/>
          <a:lstStyle/>
          <a:p>
            <a:fld id="{D12E62E0-B653-4E69-BA00-604AD5153561}" type="slidenum">
              <a:rPr lang="en-US" smtClean="0"/>
              <a:t>‹#›</a:t>
            </a:fld>
            <a:endParaRPr lang="en-US"/>
          </a:p>
        </p:txBody>
      </p:sp>
    </p:spTree>
    <p:extLst>
      <p:ext uri="{BB962C8B-B14F-4D97-AF65-F5344CB8AC3E}">
        <p14:creationId xmlns:p14="http://schemas.microsoft.com/office/powerpoint/2010/main" val="194344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ext and question slide">
    <p:spTree>
      <p:nvGrpSpPr>
        <p:cNvPr id="1" name=""/>
        <p:cNvGrpSpPr/>
        <p:nvPr/>
      </p:nvGrpSpPr>
      <p:grpSpPr>
        <a:xfrm>
          <a:off x="0" y="0"/>
          <a:ext cx="0" cy="0"/>
          <a:chOff x="0" y="0"/>
          <a:chExt cx="0" cy="0"/>
        </a:xfrm>
      </p:grpSpPr>
      <p:sp>
        <p:nvSpPr>
          <p:cNvPr id="5" name="Title 1"/>
          <p:cNvSpPr>
            <a:spLocks noGrp="1"/>
          </p:cNvSpPr>
          <p:nvPr>
            <p:ph type="title"/>
          </p:nvPr>
        </p:nvSpPr>
        <p:spPr>
          <a:xfrm>
            <a:off x="298455" y="365126"/>
            <a:ext cx="8328193" cy="947402"/>
          </a:xfrm>
        </p:spPr>
        <p:txBody>
          <a:bodyPr anchor="t" anchorCtr="0"/>
          <a:lstStyle>
            <a:lvl1pPr>
              <a:defRPr sz="4400">
                <a:solidFill>
                  <a:srgbClr val="3797B7"/>
                </a:solidFill>
              </a:defRPr>
            </a:lvl1pPr>
          </a:lstStyle>
          <a:p>
            <a:r>
              <a:rPr lang="en-AU"/>
              <a:t>Click to edit Master title style</a:t>
            </a:r>
            <a:endParaRPr lang="en-US"/>
          </a:p>
        </p:txBody>
      </p:sp>
      <p:sp>
        <p:nvSpPr>
          <p:cNvPr id="6" name="Text Placeholder 15"/>
          <p:cNvSpPr>
            <a:spLocks noGrp="1"/>
          </p:cNvSpPr>
          <p:nvPr>
            <p:ph type="body" sz="quarter" idx="13"/>
          </p:nvPr>
        </p:nvSpPr>
        <p:spPr>
          <a:xfrm>
            <a:off x="298455" y="1588932"/>
            <a:ext cx="8328193" cy="426866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pic>
        <p:nvPicPr>
          <p:cNvPr id="12" name="Picture 11"/>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2597110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7C1B-2F27-451F-FBDC-3B3F1DB39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97C538-FE4D-7DA7-D594-5CA07CD388FD}"/>
              </a:ext>
            </a:extLst>
          </p:cNvPr>
          <p:cNvSpPr>
            <a:spLocks noGrp="1"/>
          </p:cNvSpPr>
          <p:nvPr>
            <p:ph type="dt" sz="half" idx="10"/>
          </p:nvPr>
        </p:nvSpPr>
        <p:spPr/>
        <p:txBody>
          <a:bodyPr/>
          <a:lstStyle/>
          <a:p>
            <a:fld id="{7A76B109-6442-4B77-B1CA-A93C00B3C36C}" type="datetimeFigureOut">
              <a:rPr lang="en-US" smtClean="0"/>
              <a:t>9/27/2024</a:t>
            </a:fld>
            <a:endParaRPr lang="en-US"/>
          </a:p>
        </p:txBody>
      </p:sp>
      <p:sp>
        <p:nvSpPr>
          <p:cNvPr id="4" name="Footer Placeholder 3">
            <a:extLst>
              <a:ext uri="{FF2B5EF4-FFF2-40B4-BE49-F238E27FC236}">
                <a16:creationId xmlns:a16="http://schemas.microsoft.com/office/drawing/2014/main" id="{37D54FA0-FF43-F781-C101-8499492A43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FC05C-65AF-1F86-F385-8C8EE34E8482}"/>
              </a:ext>
            </a:extLst>
          </p:cNvPr>
          <p:cNvSpPr>
            <a:spLocks noGrp="1"/>
          </p:cNvSpPr>
          <p:nvPr>
            <p:ph type="sldNum" sz="quarter" idx="12"/>
          </p:nvPr>
        </p:nvSpPr>
        <p:spPr/>
        <p:txBody>
          <a:bodyPr/>
          <a:lstStyle/>
          <a:p>
            <a:fld id="{D12E62E0-B653-4E69-BA00-604AD5153561}" type="slidenum">
              <a:rPr lang="en-US" smtClean="0"/>
              <a:t>‹#›</a:t>
            </a:fld>
            <a:endParaRPr lang="en-US"/>
          </a:p>
        </p:txBody>
      </p:sp>
    </p:spTree>
    <p:extLst>
      <p:ext uri="{BB962C8B-B14F-4D97-AF65-F5344CB8AC3E}">
        <p14:creationId xmlns:p14="http://schemas.microsoft.com/office/powerpoint/2010/main" val="2394477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and large icon slide">
  <p:cSld name="1_Text and large icon slide">
    <p:spTree>
      <p:nvGrpSpPr>
        <p:cNvPr id="1" name="Shape 15"/>
        <p:cNvGrpSpPr/>
        <p:nvPr/>
      </p:nvGrpSpPr>
      <p:grpSpPr>
        <a:xfrm>
          <a:off x="0" y="0"/>
          <a:ext cx="0" cy="0"/>
          <a:chOff x="0" y="0"/>
          <a:chExt cx="0" cy="0"/>
        </a:xfrm>
      </p:grpSpPr>
      <p:sp>
        <p:nvSpPr>
          <p:cNvPr id="16" name="Google Shape;16;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13"/>
          <p:cNvSpPr txBox="1">
            <a:spLocks noGrp="1"/>
          </p:cNvSpPr>
          <p:nvPr>
            <p:ph type="title"/>
          </p:nvPr>
        </p:nvSpPr>
        <p:spPr>
          <a:xfrm>
            <a:off x="298450" y="365129"/>
            <a:ext cx="8395175" cy="1365201"/>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3797B7"/>
              </a:buClr>
              <a:buSzPts val="4400"/>
              <a:buFont typeface="Calibri"/>
              <a:buNone/>
              <a:defRPr sz="4400">
                <a:solidFill>
                  <a:srgbClr val="3797B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298456" y="2141814"/>
            <a:ext cx="4901342" cy="3597804"/>
          </a:xfrm>
          <a:prstGeom prst="rect">
            <a:avLst/>
          </a:prstGeom>
          <a:noFill/>
          <a:ln>
            <a:noFill/>
          </a:ln>
        </p:spPr>
        <p:txBody>
          <a:bodyPr spcFirstLastPara="1" wrap="square" lIns="91425" tIns="45700" rIns="91425" bIns="45700" anchor="t" anchorCtr="0">
            <a:normAutofit/>
          </a:bodyPr>
          <a:lstStyle>
            <a:lvl1pPr marL="457200" lvl="0" indent="-406400" algn="l">
              <a:lnSpc>
                <a:spcPct val="120000"/>
              </a:lnSpc>
              <a:spcBef>
                <a:spcPts val="1000"/>
              </a:spcBef>
              <a:spcAft>
                <a:spcPts val="0"/>
              </a:spcAft>
              <a:buClr>
                <a:schemeClr val="dk1"/>
              </a:buClr>
              <a:buSzPts val="2800"/>
              <a:buChar char="•"/>
              <a:defRPr/>
            </a:lvl1pPr>
            <a:lvl2pPr marL="914400" lvl="1" indent="-381000" algn="l">
              <a:lnSpc>
                <a:spcPct val="120000"/>
              </a:lnSpc>
              <a:spcBef>
                <a:spcPts val="500"/>
              </a:spcBef>
              <a:spcAft>
                <a:spcPts val="0"/>
              </a:spcAft>
              <a:buClr>
                <a:schemeClr val="dk1"/>
              </a:buClr>
              <a:buSzPts val="2400"/>
              <a:buChar char="•"/>
              <a:defRPr/>
            </a:lvl2pPr>
            <a:lvl3pPr marL="1371600" lvl="2" indent="-355600" algn="l">
              <a:lnSpc>
                <a:spcPct val="120000"/>
              </a:lnSpc>
              <a:spcBef>
                <a:spcPts val="500"/>
              </a:spcBef>
              <a:spcAft>
                <a:spcPts val="0"/>
              </a:spcAft>
              <a:buClr>
                <a:schemeClr val="dk1"/>
              </a:buClr>
              <a:buSzPts val="20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a:spLocks noGrp="1"/>
          </p:cNvSpPr>
          <p:nvPr>
            <p:ph type="pic" idx="2"/>
          </p:nvPr>
        </p:nvSpPr>
        <p:spPr>
          <a:xfrm>
            <a:off x="5654194" y="2141814"/>
            <a:ext cx="3039431" cy="3597804"/>
          </a:xfrm>
          <a:prstGeom prst="rect">
            <a:avLst/>
          </a:prstGeom>
          <a:noFill/>
          <a:ln>
            <a:noFill/>
          </a:ln>
        </p:spPr>
      </p:sp>
      <p:pic>
        <p:nvPicPr>
          <p:cNvPr id="21" name="Google Shape;21;p13"/>
          <p:cNvPicPr preferRelativeResize="0"/>
          <p:nvPr/>
        </p:nvPicPr>
        <p:blipFill rotWithShape="1">
          <a:blip r:embed="rId2">
            <a:alphaModFix/>
          </a:blip>
          <a:srcRect/>
          <a:stretch/>
        </p:blipFill>
        <p:spPr>
          <a:xfrm>
            <a:off x="315687" y="6040073"/>
            <a:ext cx="803728" cy="523778"/>
          </a:xfrm>
          <a:prstGeom prst="rect">
            <a:avLst/>
          </a:prstGeom>
          <a:noFill/>
          <a:ln>
            <a:noFill/>
          </a:ln>
        </p:spPr>
      </p:pic>
    </p:spTree>
    <p:extLst>
      <p:ext uri="{BB962C8B-B14F-4D97-AF65-F5344CB8AC3E}">
        <p14:creationId xmlns:p14="http://schemas.microsoft.com/office/powerpoint/2010/main" val="224042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and icon slide">
    <p:spTree>
      <p:nvGrpSpPr>
        <p:cNvPr id="1" name=""/>
        <p:cNvGrpSpPr/>
        <p:nvPr/>
      </p:nvGrpSpPr>
      <p:grpSpPr>
        <a:xfrm>
          <a:off x="0" y="0"/>
          <a:ext cx="0" cy="0"/>
          <a:chOff x="0" y="0"/>
          <a:chExt cx="0" cy="0"/>
        </a:xfrm>
      </p:grpSpPr>
      <p:sp>
        <p:nvSpPr>
          <p:cNvPr id="2" name="Title 1"/>
          <p:cNvSpPr>
            <a:spLocks noGrp="1"/>
          </p:cNvSpPr>
          <p:nvPr>
            <p:ph type="title"/>
          </p:nvPr>
        </p:nvSpPr>
        <p:spPr>
          <a:xfrm>
            <a:off x="298456" y="365137"/>
            <a:ext cx="6126413" cy="1325555"/>
          </a:xfrm>
        </p:spPr>
        <p:txBody>
          <a:bodyPr anchor="t" anchorCtr="0"/>
          <a:lstStyle>
            <a:lvl1pPr>
              <a:defRPr sz="4400">
                <a:solidFill>
                  <a:srgbClr val="3797B7"/>
                </a:solidFill>
              </a:defRPr>
            </a:lvl1pPr>
          </a:lstStyle>
          <a:p>
            <a:r>
              <a:rPr lang="en-AU"/>
              <a:t>Click to edit Master title style</a:t>
            </a:r>
            <a:endParaRPr lang="en-US"/>
          </a:p>
        </p:txBody>
      </p:sp>
      <p:sp>
        <p:nvSpPr>
          <p:cNvPr id="9" name="Text Placeholder 15"/>
          <p:cNvSpPr>
            <a:spLocks noGrp="1"/>
          </p:cNvSpPr>
          <p:nvPr>
            <p:ph type="body" sz="quarter" idx="13"/>
          </p:nvPr>
        </p:nvSpPr>
        <p:spPr>
          <a:xfrm>
            <a:off x="298456" y="1909763"/>
            <a:ext cx="6126413" cy="3849353"/>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1" name="Picture Placeholder 10"/>
          <p:cNvSpPr>
            <a:spLocks noGrp="1"/>
          </p:cNvSpPr>
          <p:nvPr>
            <p:ph type="pic" sz="quarter" idx="14"/>
          </p:nvPr>
        </p:nvSpPr>
        <p:spPr>
          <a:xfrm>
            <a:off x="6954727" y="827679"/>
            <a:ext cx="1879997" cy="1778343"/>
          </a:xfrm>
        </p:spPr>
        <p:txBody>
          <a:bodyPr/>
          <a:lstStyle/>
          <a:p>
            <a:endParaRPr lang="en-US"/>
          </a:p>
        </p:txBody>
      </p:sp>
      <p:cxnSp>
        <p:nvCxnSpPr>
          <p:cNvPr id="13" name="Straight Connector 12"/>
          <p:cNvCxnSpPr/>
          <p:nvPr userDrawn="1"/>
        </p:nvCxnSpPr>
        <p:spPr>
          <a:xfrm>
            <a:off x="6954727" y="2878474"/>
            <a:ext cx="187999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5" hasCustomPrompt="1"/>
          </p:nvPr>
        </p:nvSpPr>
        <p:spPr>
          <a:xfrm>
            <a:off x="6954727" y="3150940"/>
            <a:ext cx="1879997" cy="2608175"/>
          </a:xfrm>
        </p:spPr>
        <p:txBody>
          <a:bodyPr>
            <a:normAutofit/>
          </a:bodyPr>
          <a:lstStyle>
            <a:lvl1pPr>
              <a:defRPr sz="1200" b="1" i="0" baseline="0">
                <a:solidFill>
                  <a:schemeClr val="tx1"/>
                </a:solidFill>
                <a:latin typeface="Arial" charset="0"/>
                <a:ea typeface="Arial" charset="0"/>
                <a:cs typeface="Arial" charset="0"/>
              </a:defRPr>
            </a:lvl1pPr>
            <a:lvl4pPr marL="1028598" indent="0">
              <a:buNone/>
              <a:defRPr/>
            </a:lvl4pPr>
          </a:lstStyle>
          <a:p>
            <a:pPr lvl="0"/>
            <a:r>
              <a:rPr lang="en-AU"/>
              <a:t>CLICK TO EDIT</a:t>
            </a:r>
          </a:p>
        </p:txBody>
      </p:sp>
      <p:pic>
        <p:nvPicPr>
          <p:cNvPr id="5" name="Picture 4"/>
          <p:cNvPicPr>
            <a:picLocks noChangeAspect="1"/>
          </p:cNvPicPr>
          <p:nvPr userDrawn="1"/>
        </p:nvPicPr>
        <p:blipFill>
          <a:blip r:embed="rId2"/>
          <a:stretch>
            <a:fillRect/>
          </a:stretch>
        </p:blipFill>
        <p:spPr>
          <a:xfrm>
            <a:off x="315687" y="6040073"/>
            <a:ext cx="803728" cy="523778"/>
          </a:xfrm>
          <a:prstGeom prst="rect">
            <a:avLst/>
          </a:prstGeom>
        </p:spPr>
      </p:pic>
    </p:spTree>
    <p:extLst>
      <p:ext uri="{BB962C8B-B14F-4D97-AF65-F5344CB8AC3E}">
        <p14:creationId xmlns:p14="http://schemas.microsoft.com/office/powerpoint/2010/main" val="150096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Partner Slide">
    <p:bg>
      <p:bgPr>
        <a:solidFill>
          <a:srgbClr val="3797B7"/>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298455" y="363686"/>
            <a:ext cx="8442595" cy="885391"/>
          </a:xfrm>
        </p:spPr>
        <p:txBody>
          <a:bodyPr anchor="t" anchorCtr="0">
            <a:normAutofit/>
          </a:bodyPr>
          <a:lstStyle>
            <a:lvl1pPr>
              <a:defRPr sz="4400">
                <a:solidFill>
                  <a:schemeClr val="accent1"/>
                </a:solidFill>
              </a:defRPr>
            </a:lvl1pPr>
          </a:lstStyle>
          <a:p>
            <a:r>
              <a:rPr lang="en-AU"/>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2042" y="2108120"/>
            <a:ext cx="1708879" cy="580657"/>
          </a:xfrm>
          <a:prstGeom prst="rect">
            <a:avLst/>
          </a:prstGeom>
          <a:effec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9012" y="1860268"/>
            <a:ext cx="1406850" cy="1076361"/>
          </a:xfrm>
          <a:prstGeom prst="rect">
            <a:avLst/>
          </a:prstGeom>
          <a:effectLst/>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83959" y="1859343"/>
            <a:ext cx="1660200" cy="1078211"/>
          </a:xfrm>
          <a:prstGeom prst="rect">
            <a:avLst/>
          </a:prstGeom>
          <a:effectLst/>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72263" y="1995244"/>
            <a:ext cx="1708879" cy="806437"/>
          </a:xfrm>
          <a:prstGeom prst="rect">
            <a:avLst/>
          </a:prstGeom>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036" y="3971257"/>
            <a:ext cx="1811991" cy="203451"/>
          </a:xfrm>
          <a:prstGeom prst="rect">
            <a:avLst/>
          </a:prstGeom>
          <a:effectLst/>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00153" y="3768165"/>
            <a:ext cx="1406850" cy="609635"/>
          </a:xfrm>
          <a:prstGeom prst="rect">
            <a:avLst/>
          </a:prstGeom>
          <a:effectLst/>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40280" y="3816779"/>
            <a:ext cx="1660200" cy="512407"/>
          </a:xfrm>
          <a:prstGeom prst="rect">
            <a:avLst/>
          </a:prstGeom>
          <a:effectLst/>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518" t="-518" r="1" b="-2"/>
          <a:stretch/>
        </p:blipFill>
        <p:spPr>
          <a:xfrm>
            <a:off x="7518246" y="3476066"/>
            <a:ext cx="696763" cy="1193833"/>
          </a:xfrm>
          <a:prstGeom prst="rect">
            <a:avLst/>
          </a:prstGeom>
          <a:effectLst/>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856" y="5525023"/>
            <a:ext cx="1811991" cy="367511"/>
          </a:xfrm>
          <a:prstGeom prst="rect">
            <a:avLst/>
          </a:prstGeom>
          <a:effectLst/>
        </p:spPr>
      </p:pic>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6512" y="5526673"/>
            <a:ext cx="1870277" cy="364211"/>
          </a:xfrm>
          <a:prstGeom prst="rect">
            <a:avLst/>
          </a:prstGeom>
          <a:effectLst/>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778294" y="5235921"/>
            <a:ext cx="948402" cy="945715"/>
          </a:xfrm>
          <a:prstGeom prst="rect">
            <a:avLst/>
          </a:prstGeom>
          <a:effectLst/>
        </p:spPr>
      </p:pic>
    </p:spTree>
    <p:extLst>
      <p:ext uri="{BB962C8B-B14F-4D97-AF65-F5344CB8AC3E}">
        <p14:creationId xmlns:p14="http://schemas.microsoft.com/office/powerpoint/2010/main" val="332034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ank you closing slide">
    <p:bg>
      <p:bgPr>
        <a:solidFill>
          <a:schemeClr val="bg1"/>
        </a:solidFill>
        <a:effectLst/>
      </p:bgPr>
    </p:bg>
    <p:spTree>
      <p:nvGrpSpPr>
        <p:cNvPr id="1" name=""/>
        <p:cNvGrpSpPr/>
        <p:nvPr/>
      </p:nvGrpSpPr>
      <p:grpSpPr>
        <a:xfrm>
          <a:off x="0" y="0"/>
          <a:ext cx="0" cy="0"/>
          <a:chOff x="0" y="0"/>
          <a:chExt cx="0" cy="0"/>
        </a:xfrm>
      </p:grpSpPr>
      <p:sp>
        <p:nvSpPr>
          <p:cNvPr id="5" name="Rectangle 8"/>
          <p:cNvSpPr/>
          <p:nvPr userDrawn="1"/>
        </p:nvSpPr>
        <p:spPr>
          <a:xfrm rot="10800000">
            <a:off x="539049" y="3040306"/>
            <a:ext cx="4833623" cy="386514"/>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 name="connsiteX0" fmla="*/ 0 w 4196976"/>
              <a:gd name="connsiteY0" fmla="*/ 0 h 419574"/>
              <a:gd name="connsiteX1" fmla="*/ 4155918 w 4196976"/>
              <a:gd name="connsiteY1" fmla="*/ 42333 h 419574"/>
              <a:gd name="connsiteX2" fmla="*/ 4196976 w 4196976"/>
              <a:gd name="connsiteY2" fmla="*/ 397713 h 419574"/>
              <a:gd name="connsiteX3" fmla="*/ 97040 w 4196976"/>
              <a:gd name="connsiteY3" fmla="*/ 419574 h 419574"/>
              <a:gd name="connsiteX4" fmla="*/ 0 w 4196976"/>
              <a:gd name="connsiteY4" fmla="*/ 0 h 419574"/>
              <a:gd name="connsiteX0" fmla="*/ 47137 w 4244113"/>
              <a:gd name="connsiteY0" fmla="*/ 0 h 397713"/>
              <a:gd name="connsiteX1" fmla="*/ 4203055 w 4244113"/>
              <a:gd name="connsiteY1" fmla="*/ 42333 h 397713"/>
              <a:gd name="connsiteX2" fmla="*/ 4244113 w 4244113"/>
              <a:gd name="connsiteY2" fmla="*/ 397713 h 397713"/>
              <a:gd name="connsiteX3" fmla="*/ 0 w 4244113"/>
              <a:gd name="connsiteY3" fmla="*/ 378626 h 397713"/>
              <a:gd name="connsiteX4" fmla="*/ 47137 w 4244113"/>
              <a:gd name="connsiteY4" fmla="*/ 0 h 397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113" h="397713">
                <a:moveTo>
                  <a:pt x="47137" y="0"/>
                </a:moveTo>
                <a:lnTo>
                  <a:pt x="4203055" y="42333"/>
                </a:lnTo>
                <a:lnTo>
                  <a:pt x="4244113" y="397713"/>
                </a:lnTo>
                <a:lnTo>
                  <a:pt x="0" y="378626"/>
                </a:lnTo>
                <a:lnTo>
                  <a:pt x="47137" y="0"/>
                </a:lnTo>
                <a:close/>
              </a:path>
            </a:pathLst>
          </a:custGeom>
          <a:solidFill>
            <a:srgbClr val="FFD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sp>
        <p:nvSpPr>
          <p:cNvPr id="6" name="Title 1"/>
          <p:cNvSpPr>
            <a:spLocks noGrp="1"/>
          </p:cNvSpPr>
          <p:nvPr>
            <p:ph type="ctrTitle" hasCustomPrompt="1"/>
          </p:nvPr>
        </p:nvSpPr>
        <p:spPr>
          <a:xfrm>
            <a:off x="304806" y="1693333"/>
            <a:ext cx="5031581" cy="1127588"/>
          </a:xfrm>
        </p:spPr>
        <p:txBody>
          <a:bodyPr anchor="t" anchorCtr="0">
            <a:normAutofit/>
          </a:bodyPr>
          <a:lstStyle>
            <a:lvl1pPr algn="l">
              <a:lnSpc>
                <a:spcPct val="80000"/>
              </a:lnSpc>
              <a:defRPr sz="7200">
                <a:solidFill>
                  <a:srgbClr val="3797B7"/>
                </a:solidFill>
              </a:defRPr>
            </a:lvl1pPr>
          </a:lstStyle>
          <a:p>
            <a:r>
              <a:rPr lang="en-AU"/>
              <a:t>Thank you</a:t>
            </a:r>
            <a:endParaRPr lang="en-US"/>
          </a:p>
        </p:txBody>
      </p:sp>
      <p:sp>
        <p:nvSpPr>
          <p:cNvPr id="8" name="Rectangle 8"/>
          <p:cNvSpPr/>
          <p:nvPr userDrawn="1"/>
        </p:nvSpPr>
        <p:spPr>
          <a:xfrm>
            <a:off x="269029" y="2863843"/>
            <a:ext cx="4893899" cy="391528"/>
          </a:xfrm>
          <a:custGeom>
            <a:avLst/>
            <a:gdLst>
              <a:gd name="connsiteX0" fmla="*/ 0 w 4273176"/>
              <a:gd name="connsiteY0" fmla="*/ 0 h 431581"/>
              <a:gd name="connsiteX1" fmla="*/ 4273176 w 4273176"/>
              <a:gd name="connsiteY1" fmla="*/ 0 h 431581"/>
              <a:gd name="connsiteX2" fmla="*/ 4273176 w 4273176"/>
              <a:gd name="connsiteY2" fmla="*/ 431581 h 431581"/>
              <a:gd name="connsiteX3" fmla="*/ 0 w 4273176"/>
              <a:gd name="connsiteY3" fmla="*/ 431581 h 431581"/>
              <a:gd name="connsiteX4" fmla="*/ 0 w 4273176"/>
              <a:gd name="connsiteY4" fmla="*/ 0 h 431581"/>
              <a:gd name="connsiteX0" fmla="*/ 67734 w 4273176"/>
              <a:gd name="connsiteY0" fmla="*/ 0 h 473914"/>
              <a:gd name="connsiteX1" fmla="*/ 4273176 w 4273176"/>
              <a:gd name="connsiteY1" fmla="*/ 42333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35466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73176 w 4273176"/>
              <a:gd name="connsiteY2" fmla="*/ 473914 h 473914"/>
              <a:gd name="connsiteX3" fmla="*/ 0 w 4273176"/>
              <a:gd name="connsiteY3" fmla="*/ 473914 h 473914"/>
              <a:gd name="connsiteX4" fmla="*/ 67734 w 4273176"/>
              <a:gd name="connsiteY4" fmla="*/ 0 h 473914"/>
              <a:gd name="connsiteX0" fmla="*/ 67734 w 4273176"/>
              <a:gd name="connsiteY0" fmla="*/ 0 h 473914"/>
              <a:gd name="connsiteX1" fmla="*/ 4273176 w 4273176"/>
              <a:gd name="connsiteY1" fmla="*/ 101600 h 473914"/>
              <a:gd name="connsiteX2" fmla="*/ 4264710 w 4273176"/>
              <a:gd name="connsiteY2" fmla="*/ 431580 h 473914"/>
              <a:gd name="connsiteX3" fmla="*/ 0 w 4273176"/>
              <a:gd name="connsiteY3" fmla="*/ 473914 h 473914"/>
              <a:gd name="connsiteX4" fmla="*/ 67734 w 4273176"/>
              <a:gd name="connsiteY4" fmla="*/ 0 h 473914"/>
              <a:gd name="connsiteX0" fmla="*/ 67734 w 4273176"/>
              <a:gd name="connsiteY0" fmla="*/ 0 h 440047"/>
              <a:gd name="connsiteX1" fmla="*/ 4273176 w 4273176"/>
              <a:gd name="connsiteY1" fmla="*/ 67733 h 440047"/>
              <a:gd name="connsiteX2" fmla="*/ 4264710 w 4273176"/>
              <a:gd name="connsiteY2" fmla="*/ 397713 h 440047"/>
              <a:gd name="connsiteX3" fmla="*/ 0 w 4273176"/>
              <a:gd name="connsiteY3" fmla="*/ 440047 h 440047"/>
              <a:gd name="connsiteX4" fmla="*/ 67734 w 4273176"/>
              <a:gd name="connsiteY4" fmla="*/ 0 h 440047"/>
              <a:gd name="connsiteX0" fmla="*/ 67734 w 4264710"/>
              <a:gd name="connsiteY0" fmla="*/ 0 h 440047"/>
              <a:gd name="connsiteX1" fmla="*/ 4223652 w 4264710"/>
              <a:gd name="connsiteY1" fmla="*/ 42333 h 440047"/>
              <a:gd name="connsiteX2" fmla="*/ 4264710 w 4264710"/>
              <a:gd name="connsiteY2" fmla="*/ 397713 h 440047"/>
              <a:gd name="connsiteX3" fmla="*/ 0 w 4264710"/>
              <a:gd name="connsiteY3" fmla="*/ 440047 h 440047"/>
              <a:gd name="connsiteX4" fmla="*/ 67734 w 4264710"/>
              <a:gd name="connsiteY4" fmla="*/ 0 h 44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710" h="440047">
                <a:moveTo>
                  <a:pt x="67734" y="0"/>
                </a:moveTo>
                <a:lnTo>
                  <a:pt x="4223652" y="42333"/>
                </a:lnTo>
                <a:lnTo>
                  <a:pt x="4264710" y="397713"/>
                </a:lnTo>
                <a:lnTo>
                  <a:pt x="0" y="440047"/>
                </a:lnTo>
                <a:lnTo>
                  <a:pt x="67734" y="0"/>
                </a:lnTo>
                <a:close/>
              </a:path>
            </a:pathLst>
          </a:custGeom>
          <a:solidFill>
            <a:srgbClr val="379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charset="0"/>
            </a:endParaRPr>
          </a:p>
        </p:txBody>
      </p:sp>
      <p:pic>
        <p:nvPicPr>
          <p:cNvPr id="9" name="Picture 8">
            <a:extLst>
              <a:ext uri="{FF2B5EF4-FFF2-40B4-BE49-F238E27FC236}">
                <a16:creationId xmlns:a16="http://schemas.microsoft.com/office/drawing/2014/main" id="{4A277226-6334-524A-BCC8-3C54E770DDC8}"/>
              </a:ext>
            </a:extLst>
          </p:cNvPr>
          <p:cNvPicPr>
            <a:picLocks noChangeAspect="1"/>
          </p:cNvPicPr>
          <p:nvPr userDrawn="1"/>
        </p:nvPicPr>
        <p:blipFill>
          <a:blip r:embed="rId2"/>
          <a:stretch>
            <a:fillRect/>
          </a:stretch>
        </p:blipFill>
        <p:spPr>
          <a:xfrm>
            <a:off x="6978950" y="5005034"/>
            <a:ext cx="1554480" cy="1255880"/>
          </a:xfrm>
          <a:prstGeom prst="rect">
            <a:avLst/>
          </a:prstGeom>
        </p:spPr>
      </p:pic>
    </p:spTree>
    <p:extLst>
      <p:ext uri="{BB962C8B-B14F-4D97-AF65-F5344CB8AC3E}">
        <p14:creationId xmlns:p14="http://schemas.microsoft.com/office/powerpoint/2010/main" val="352426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0C3-43CB-4C76-BA7E-59B679EC2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22A09-E5BC-4948-8B49-F3B6A0F26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220A8-957E-48BF-94B9-415B1B8CB60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A43A17C-6CD7-41CC-8E0E-EC092E79F562}"/>
              </a:ext>
            </a:extLst>
          </p:cNvPr>
          <p:cNvSpPr>
            <a:spLocks noGrp="1"/>
          </p:cNvSpPr>
          <p:nvPr>
            <p:ph type="ftr" sz="quarter" idx="11"/>
          </p:nvPr>
        </p:nvSpPr>
        <p:spPr/>
        <p:txBody>
          <a:bodyPr/>
          <a:lstStyle/>
          <a:p>
            <a:r>
              <a:rPr lang="en-US"/>
              <a:t>Health Share 2.0 Public Presentation</a:t>
            </a:r>
          </a:p>
        </p:txBody>
      </p:sp>
      <p:sp>
        <p:nvSpPr>
          <p:cNvPr id="6" name="Slide Number Placeholder 5">
            <a:extLst>
              <a:ext uri="{FF2B5EF4-FFF2-40B4-BE49-F238E27FC236}">
                <a16:creationId xmlns:a16="http://schemas.microsoft.com/office/drawing/2014/main" id="{DF975514-20C5-4CBB-9249-F5AE151EE5DD}"/>
              </a:ext>
            </a:extLst>
          </p:cNvPr>
          <p:cNvSpPr>
            <a:spLocks noGrp="1"/>
          </p:cNvSpPr>
          <p:nvPr>
            <p:ph type="sldNum" sz="quarter" idx="12"/>
          </p:nvPr>
        </p:nvSpPr>
        <p:spPr/>
        <p:txBody>
          <a:bodyPr/>
          <a:lstStyle/>
          <a:p>
            <a:fld id="{38EF740C-4981-4D36-BDCA-E2405E9D7B1F}" type="slidenum">
              <a:rPr lang="en-US" smtClean="0"/>
              <a:t>‹#›</a:t>
            </a:fld>
            <a:endParaRPr lang="en-US"/>
          </a:p>
        </p:txBody>
      </p:sp>
    </p:spTree>
    <p:extLst>
      <p:ext uri="{BB962C8B-B14F-4D97-AF65-F5344CB8AC3E}">
        <p14:creationId xmlns:p14="http://schemas.microsoft.com/office/powerpoint/2010/main" val="1419556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205611" y="6356351"/>
            <a:ext cx="3922040" cy="365125"/>
          </a:xfrm>
          <a:prstGeom prst="rect">
            <a:avLst/>
          </a:prstGeom>
        </p:spPr>
        <p:txBody>
          <a:bodyPr vert="horz" lIns="91440" tIns="45720" rIns="91440" bIns="45720" rtlCol="0" anchor="ctr"/>
          <a:lstStyle>
            <a:lvl1pPr algn="ctr">
              <a:defRPr sz="1200" b="1">
                <a:solidFill>
                  <a:schemeClr val="accent2"/>
                </a:solidFill>
                <a:latin typeface="Arial" charset="0"/>
                <a:ea typeface="Arial" charset="0"/>
                <a:cs typeface="Arial" charset="0"/>
              </a:defRPr>
            </a:lvl1pPr>
          </a:lstStyle>
          <a:p>
            <a:r>
              <a:rPr lang="en-US"/>
              <a:t>Health Share 2.0 Public Presentation</a:t>
            </a:r>
          </a:p>
        </p:txBody>
      </p:sp>
      <p:sp>
        <p:nvSpPr>
          <p:cNvPr id="6" name="Slide Number Placeholder 5"/>
          <p:cNvSpPr>
            <a:spLocks noGrp="1"/>
          </p:cNvSpPr>
          <p:nvPr>
            <p:ph type="sldNum" sz="quarter" idx="4"/>
          </p:nvPr>
        </p:nvSpPr>
        <p:spPr>
          <a:xfrm>
            <a:off x="8312662" y="6356351"/>
            <a:ext cx="502726" cy="365125"/>
          </a:xfrm>
          <a:prstGeom prst="rect">
            <a:avLst/>
          </a:prstGeom>
        </p:spPr>
        <p:txBody>
          <a:bodyPr vert="horz" lIns="91440" tIns="45720" rIns="91440" bIns="45720" rtlCol="0" anchor="ctr"/>
          <a:lstStyle>
            <a:lvl1pPr algn="r">
              <a:defRPr sz="1200" b="1">
                <a:solidFill>
                  <a:schemeClr val="accent2"/>
                </a:solidFill>
                <a:latin typeface="Arial" charset="0"/>
                <a:ea typeface="Arial" charset="0"/>
                <a:cs typeface="Arial" charset="0"/>
              </a:defRPr>
            </a:lvl1pPr>
          </a:lstStyle>
          <a:p>
            <a:fld id="{3961B92D-A1F6-8C4F-A3B2-760EB100B16B}" type="slidenum">
              <a:rPr lang="en-US" smtClean="0"/>
              <a:pPr/>
              <a:t>‹#›</a:t>
            </a:fld>
            <a:endParaRPr lang="en-US"/>
          </a:p>
        </p:txBody>
      </p:sp>
    </p:spTree>
    <p:extLst>
      <p:ext uri="{BB962C8B-B14F-4D97-AF65-F5344CB8AC3E}">
        <p14:creationId xmlns:p14="http://schemas.microsoft.com/office/powerpoint/2010/main" val="2107511240"/>
      </p:ext>
    </p:extLst>
  </p:cSld>
  <p:clrMap bg1="lt1" tx1="dk1" bg2="lt2" tx2="dk2" accent1="accent1" accent2="accent2" accent3="accent3" accent4="accent4" accent5="accent5" accent6="accent6" hlink="hlink" folHlink="folHlink"/>
  <p:sldLayoutIdLst>
    <p:sldLayoutId id="2147483694" r:id="rId1"/>
    <p:sldLayoutId id="2147483699" r:id="rId2"/>
    <p:sldLayoutId id="2147483707" r:id="rId3"/>
    <p:sldLayoutId id="2147483708" r:id="rId4"/>
  </p:sldLayoutIdLst>
  <p:hf sldNum="0" hdr="0" ft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09101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22" r:id="rId3"/>
    <p:sldLayoutId id="2147483723" r:id="rId4"/>
    <p:sldLayoutId id="2147483724" r:id="rId5"/>
  </p:sldLayoutIdLst>
  <p:hf sldNum="0" hdr="0" ft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6949B-66FF-4862-9DDB-ADE73A057F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364DE-E80C-4C9B-88E0-C3D8E507AB3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8ABA6-7EF0-4CAE-8C73-1C9B4DBC5BB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7CC93E7-237E-49AB-BE31-F675B7E326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Health Share 2.0 Public Presentation</a:t>
            </a:r>
          </a:p>
        </p:txBody>
      </p:sp>
      <p:sp>
        <p:nvSpPr>
          <p:cNvPr id="6" name="Slide Number Placeholder 5">
            <a:extLst>
              <a:ext uri="{FF2B5EF4-FFF2-40B4-BE49-F238E27FC236}">
                <a16:creationId xmlns:a16="http://schemas.microsoft.com/office/drawing/2014/main" id="{C1DEE0CC-02FC-46D6-B712-AAA9ED5F7E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AF4C3A-1246-4738-A7BE-BF2CD1362BCC}" type="slidenum">
              <a:rPr lang="en-US" smtClean="0"/>
              <a:t>‹#›</a:t>
            </a:fld>
            <a:endParaRPr lang="en-US"/>
          </a:p>
        </p:txBody>
      </p:sp>
    </p:spTree>
    <p:extLst>
      <p:ext uri="{BB962C8B-B14F-4D97-AF65-F5344CB8AC3E}">
        <p14:creationId xmlns:p14="http://schemas.microsoft.com/office/powerpoint/2010/main" val="25239492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6007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hf hd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205611" y="6356351"/>
            <a:ext cx="3922040" cy="365125"/>
          </a:xfrm>
          <a:prstGeom prst="rect">
            <a:avLst/>
          </a:prstGeom>
        </p:spPr>
        <p:txBody>
          <a:bodyPr vert="horz" lIns="91440" tIns="45720" rIns="91440" bIns="45720" rtlCol="0" anchor="ctr"/>
          <a:lstStyle>
            <a:lvl1pPr algn="ctr">
              <a:defRPr sz="1200" b="1">
                <a:solidFill>
                  <a:schemeClr val="accent2"/>
                </a:solidFill>
                <a:latin typeface="Arial" charset="0"/>
                <a:ea typeface="Arial" charset="0"/>
                <a:cs typeface="Arial" charset="0"/>
              </a:defRPr>
            </a:lvl1pPr>
          </a:lstStyle>
          <a:p>
            <a:r>
              <a:rPr lang="en-US"/>
              <a:t>Footer details: View &gt; header &amp; footer &gt; Apply to all </a:t>
            </a:r>
            <a:endParaRPr lang="en-US" dirty="0"/>
          </a:p>
        </p:txBody>
      </p:sp>
      <p:sp>
        <p:nvSpPr>
          <p:cNvPr id="6" name="Slide Number Placeholder 5"/>
          <p:cNvSpPr>
            <a:spLocks noGrp="1"/>
          </p:cNvSpPr>
          <p:nvPr>
            <p:ph type="sldNum" sz="quarter" idx="4"/>
          </p:nvPr>
        </p:nvSpPr>
        <p:spPr>
          <a:xfrm>
            <a:off x="8312662" y="6356351"/>
            <a:ext cx="502726" cy="365125"/>
          </a:xfrm>
          <a:prstGeom prst="rect">
            <a:avLst/>
          </a:prstGeom>
        </p:spPr>
        <p:txBody>
          <a:bodyPr vert="horz" lIns="91440" tIns="45720" rIns="91440" bIns="45720" rtlCol="0" anchor="ctr"/>
          <a:lstStyle>
            <a:lvl1pPr algn="r">
              <a:defRPr sz="1200" b="1">
                <a:solidFill>
                  <a:schemeClr val="accent2"/>
                </a:solidFill>
                <a:latin typeface="Arial" charset="0"/>
                <a:ea typeface="Arial" charset="0"/>
                <a:cs typeface="Arial" charset="0"/>
              </a:defRPr>
            </a:lvl1pPr>
          </a:lstStyle>
          <a:p>
            <a:fld id="{3961B92D-A1F6-8C4F-A3B2-760EB100B16B}" type="slidenum">
              <a:rPr lang="en-US" smtClean="0"/>
              <a:pPr/>
              <a:t>‹#›</a:t>
            </a:fld>
            <a:endParaRPr lang="en-US" dirty="0"/>
          </a:p>
        </p:txBody>
      </p:sp>
    </p:spTree>
    <p:extLst>
      <p:ext uri="{BB962C8B-B14F-4D97-AF65-F5344CB8AC3E}">
        <p14:creationId xmlns:p14="http://schemas.microsoft.com/office/powerpoint/2010/main" val="248899556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hf hd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0050" y="365126"/>
            <a:ext cx="8415338"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00050" y="1825625"/>
            <a:ext cx="8415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75702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dt="0"/>
  <p:txStyles>
    <p:titleStyle>
      <a:lvl1pPr algn="l" defTabSz="914400" rtl="0" eaLnBrk="1" latinLnBrk="0" hangingPunct="1">
        <a:lnSpc>
          <a:spcPct val="90000"/>
        </a:lnSpc>
        <a:spcBef>
          <a:spcPct val="0"/>
        </a:spcBef>
        <a:buNone/>
        <a:defRPr sz="48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png"/><Relationship Id="rId1" Type="http://schemas.openxmlformats.org/officeDocument/2006/relationships/slideLayout" Target="../slideLayouts/slideLayout21.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diagramQuickStyle" Target="../diagrams/quickStyle1.xm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1.png"/><Relationship Id="rId11" Type="http://schemas.openxmlformats.org/officeDocument/2006/relationships/diagramData" Target="../diagrams/data1.xml"/><Relationship Id="rId5" Type="http://schemas.openxmlformats.org/officeDocument/2006/relationships/image" Target="../media/image20.png"/><Relationship Id="rId15" Type="http://schemas.microsoft.com/office/2007/relationships/diagramDrawing" Target="../diagrams/drawing1.xml"/><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798" y="1412773"/>
            <a:ext cx="8839201" cy="2772515"/>
          </a:xfrm>
        </p:spPr>
        <p:txBody>
          <a:bodyPr>
            <a:noAutofit/>
          </a:bodyPr>
          <a:lstStyle/>
          <a:p>
            <a:r>
              <a:rPr lang="en-US" sz="5400" dirty="0"/>
              <a:t>A Perfect Storm: </a:t>
            </a:r>
            <a:br>
              <a:rPr lang="en-US" sz="5400" dirty="0"/>
            </a:br>
            <a:r>
              <a:rPr lang="en-US" sz="5400" dirty="0"/>
              <a:t>Health Share’s</a:t>
            </a:r>
            <a:br>
              <a:rPr lang="en-US" sz="5400" dirty="0"/>
            </a:br>
            <a:r>
              <a:rPr lang="en-US" sz="5400" dirty="0"/>
              <a:t>Ecosystem data analysis</a:t>
            </a:r>
            <a:br>
              <a:rPr lang="en-US" sz="5400" dirty="0"/>
            </a:br>
            <a:endParaRPr lang="en-US" sz="5400" dirty="0"/>
          </a:p>
        </p:txBody>
      </p:sp>
      <p:sp>
        <p:nvSpPr>
          <p:cNvPr id="6" name="Subtitle 5"/>
          <p:cNvSpPr>
            <a:spLocks noGrp="1"/>
          </p:cNvSpPr>
          <p:nvPr>
            <p:ph type="subTitle" idx="1"/>
          </p:nvPr>
        </p:nvSpPr>
        <p:spPr>
          <a:xfrm>
            <a:off x="304801" y="4576672"/>
            <a:ext cx="6335695" cy="1858852"/>
          </a:xfrm>
        </p:spPr>
        <p:txBody>
          <a:bodyPr>
            <a:normAutofit lnSpcReduction="10000"/>
          </a:bodyPr>
          <a:lstStyle/>
          <a:p>
            <a:r>
              <a:rPr lang="en-US" dirty="0"/>
              <a:t>Cat Livingston, MD, MPH</a:t>
            </a:r>
          </a:p>
          <a:p>
            <a:r>
              <a:rPr lang="en-US" dirty="0"/>
              <a:t>Andy Mendenhall, MD</a:t>
            </a:r>
          </a:p>
          <a:p>
            <a:r>
              <a:rPr lang="en-US" dirty="0"/>
              <a:t>October 2, 2024</a:t>
            </a:r>
          </a:p>
          <a:p>
            <a:r>
              <a:rPr lang="en-US" dirty="0"/>
              <a:t>CCO Oregon</a:t>
            </a:r>
          </a:p>
        </p:txBody>
      </p:sp>
    </p:spTree>
    <p:extLst>
      <p:ext uri="{BB962C8B-B14F-4D97-AF65-F5344CB8AC3E}">
        <p14:creationId xmlns:p14="http://schemas.microsoft.com/office/powerpoint/2010/main" val="158150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B7787-8D38-A0C8-B5AA-991007C477D1}"/>
              </a:ext>
            </a:extLst>
          </p:cNvPr>
          <p:cNvSpPr>
            <a:spLocks noGrp="1"/>
          </p:cNvSpPr>
          <p:nvPr>
            <p:ph type="title"/>
          </p:nvPr>
        </p:nvSpPr>
        <p:spPr/>
        <p:txBody>
          <a:bodyPr>
            <a:normAutofit fontScale="90000"/>
          </a:bodyPr>
          <a:lstStyle/>
          <a:p>
            <a:r>
              <a:rPr lang="en-US" b="1">
                <a:latin typeface="Arial" panose="020B0604020202020204" pitchFamily="34" charset="0"/>
                <a:cs typeface="Arial" panose="020B0604020202020204" pitchFamily="34" charset="0"/>
              </a:rPr>
              <a:t>Race/ethnicity of Health Share members in the ecosystem cohort.</a:t>
            </a:r>
          </a:p>
        </p:txBody>
      </p:sp>
      <p:sp>
        <p:nvSpPr>
          <p:cNvPr id="6" name="Content Placeholder 5">
            <a:extLst>
              <a:ext uri="{FF2B5EF4-FFF2-40B4-BE49-F238E27FC236}">
                <a16:creationId xmlns:a16="http://schemas.microsoft.com/office/drawing/2014/main" id="{26AADEEE-065B-3997-001E-D8F5047B9EAE}"/>
              </a:ext>
            </a:extLst>
          </p:cNvPr>
          <p:cNvSpPr>
            <a:spLocks noGrp="1"/>
          </p:cNvSpPr>
          <p:nvPr>
            <p:ph type="body" sz="quarter" idx="13"/>
          </p:nvPr>
        </p:nvSpPr>
        <p:spPr>
          <a:xfrm>
            <a:off x="5780251" y="1560928"/>
            <a:ext cx="3363749" cy="3736144"/>
          </a:xfrm>
        </p:spPr>
        <p:txBody>
          <a:bodyPr/>
          <a:lstStyle/>
          <a:p>
            <a:pPr marL="0" indent="0">
              <a:buNone/>
            </a:pPr>
            <a:r>
              <a:rPr lang="en-US" b="1"/>
              <a:t>White, American Indian/Alaska Native, and Black/African/African American members are overrepresented</a:t>
            </a:r>
            <a:r>
              <a:rPr lang="en-US"/>
              <a:t> in the ecosystem cohort.</a:t>
            </a:r>
          </a:p>
        </p:txBody>
      </p:sp>
      <p:sp>
        <p:nvSpPr>
          <p:cNvPr id="5" name="TextBox 4">
            <a:extLst>
              <a:ext uri="{FF2B5EF4-FFF2-40B4-BE49-F238E27FC236}">
                <a16:creationId xmlns:a16="http://schemas.microsoft.com/office/drawing/2014/main" id="{F5700FBE-B194-520F-F95C-86C5265B0660}"/>
              </a:ext>
            </a:extLst>
          </p:cNvPr>
          <p:cNvSpPr txBox="1"/>
          <p:nvPr/>
        </p:nvSpPr>
        <p:spPr>
          <a:xfrm>
            <a:off x="5397374" y="5181384"/>
            <a:ext cx="3363749" cy="738664"/>
          </a:xfrm>
          <a:prstGeom prst="rect">
            <a:avLst/>
          </a:prstGeom>
          <a:noFill/>
        </p:spPr>
        <p:txBody>
          <a:bodyPr wrap="square">
            <a:spAutoFit/>
          </a:bodyPr>
          <a:lstStyle/>
          <a:p>
            <a:pPr defTabSz="685800">
              <a:defRPr/>
            </a:pPr>
            <a:r>
              <a:rPr lang="en-US" sz="1050">
                <a:solidFill>
                  <a:prstClr val="black"/>
                </a:solidFill>
                <a:latin typeface="Calibri" panose="020F0502020204030204"/>
              </a:rPr>
              <a:t>*Race/ethnicity derived from a combination of REAL data and legacy data (when REAL is unavailable). The MENA category will be underrepresented because it was not a legacy field. </a:t>
            </a:r>
          </a:p>
        </p:txBody>
      </p:sp>
      <p:sp>
        <p:nvSpPr>
          <p:cNvPr id="9" name="TextBox 8">
            <a:extLst>
              <a:ext uri="{FF2B5EF4-FFF2-40B4-BE49-F238E27FC236}">
                <a16:creationId xmlns:a16="http://schemas.microsoft.com/office/drawing/2014/main" id="{EED84AA0-F722-3418-B16A-7E1474993308}"/>
              </a:ext>
            </a:extLst>
          </p:cNvPr>
          <p:cNvSpPr txBox="1"/>
          <p:nvPr/>
        </p:nvSpPr>
        <p:spPr>
          <a:xfrm>
            <a:off x="3556696" y="5748425"/>
            <a:ext cx="1249249" cy="1015663"/>
          </a:xfrm>
          <a:prstGeom prst="rect">
            <a:avLst/>
          </a:prstGeom>
          <a:solidFill>
            <a:schemeClr val="accent1">
              <a:lumMod val="20000"/>
              <a:lumOff val="80000"/>
            </a:schemeClr>
          </a:solidFill>
        </p:spPr>
        <p:txBody>
          <a:bodyPr wrap="square" rtlCol="0">
            <a:spAutoFit/>
          </a:bodyPr>
          <a:lstStyle/>
          <a:p>
            <a:pPr defTabSz="685800"/>
            <a:r>
              <a:rPr lang="en-US" sz="1200">
                <a:solidFill>
                  <a:prstClr val="black"/>
                </a:solidFill>
                <a:latin typeface="Calibri" panose="020F0502020204030204"/>
              </a:rPr>
              <a:t>8% of all Health Share members are in the ecosystem cohort</a:t>
            </a:r>
          </a:p>
        </p:txBody>
      </p:sp>
      <p:pic>
        <p:nvPicPr>
          <p:cNvPr id="10" name="Picture 9" descr="A blue and black sign">
            <a:extLst>
              <a:ext uri="{FF2B5EF4-FFF2-40B4-BE49-F238E27FC236}">
                <a16:creationId xmlns:a16="http://schemas.microsoft.com/office/drawing/2014/main" id="{DC61A46E-BD63-3C91-D55B-89B3F2A8F432}"/>
              </a:ext>
            </a:extLst>
          </p:cNvPr>
          <p:cNvPicPr>
            <a:picLocks noChangeAspect="1"/>
          </p:cNvPicPr>
          <p:nvPr/>
        </p:nvPicPr>
        <p:blipFill>
          <a:blip r:embed="rId3"/>
          <a:stretch>
            <a:fillRect/>
          </a:stretch>
        </p:blipFill>
        <p:spPr>
          <a:xfrm>
            <a:off x="7747597" y="5996413"/>
            <a:ext cx="1092346" cy="638177"/>
          </a:xfrm>
          <a:prstGeom prst="rect">
            <a:avLst/>
          </a:prstGeom>
        </p:spPr>
      </p:pic>
      <p:graphicFrame>
        <p:nvGraphicFramePr>
          <p:cNvPr id="12" name="Chart 11">
            <a:extLst>
              <a:ext uri="{FF2B5EF4-FFF2-40B4-BE49-F238E27FC236}">
                <a16:creationId xmlns:a16="http://schemas.microsoft.com/office/drawing/2014/main" id="{E391B61D-2EC2-42FA-7764-6BD3ED219D43}"/>
              </a:ext>
            </a:extLst>
          </p:cNvPr>
          <p:cNvGraphicFramePr/>
          <p:nvPr>
            <p:extLst>
              <p:ext uri="{D42A27DB-BD31-4B8C-83A1-F6EECF244321}">
                <p14:modId xmlns:p14="http://schemas.microsoft.com/office/powerpoint/2010/main" val="200746319"/>
              </p:ext>
            </p:extLst>
          </p:nvPr>
        </p:nvGraphicFramePr>
        <p:xfrm>
          <a:off x="0" y="1244382"/>
          <a:ext cx="5675023" cy="4597955"/>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976AF75B-DAC9-4710-B01A-0433381EC25E}"/>
              </a:ext>
            </a:extLst>
          </p:cNvPr>
          <p:cNvCxnSpPr>
            <a:cxnSpLocks/>
          </p:cNvCxnSpPr>
          <p:nvPr/>
        </p:nvCxnSpPr>
        <p:spPr>
          <a:xfrm>
            <a:off x="4119157" y="1695401"/>
            <a:ext cx="0" cy="4146936"/>
          </a:xfrm>
          <a:prstGeom prst="line">
            <a:avLst/>
          </a:prstGeom>
          <a:ln>
            <a:solidFill>
              <a:schemeClr val="accent1">
                <a:alpha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F1D8C02F-CB40-40D9-146A-AE4433737272}"/>
              </a:ext>
            </a:extLst>
          </p:cNvPr>
          <p:cNvSpPr txBox="1">
            <a:spLocks/>
          </p:cNvSpPr>
          <p:nvPr/>
        </p:nvSpPr>
        <p:spPr>
          <a:xfrm>
            <a:off x="1412642" y="6414720"/>
            <a:ext cx="2115087"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spTree>
    <p:extLst>
      <p:ext uri="{BB962C8B-B14F-4D97-AF65-F5344CB8AC3E}">
        <p14:creationId xmlns:p14="http://schemas.microsoft.com/office/powerpoint/2010/main" val="135704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8D07-3FD3-2ECE-8712-77B9A4A20D9B}"/>
              </a:ext>
            </a:extLst>
          </p:cNvPr>
          <p:cNvSpPr>
            <a:spLocks noGrp="1"/>
          </p:cNvSpPr>
          <p:nvPr>
            <p:ph type="title"/>
          </p:nvPr>
        </p:nvSpPr>
        <p:spPr/>
        <p:txBody>
          <a:bodyPr/>
          <a:lstStyle/>
          <a:p>
            <a:r>
              <a:rPr lang="en-US" sz="4000" b="1">
                <a:latin typeface="Arial" panose="020B0604020202020204" pitchFamily="34" charset="0"/>
                <a:cs typeface="Arial" panose="020B0604020202020204" pitchFamily="34" charset="0"/>
              </a:rPr>
              <a:t>2023 Adult Inpatient Admissions</a:t>
            </a:r>
            <a:r>
              <a:rPr lang="en-US">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0279E52F-4C24-5FDE-1D94-BC033CDA5F6A}"/>
              </a:ext>
            </a:extLst>
          </p:cNvPr>
          <p:cNvSpPr txBox="1"/>
          <p:nvPr/>
        </p:nvSpPr>
        <p:spPr>
          <a:xfrm>
            <a:off x="6507956" y="5400675"/>
            <a:ext cx="2214563" cy="300082"/>
          </a:xfrm>
          <a:prstGeom prst="rect">
            <a:avLst/>
          </a:prstGeom>
          <a:solidFill>
            <a:schemeClr val="bg1"/>
          </a:solidFill>
        </p:spPr>
        <p:txBody>
          <a:bodyPr wrap="square" rtlCol="0">
            <a:spAutoFit/>
          </a:bodyPr>
          <a:lstStyle/>
          <a:p>
            <a:pPr defTabSz="685800">
              <a:defRPr/>
            </a:pPr>
            <a:endParaRPr lang="en-US" sz="1350">
              <a:solidFill>
                <a:prstClr val="black"/>
              </a:solidFill>
              <a:latin typeface="Calibri" panose="020F0502020204030204"/>
            </a:endParaRPr>
          </a:p>
        </p:txBody>
      </p:sp>
      <p:pic>
        <p:nvPicPr>
          <p:cNvPr id="10" name="Picture 9" descr="A blue and black sign">
            <a:extLst>
              <a:ext uri="{FF2B5EF4-FFF2-40B4-BE49-F238E27FC236}">
                <a16:creationId xmlns:a16="http://schemas.microsoft.com/office/drawing/2014/main" id="{66665527-C10B-60CE-A7D2-99F81127584F}"/>
              </a:ext>
            </a:extLst>
          </p:cNvPr>
          <p:cNvPicPr>
            <a:picLocks noChangeAspect="1"/>
          </p:cNvPicPr>
          <p:nvPr/>
        </p:nvPicPr>
        <p:blipFill>
          <a:blip r:embed="rId2"/>
          <a:stretch>
            <a:fillRect/>
          </a:stretch>
        </p:blipFill>
        <p:spPr>
          <a:xfrm>
            <a:off x="7747597" y="5996413"/>
            <a:ext cx="1092346" cy="638177"/>
          </a:xfrm>
          <a:prstGeom prst="rect">
            <a:avLst/>
          </a:prstGeom>
        </p:spPr>
      </p:pic>
      <p:sp>
        <p:nvSpPr>
          <p:cNvPr id="11" name="Footer Placeholder 1">
            <a:extLst>
              <a:ext uri="{FF2B5EF4-FFF2-40B4-BE49-F238E27FC236}">
                <a16:creationId xmlns:a16="http://schemas.microsoft.com/office/drawing/2014/main" id="{4C0E1441-3F07-6F50-5488-E22B266EEBDB}"/>
              </a:ext>
            </a:extLst>
          </p:cNvPr>
          <p:cNvSpPr txBox="1">
            <a:spLocks/>
          </p:cNvSpPr>
          <p:nvPr/>
        </p:nvSpPr>
        <p:spPr>
          <a:xfrm>
            <a:off x="1412642" y="6414720"/>
            <a:ext cx="365465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graphicFrame>
        <p:nvGraphicFramePr>
          <p:cNvPr id="14" name="Chart 13">
            <a:extLst>
              <a:ext uri="{FF2B5EF4-FFF2-40B4-BE49-F238E27FC236}">
                <a16:creationId xmlns:a16="http://schemas.microsoft.com/office/drawing/2014/main" id="{0C1E39C3-21CE-959F-B41C-8D5B39806E1B}"/>
              </a:ext>
            </a:extLst>
          </p:cNvPr>
          <p:cNvGraphicFramePr/>
          <p:nvPr>
            <p:extLst>
              <p:ext uri="{D42A27DB-BD31-4B8C-83A1-F6EECF244321}">
                <p14:modId xmlns:p14="http://schemas.microsoft.com/office/powerpoint/2010/main" val="961522442"/>
              </p:ext>
            </p:extLst>
          </p:nvPr>
        </p:nvGraphicFramePr>
        <p:xfrm>
          <a:off x="224117" y="1486716"/>
          <a:ext cx="4625789" cy="3913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9C2E1E91-744C-D6EB-ED4D-0FE35CA5240E}"/>
              </a:ext>
            </a:extLst>
          </p:cNvPr>
          <p:cNvGraphicFramePr/>
          <p:nvPr>
            <p:extLst>
              <p:ext uri="{D42A27DB-BD31-4B8C-83A1-F6EECF244321}">
                <p14:modId xmlns:p14="http://schemas.microsoft.com/office/powerpoint/2010/main" val="301041065"/>
              </p:ext>
            </p:extLst>
          </p:nvPr>
        </p:nvGraphicFramePr>
        <p:xfrm>
          <a:off x="4294094" y="1486716"/>
          <a:ext cx="4625789" cy="39139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4600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8">
            <a:extLst>
              <a:ext uri="{FF2B5EF4-FFF2-40B4-BE49-F238E27FC236}">
                <a16:creationId xmlns:a16="http://schemas.microsoft.com/office/drawing/2014/main" id="{BAF57E91-EB71-E8C4-DC5C-25F0F8F47F63}"/>
              </a:ext>
            </a:extLst>
          </p:cNvPr>
          <p:cNvGraphicFramePr>
            <a:graphicFrameLocks/>
          </p:cNvGraphicFramePr>
          <p:nvPr>
            <p:extLst>
              <p:ext uri="{D42A27DB-BD31-4B8C-83A1-F6EECF244321}">
                <p14:modId xmlns:p14="http://schemas.microsoft.com/office/powerpoint/2010/main" val="3127279892"/>
              </p:ext>
            </p:extLst>
          </p:nvPr>
        </p:nvGraphicFramePr>
        <p:xfrm>
          <a:off x="288637" y="1725441"/>
          <a:ext cx="7183481" cy="39603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1">
            <a:extLst>
              <a:ext uri="{FF2B5EF4-FFF2-40B4-BE49-F238E27FC236}">
                <a16:creationId xmlns:a16="http://schemas.microsoft.com/office/drawing/2014/main" id="{D79F3599-F3A8-DC7E-B5C5-50F4FE90690F}"/>
              </a:ext>
            </a:extLst>
          </p:cNvPr>
          <p:cNvSpPr txBox="1">
            <a:spLocks noChangeArrowheads="1"/>
          </p:cNvSpPr>
          <p:nvPr/>
        </p:nvSpPr>
        <p:spPr bwMode="auto">
          <a:xfrm>
            <a:off x="7472118" y="3602067"/>
            <a:ext cx="1246237" cy="586025"/>
          </a:xfrm>
          <a:prstGeom prst="rect">
            <a:avLst/>
          </a:prstGeom>
          <a:solidFill>
            <a:schemeClr val="accent1">
              <a:lumMod val="40000"/>
              <a:lumOff val="60000"/>
            </a:schemeClr>
          </a:solidFill>
          <a:ln w="9525">
            <a:noFill/>
            <a:miter lim="800000"/>
            <a:headEnd/>
            <a:tailEnd/>
          </a:ln>
        </p:spPr>
        <p:txBody>
          <a:bodyPr rot="0" vert="horz" wrap="square" lIns="68580" tIns="34290" rIns="68580" bIns="34290" anchor="t" anchorCtr="0">
            <a:noAutofit/>
          </a:bodyPr>
          <a:lstStyle/>
          <a:p>
            <a:pPr>
              <a:lnSpc>
                <a:spcPct val="106000"/>
              </a:lnSpc>
              <a:spcAft>
                <a:spcPts val="600"/>
              </a:spcAft>
            </a:pPr>
            <a:r>
              <a:rPr lang="en-US" sz="1200">
                <a:latin typeface="Calibri" panose="020F0502020204030204" pitchFamily="34" charset="0"/>
                <a:ea typeface="Calibri" panose="020F0502020204030204" pitchFamily="34" charset="0"/>
                <a:cs typeface="Times New Roman" panose="02020603050405020304" pitchFamily="18" charset="0"/>
              </a:rPr>
              <a:t>5x higher than the average adult</a:t>
            </a:r>
          </a:p>
        </p:txBody>
      </p:sp>
      <p:sp>
        <p:nvSpPr>
          <p:cNvPr id="5" name="Text Box 1">
            <a:extLst>
              <a:ext uri="{FF2B5EF4-FFF2-40B4-BE49-F238E27FC236}">
                <a16:creationId xmlns:a16="http://schemas.microsoft.com/office/drawing/2014/main" id="{548E0FA9-F552-9338-113D-5C30CED30B04}"/>
              </a:ext>
            </a:extLst>
          </p:cNvPr>
          <p:cNvSpPr txBox="1">
            <a:spLocks noChangeArrowheads="1"/>
          </p:cNvSpPr>
          <p:nvPr/>
        </p:nvSpPr>
        <p:spPr bwMode="auto">
          <a:xfrm>
            <a:off x="7476282" y="4397865"/>
            <a:ext cx="1246237" cy="586025"/>
          </a:xfrm>
          <a:prstGeom prst="rect">
            <a:avLst/>
          </a:prstGeom>
          <a:solidFill>
            <a:schemeClr val="accent1">
              <a:lumMod val="60000"/>
              <a:lumOff val="40000"/>
            </a:schemeClr>
          </a:solidFill>
          <a:ln w="9525">
            <a:noFill/>
            <a:miter lim="800000"/>
            <a:headEnd/>
            <a:tailEnd/>
          </a:ln>
        </p:spPr>
        <p:txBody>
          <a:bodyPr rot="0" vert="horz" wrap="square" lIns="68580" tIns="34290" rIns="68580" bIns="34290" anchor="t" anchorCtr="0">
            <a:noAutofit/>
          </a:bodyPr>
          <a:lstStyle/>
          <a:p>
            <a:pPr>
              <a:lnSpc>
                <a:spcPct val="106000"/>
              </a:lnSpc>
              <a:spcAft>
                <a:spcPts val="600"/>
              </a:spcAft>
            </a:pPr>
            <a:r>
              <a:rPr lang="en-US" sz="1200">
                <a:latin typeface="Calibri" panose="020F0502020204030204" pitchFamily="34" charset="0"/>
                <a:ea typeface="Calibri" panose="020F0502020204030204" pitchFamily="34" charset="0"/>
                <a:cs typeface="Times New Roman" panose="02020603050405020304" pitchFamily="18" charset="0"/>
              </a:rPr>
              <a:t>7x higher than the average adult</a:t>
            </a:r>
          </a:p>
        </p:txBody>
      </p:sp>
      <p:sp>
        <p:nvSpPr>
          <p:cNvPr id="6" name="Text Box 1">
            <a:extLst>
              <a:ext uri="{FF2B5EF4-FFF2-40B4-BE49-F238E27FC236}">
                <a16:creationId xmlns:a16="http://schemas.microsoft.com/office/drawing/2014/main" id="{3C7F8774-3C55-5D33-8246-0B3A04314A36}"/>
              </a:ext>
            </a:extLst>
          </p:cNvPr>
          <p:cNvSpPr txBox="1">
            <a:spLocks noChangeArrowheads="1"/>
          </p:cNvSpPr>
          <p:nvPr/>
        </p:nvSpPr>
        <p:spPr bwMode="auto">
          <a:xfrm>
            <a:off x="7476282" y="5110424"/>
            <a:ext cx="1246237" cy="449501"/>
          </a:xfrm>
          <a:prstGeom prst="rect">
            <a:avLst/>
          </a:prstGeom>
          <a:solidFill>
            <a:schemeClr val="accent1">
              <a:lumMod val="75000"/>
            </a:schemeClr>
          </a:solidFill>
          <a:ln w="9525">
            <a:noFill/>
            <a:miter lim="800000"/>
            <a:headEnd/>
            <a:tailEnd/>
          </a:ln>
        </p:spPr>
        <p:txBody>
          <a:bodyPr rot="0" vert="horz" wrap="square" lIns="68580" tIns="34290" rIns="68580" bIns="34290" anchor="t" anchorCtr="0">
            <a:noAutofit/>
          </a:bodyPr>
          <a:lstStyle/>
          <a:p>
            <a:pPr>
              <a:lnSpc>
                <a:spcPct val="107000"/>
              </a:lnSpc>
            </a:pPr>
            <a:r>
              <a:rPr lang="en-US" sz="1200">
                <a:solidFill>
                  <a:schemeClr val="bg1"/>
                </a:solidFill>
                <a:latin typeface="Calibri" panose="020F0502020204030204" pitchFamily="34" charset="0"/>
                <a:ea typeface="Calibri" panose="020F0502020204030204" pitchFamily="34" charset="0"/>
                <a:cs typeface="Times New Roman" panose="02020603050405020304" pitchFamily="18" charset="0"/>
              </a:rPr>
              <a:t>12x higher than the average adult</a:t>
            </a:r>
          </a:p>
        </p:txBody>
      </p:sp>
      <p:sp>
        <p:nvSpPr>
          <p:cNvPr id="10" name="TextBox 9">
            <a:extLst>
              <a:ext uri="{FF2B5EF4-FFF2-40B4-BE49-F238E27FC236}">
                <a16:creationId xmlns:a16="http://schemas.microsoft.com/office/drawing/2014/main" id="{7615E184-A901-2B61-9A34-8AFDECEBA947}"/>
              </a:ext>
            </a:extLst>
          </p:cNvPr>
          <p:cNvSpPr txBox="1"/>
          <p:nvPr/>
        </p:nvSpPr>
        <p:spPr>
          <a:xfrm>
            <a:off x="149180" y="405131"/>
            <a:ext cx="8194720" cy="1477328"/>
          </a:xfrm>
          <a:prstGeom prst="rect">
            <a:avLst/>
          </a:prstGeom>
          <a:noFill/>
        </p:spPr>
        <p:txBody>
          <a:bodyPr wrap="square">
            <a:spAutoFit/>
          </a:bodyPr>
          <a:lstStyle/>
          <a:p>
            <a:r>
              <a:rPr lang="en-US" sz="3000" b="1">
                <a:solidFill>
                  <a:srgbClr val="3797B7"/>
                </a:solidFill>
                <a:latin typeface="Arial" panose="020B0604020202020204" pitchFamily="34" charset="0"/>
                <a:ea typeface="+mj-ea"/>
                <a:cs typeface="Arial" panose="020B0604020202020204" pitchFamily="34" charset="0"/>
              </a:rPr>
              <a:t>Utilization Comparisons: 2023 Medical Inpatient Admissions per 1000 member months</a:t>
            </a:r>
          </a:p>
        </p:txBody>
      </p:sp>
      <p:pic>
        <p:nvPicPr>
          <p:cNvPr id="13" name="Picture 12" descr="A blue and black sign">
            <a:extLst>
              <a:ext uri="{FF2B5EF4-FFF2-40B4-BE49-F238E27FC236}">
                <a16:creationId xmlns:a16="http://schemas.microsoft.com/office/drawing/2014/main" id="{F425E169-4DC1-A00E-2139-5526AF4B487C}"/>
              </a:ext>
            </a:extLst>
          </p:cNvPr>
          <p:cNvPicPr>
            <a:picLocks noChangeAspect="1"/>
          </p:cNvPicPr>
          <p:nvPr/>
        </p:nvPicPr>
        <p:blipFill>
          <a:blip r:embed="rId4"/>
          <a:stretch>
            <a:fillRect/>
          </a:stretch>
        </p:blipFill>
        <p:spPr>
          <a:xfrm>
            <a:off x="7630173" y="5979471"/>
            <a:ext cx="1092346" cy="638177"/>
          </a:xfrm>
          <a:prstGeom prst="rect">
            <a:avLst/>
          </a:prstGeom>
        </p:spPr>
      </p:pic>
      <p:sp>
        <p:nvSpPr>
          <p:cNvPr id="4" name="Footer Placeholder 1">
            <a:extLst>
              <a:ext uri="{FF2B5EF4-FFF2-40B4-BE49-F238E27FC236}">
                <a16:creationId xmlns:a16="http://schemas.microsoft.com/office/drawing/2014/main" id="{7C80BFDC-D117-9087-449F-AEB94B24F8D1}"/>
              </a:ext>
            </a:extLst>
          </p:cNvPr>
          <p:cNvSpPr txBox="1">
            <a:spLocks/>
          </p:cNvSpPr>
          <p:nvPr/>
        </p:nvSpPr>
        <p:spPr>
          <a:xfrm>
            <a:off x="1412642" y="6414720"/>
            <a:ext cx="2115087"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spTree>
    <p:extLst>
      <p:ext uri="{BB962C8B-B14F-4D97-AF65-F5344CB8AC3E}">
        <p14:creationId xmlns:p14="http://schemas.microsoft.com/office/powerpoint/2010/main" val="167082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80DF85-E7F0-D9B8-092F-EEFE39B97DE3}"/>
              </a:ext>
            </a:extLst>
          </p:cNvPr>
          <p:cNvSpPr txBox="1"/>
          <p:nvPr/>
        </p:nvSpPr>
        <p:spPr>
          <a:xfrm>
            <a:off x="370445" y="317716"/>
            <a:ext cx="7941275" cy="1477328"/>
          </a:xfrm>
          <a:prstGeom prst="rect">
            <a:avLst/>
          </a:prstGeom>
          <a:noFill/>
        </p:spPr>
        <p:txBody>
          <a:bodyPr wrap="square" rtlCol="0">
            <a:spAutoFit/>
          </a:bodyPr>
          <a:lstStyle/>
          <a:p>
            <a:r>
              <a:rPr lang="en-US" sz="3000" b="1" dirty="0">
                <a:solidFill>
                  <a:srgbClr val="3797B7"/>
                </a:solidFill>
                <a:latin typeface="Arial" panose="020B0604020202020204" pitchFamily="34" charset="0"/>
                <a:cs typeface="Arial" panose="020B0604020202020204" pitchFamily="34" charset="0"/>
              </a:rPr>
              <a:t>Utilization Comparisons: 2023 Medical Inpatient Admissions per 1000 member months – </a:t>
            </a:r>
            <a:r>
              <a:rPr lang="en-US" sz="3000" b="1" dirty="0">
                <a:solidFill>
                  <a:srgbClr val="ED6543"/>
                </a:solidFill>
                <a:latin typeface="Arial" panose="020B0604020202020204" pitchFamily="34" charset="0"/>
                <a:cs typeface="Arial" panose="020B0604020202020204" pitchFamily="34" charset="0"/>
              </a:rPr>
              <a:t>Housing Insecurity Overlay</a:t>
            </a:r>
          </a:p>
        </p:txBody>
      </p:sp>
      <p:pic>
        <p:nvPicPr>
          <p:cNvPr id="10" name="Picture 9" descr="A blue and black sign">
            <a:extLst>
              <a:ext uri="{FF2B5EF4-FFF2-40B4-BE49-F238E27FC236}">
                <a16:creationId xmlns:a16="http://schemas.microsoft.com/office/drawing/2014/main" id="{2293EE2A-E845-5791-9F0A-056A7D6CD245}"/>
              </a:ext>
            </a:extLst>
          </p:cNvPr>
          <p:cNvPicPr>
            <a:picLocks noChangeAspect="1"/>
          </p:cNvPicPr>
          <p:nvPr/>
        </p:nvPicPr>
        <p:blipFill>
          <a:blip r:embed="rId3"/>
          <a:stretch>
            <a:fillRect/>
          </a:stretch>
        </p:blipFill>
        <p:spPr>
          <a:xfrm>
            <a:off x="7765547" y="5968782"/>
            <a:ext cx="1092346" cy="638177"/>
          </a:xfrm>
          <a:prstGeom prst="rect">
            <a:avLst/>
          </a:prstGeom>
        </p:spPr>
      </p:pic>
      <p:graphicFrame>
        <p:nvGraphicFramePr>
          <p:cNvPr id="4" name="Content Placeholder 8">
            <a:extLst>
              <a:ext uri="{FF2B5EF4-FFF2-40B4-BE49-F238E27FC236}">
                <a16:creationId xmlns:a16="http://schemas.microsoft.com/office/drawing/2014/main" id="{08C9461A-A7B6-29EC-EE9A-F376C37917A9}"/>
              </a:ext>
            </a:extLst>
          </p:cNvPr>
          <p:cNvGraphicFramePr>
            <a:graphicFrameLocks/>
          </p:cNvGraphicFramePr>
          <p:nvPr>
            <p:extLst>
              <p:ext uri="{D42A27DB-BD31-4B8C-83A1-F6EECF244321}">
                <p14:modId xmlns:p14="http://schemas.microsoft.com/office/powerpoint/2010/main" val="73127128"/>
              </p:ext>
            </p:extLst>
          </p:nvPr>
        </p:nvGraphicFramePr>
        <p:xfrm>
          <a:off x="0" y="2044917"/>
          <a:ext cx="8086499" cy="430970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1">
            <a:extLst>
              <a:ext uri="{FF2B5EF4-FFF2-40B4-BE49-F238E27FC236}">
                <a16:creationId xmlns:a16="http://schemas.microsoft.com/office/drawing/2014/main" id="{3CAB7DC5-503F-C4B5-4D42-6D0CF93E0202}"/>
              </a:ext>
            </a:extLst>
          </p:cNvPr>
          <p:cNvSpPr txBox="1">
            <a:spLocks noChangeArrowheads="1"/>
          </p:cNvSpPr>
          <p:nvPr/>
        </p:nvSpPr>
        <p:spPr bwMode="auto">
          <a:xfrm>
            <a:off x="7611656" y="3223376"/>
            <a:ext cx="1246237" cy="586025"/>
          </a:xfrm>
          <a:prstGeom prst="rect">
            <a:avLst/>
          </a:prstGeom>
          <a:solidFill>
            <a:schemeClr val="accent2">
              <a:lumMod val="20000"/>
              <a:lumOff val="80000"/>
            </a:schemeClr>
          </a:solidFill>
          <a:ln w="9525">
            <a:noFill/>
            <a:miter lim="800000"/>
            <a:headEnd/>
            <a:tailEnd/>
          </a:ln>
        </p:spPr>
        <p:txBody>
          <a:bodyPr rot="0" vert="horz" wrap="square" lIns="68580" tIns="34290" rIns="68580" bIns="34290" anchor="t" anchorCtr="0">
            <a:noAutofit/>
          </a:bodyPr>
          <a:lstStyle/>
          <a:p>
            <a:pPr>
              <a:lnSpc>
                <a:spcPct val="106000"/>
              </a:lnSpc>
              <a:spcAft>
                <a:spcPts val="600"/>
              </a:spcAft>
            </a:pPr>
            <a:r>
              <a:rPr lang="en-US" sz="1200">
                <a:latin typeface="Calibri" panose="020F0502020204030204" pitchFamily="34" charset="0"/>
                <a:ea typeface="Calibri" panose="020F0502020204030204" pitchFamily="34" charset="0"/>
                <a:cs typeface="Times New Roman" panose="02020603050405020304" pitchFamily="18" charset="0"/>
              </a:rPr>
              <a:t>8-10x higher than the average adult</a:t>
            </a:r>
          </a:p>
        </p:txBody>
      </p:sp>
      <p:sp>
        <p:nvSpPr>
          <p:cNvPr id="13" name="Text Box 1">
            <a:extLst>
              <a:ext uri="{FF2B5EF4-FFF2-40B4-BE49-F238E27FC236}">
                <a16:creationId xmlns:a16="http://schemas.microsoft.com/office/drawing/2014/main" id="{24D56320-7043-C1FF-5FF9-5FBFF50895BF}"/>
              </a:ext>
            </a:extLst>
          </p:cNvPr>
          <p:cNvSpPr txBox="1">
            <a:spLocks noChangeArrowheads="1"/>
          </p:cNvSpPr>
          <p:nvPr/>
        </p:nvSpPr>
        <p:spPr bwMode="auto">
          <a:xfrm>
            <a:off x="7611655" y="4202972"/>
            <a:ext cx="1246237" cy="586025"/>
          </a:xfrm>
          <a:prstGeom prst="rect">
            <a:avLst/>
          </a:prstGeom>
          <a:solidFill>
            <a:schemeClr val="accent2">
              <a:lumMod val="40000"/>
              <a:lumOff val="60000"/>
            </a:schemeClr>
          </a:solidFill>
          <a:ln w="9525">
            <a:noFill/>
            <a:miter lim="800000"/>
            <a:headEnd/>
            <a:tailEnd/>
          </a:ln>
        </p:spPr>
        <p:txBody>
          <a:bodyPr rot="0" vert="horz" wrap="square" lIns="68580" tIns="34290" rIns="68580" bIns="34290" anchor="t" anchorCtr="0">
            <a:noAutofit/>
          </a:bodyPr>
          <a:lstStyle/>
          <a:p>
            <a:pPr>
              <a:lnSpc>
                <a:spcPct val="106000"/>
              </a:lnSpc>
              <a:spcAft>
                <a:spcPts val="600"/>
              </a:spcAft>
            </a:pPr>
            <a:r>
              <a:rPr lang="en-US" sz="1200">
                <a:latin typeface="Calibri" panose="020F0502020204030204" pitchFamily="34" charset="0"/>
                <a:ea typeface="Calibri" panose="020F0502020204030204" pitchFamily="34" charset="0"/>
                <a:cs typeface="Times New Roman" panose="02020603050405020304" pitchFamily="18" charset="0"/>
              </a:rPr>
              <a:t>13x higher than the average adult</a:t>
            </a:r>
          </a:p>
        </p:txBody>
      </p:sp>
      <p:sp>
        <p:nvSpPr>
          <p:cNvPr id="14" name="Text Box 1">
            <a:extLst>
              <a:ext uri="{FF2B5EF4-FFF2-40B4-BE49-F238E27FC236}">
                <a16:creationId xmlns:a16="http://schemas.microsoft.com/office/drawing/2014/main" id="{7C75F12A-B9BE-EB2D-FFC1-B66EFE891E7A}"/>
              </a:ext>
            </a:extLst>
          </p:cNvPr>
          <p:cNvSpPr txBox="1">
            <a:spLocks noChangeArrowheads="1"/>
          </p:cNvSpPr>
          <p:nvPr/>
        </p:nvSpPr>
        <p:spPr bwMode="auto">
          <a:xfrm>
            <a:off x="7611654" y="5257820"/>
            <a:ext cx="1246237" cy="586025"/>
          </a:xfrm>
          <a:prstGeom prst="rect">
            <a:avLst/>
          </a:prstGeom>
          <a:solidFill>
            <a:schemeClr val="accent2">
              <a:lumMod val="60000"/>
              <a:lumOff val="40000"/>
            </a:schemeClr>
          </a:solidFill>
          <a:ln w="9525">
            <a:noFill/>
            <a:miter lim="800000"/>
            <a:headEnd/>
            <a:tailEnd/>
          </a:ln>
        </p:spPr>
        <p:txBody>
          <a:bodyPr rot="0" vert="horz" wrap="square" lIns="68580" tIns="34290" rIns="68580" bIns="34290" anchor="t" anchorCtr="0">
            <a:noAutofit/>
          </a:bodyPr>
          <a:lstStyle/>
          <a:p>
            <a:pPr>
              <a:lnSpc>
                <a:spcPct val="106000"/>
              </a:lnSpc>
              <a:spcAft>
                <a:spcPts val="600"/>
              </a:spcAft>
            </a:pPr>
            <a:r>
              <a:rPr lang="en-US" sz="1200">
                <a:latin typeface="Calibri" panose="020F0502020204030204" pitchFamily="34" charset="0"/>
                <a:ea typeface="Calibri" panose="020F0502020204030204" pitchFamily="34" charset="0"/>
                <a:cs typeface="Times New Roman" panose="02020603050405020304" pitchFamily="18" charset="0"/>
              </a:rPr>
              <a:t>20x higher than the average adult</a:t>
            </a:r>
          </a:p>
        </p:txBody>
      </p:sp>
      <p:sp>
        <p:nvSpPr>
          <p:cNvPr id="15" name="Footer Placeholder 1">
            <a:extLst>
              <a:ext uri="{FF2B5EF4-FFF2-40B4-BE49-F238E27FC236}">
                <a16:creationId xmlns:a16="http://schemas.microsoft.com/office/drawing/2014/main" id="{D959CD66-5031-9F9F-AA47-FBB49B44609A}"/>
              </a:ext>
            </a:extLst>
          </p:cNvPr>
          <p:cNvSpPr txBox="1">
            <a:spLocks/>
          </p:cNvSpPr>
          <p:nvPr/>
        </p:nvSpPr>
        <p:spPr>
          <a:xfrm>
            <a:off x="1412642" y="6414720"/>
            <a:ext cx="2115087"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spTree>
    <p:extLst>
      <p:ext uri="{BB962C8B-B14F-4D97-AF65-F5344CB8AC3E}">
        <p14:creationId xmlns:p14="http://schemas.microsoft.com/office/powerpoint/2010/main" val="304479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38D3-46A0-E826-049A-57323409742D}"/>
              </a:ext>
            </a:extLst>
          </p:cNvPr>
          <p:cNvSpPr>
            <a:spLocks noGrp="1"/>
          </p:cNvSpPr>
          <p:nvPr>
            <p:ph type="title"/>
          </p:nvPr>
        </p:nvSpPr>
        <p:spPr>
          <a:xfrm>
            <a:off x="163078" y="375934"/>
            <a:ext cx="8395175" cy="1365201"/>
          </a:xfrm>
        </p:spPr>
        <p:txBody>
          <a:bodyPr/>
          <a:lstStyle/>
          <a:p>
            <a:r>
              <a:rPr lang="en-US" sz="3000" b="1">
                <a:latin typeface="Arial" panose="020B0604020202020204" pitchFamily="34" charset="0"/>
                <a:ea typeface="Calibri"/>
                <a:cs typeface="Arial" panose="020B0604020202020204" pitchFamily="34" charset="0"/>
              </a:rPr>
              <a:t>Inpatient Top 10 – Primary Diagnosis</a:t>
            </a:r>
          </a:p>
        </p:txBody>
      </p:sp>
      <p:sp>
        <p:nvSpPr>
          <p:cNvPr id="5" name="Content Placeholder 3">
            <a:extLst>
              <a:ext uri="{FF2B5EF4-FFF2-40B4-BE49-F238E27FC236}">
                <a16:creationId xmlns:a16="http://schemas.microsoft.com/office/drawing/2014/main" id="{4F9CE7FA-C4E6-5A03-8AED-B8816A20E96A}"/>
              </a:ext>
            </a:extLst>
          </p:cNvPr>
          <p:cNvSpPr txBox="1">
            <a:spLocks/>
          </p:cNvSpPr>
          <p:nvPr/>
        </p:nvSpPr>
        <p:spPr>
          <a:xfrm>
            <a:off x="1215803" y="5661375"/>
            <a:ext cx="6218908" cy="4443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The reasons for inpatient admissions differ significantly between the ecosystem cohort and adult Health Share members not in the cohort – </a:t>
            </a:r>
            <a:r>
              <a:rPr lang="en-US" sz="1400" b="1"/>
              <a:t>5 of the most prevalent diagnoses for cohort members do not appear in the top 10 diagnoses for non-cohort members</a:t>
            </a:r>
            <a:r>
              <a:rPr lang="en-US" sz="1400"/>
              <a:t>.</a:t>
            </a:r>
          </a:p>
        </p:txBody>
      </p:sp>
      <p:pic>
        <p:nvPicPr>
          <p:cNvPr id="12" name="Picture 11" descr="A blue and black sign">
            <a:extLst>
              <a:ext uri="{FF2B5EF4-FFF2-40B4-BE49-F238E27FC236}">
                <a16:creationId xmlns:a16="http://schemas.microsoft.com/office/drawing/2014/main" id="{2AA018DA-1631-867E-E8C3-EB333B98DABA}"/>
              </a:ext>
            </a:extLst>
          </p:cNvPr>
          <p:cNvPicPr>
            <a:picLocks noChangeAspect="1"/>
          </p:cNvPicPr>
          <p:nvPr/>
        </p:nvPicPr>
        <p:blipFill>
          <a:blip r:embed="rId2"/>
          <a:stretch>
            <a:fillRect/>
          </a:stretch>
        </p:blipFill>
        <p:spPr>
          <a:xfrm>
            <a:off x="7747597" y="5996413"/>
            <a:ext cx="1092346" cy="638177"/>
          </a:xfrm>
          <a:prstGeom prst="rect">
            <a:avLst/>
          </a:prstGeom>
        </p:spPr>
      </p:pic>
      <p:graphicFrame>
        <p:nvGraphicFramePr>
          <p:cNvPr id="6" name="Table 5">
            <a:extLst>
              <a:ext uri="{FF2B5EF4-FFF2-40B4-BE49-F238E27FC236}">
                <a16:creationId xmlns:a16="http://schemas.microsoft.com/office/drawing/2014/main" id="{8AE17175-15C5-834F-77D7-2A034B911AF5}"/>
              </a:ext>
            </a:extLst>
          </p:cNvPr>
          <p:cNvGraphicFramePr>
            <a:graphicFrameLocks noGrp="1"/>
          </p:cNvGraphicFramePr>
          <p:nvPr>
            <p:extLst>
              <p:ext uri="{D42A27DB-BD31-4B8C-83A1-F6EECF244321}">
                <p14:modId xmlns:p14="http://schemas.microsoft.com/office/powerpoint/2010/main" val="1631331101"/>
              </p:ext>
            </p:extLst>
          </p:nvPr>
        </p:nvGraphicFramePr>
        <p:xfrm>
          <a:off x="268328" y="752245"/>
          <a:ext cx="8413751" cy="4782801"/>
        </p:xfrm>
        <a:graphic>
          <a:graphicData uri="http://schemas.openxmlformats.org/drawingml/2006/table">
            <a:tbl>
              <a:tblPr/>
              <a:tblGrid>
                <a:gridCol w="3629314">
                  <a:extLst>
                    <a:ext uri="{9D8B030D-6E8A-4147-A177-3AD203B41FA5}">
                      <a16:colId xmlns:a16="http://schemas.microsoft.com/office/drawing/2014/main" val="3211463080"/>
                    </a:ext>
                  </a:extLst>
                </a:gridCol>
                <a:gridCol w="775855">
                  <a:extLst>
                    <a:ext uri="{9D8B030D-6E8A-4147-A177-3AD203B41FA5}">
                      <a16:colId xmlns:a16="http://schemas.microsoft.com/office/drawing/2014/main" val="3471512184"/>
                    </a:ext>
                  </a:extLst>
                </a:gridCol>
                <a:gridCol w="655782">
                  <a:extLst>
                    <a:ext uri="{9D8B030D-6E8A-4147-A177-3AD203B41FA5}">
                      <a16:colId xmlns:a16="http://schemas.microsoft.com/office/drawing/2014/main" val="1734804844"/>
                    </a:ext>
                  </a:extLst>
                </a:gridCol>
                <a:gridCol w="572654">
                  <a:extLst>
                    <a:ext uri="{9D8B030D-6E8A-4147-A177-3AD203B41FA5}">
                      <a16:colId xmlns:a16="http://schemas.microsoft.com/office/drawing/2014/main" val="3609355116"/>
                    </a:ext>
                  </a:extLst>
                </a:gridCol>
                <a:gridCol w="646546">
                  <a:extLst>
                    <a:ext uri="{9D8B030D-6E8A-4147-A177-3AD203B41FA5}">
                      <a16:colId xmlns:a16="http://schemas.microsoft.com/office/drawing/2014/main" val="3350047229"/>
                    </a:ext>
                  </a:extLst>
                </a:gridCol>
                <a:gridCol w="701963">
                  <a:extLst>
                    <a:ext uri="{9D8B030D-6E8A-4147-A177-3AD203B41FA5}">
                      <a16:colId xmlns:a16="http://schemas.microsoft.com/office/drawing/2014/main" val="3399897130"/>
                    </a:ext>
                  </a:extLst>
                </a:gridCol>
                <a:gridCol w="609600">
                  <a:extLst>
                    <a:ext uri="{9D8B030D-6E8A-4147-A177-3AD203B41FA5}">
                      <a16:colId xmlns:a16="http://schemas.microsoft.com/office/drawing/2014/main" val="893634292"/>
                    </a:ext>
                  </a:extLst>
                </a:gridCol>
                <a:gridCol w="822037">
                  <a:extLst>
                    <a:ext uri="{9D8B030D-6E8A-4147-A177-3AD203B41FA5}">
                      <a16:colId xmlns:a16="http://schemas.microsoft.com/office/drawing/2014/main" val="1549699366"/>
                    </a:ext>
                  </a:extLst>
                </a:gridCol>
              </a:tblGrid>
              <a:tr h="580575">
                <a:tc>
                  <a:txBody>
                    <a:bodyPr/>
                    <a:lstStyle/>
                    <a:p>
                      <a:pPr algn="ctr" fontAlgn="b"/>
                      <a:r>
                        <a:rPr lang="en-US" sz="1000" b="1" i="0" u="none" strike="noStrike" err="1">
                          <a:solidFill>
                            <a:srgbClr val="000000"/>
                          </a:solidFill>
                          <a:effectLst/>
                          <a:latin typeface="Calibri" panose="020F0502020204030204" pitchFamily="34" charset="0"/>
                        </a:rPr>
                        <a:t>DX_Group</a:t>
                      </a:r>
                      <a:endParaRPr lang="en-US" sz="1000" b="1" i="0" u="none" strike="noStrike">
                        <a:solidFill>
                          <a:srgbClr val="000000"/>
                        </a:solidFill>
                        <a:effectLst/>
                        <a:latin typeface="Calibri" panose="020F0502020204030204" pitchFamily="34" charset="0"/>
                      </a:endParaRP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Any Cohort</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Non-Cohort</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Opioid Use</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Psychosis</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Stimulant and Psychosis</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StimulantUse</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Unintentional Overdose</a:t>
                      </a:r>
                    </a:p>
                  </a:txBody>
                  <a:tcPr marL="8737" marR="8737" marT="8737"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925578"/>
                  </a:ext>
                </a:extLst>
              </a:tr>
              <a:tr h="215827">
                <a:tc>
                  <a:txBody>
                    <a:bodyPr/>
                    <a:lstStyle/>
                    <a:p>
                      <a:pPr algn="l" fontAlgn="b"/>
                      <a:r>
                        <a:rPr lang="en-US" sz="1200" b="0" i="0" u="none" strike="noStrike">
                          <a:solidFill>
                            <a:srgbClr val="000000"/>
                          </a:solidFill>
                          <a:effectLst/>
                          <a:latin typeface="Calibri" panose="020F0502020204030204" pitchFamily="34" charset="0"/>
                        </a:rPr>
                        <a:t>Septicemia</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extLst>
                  <a:ext uri="{0D108BD9-81ED-4DB2-BD59-A6C34878D82A}">
                    <a16:rowId xmlns:a16="http://schemas.microsoft.com/office/drawing/2014/main" val="2055772137"/>
                  </a:ext>
                </a:extLst>
              </a:tr>
              <a:tr h="215827">
                <a:tc>
                  <a:txBody>
                    <a:bodyPr/>
                    <a:lstStyle/>
                    <a:p>
                      <a:pPr algn="l" fontAlgn="b"/>
                      <a:r>
                        <a:rPr lang="en-US" sz="1200" b="0" i="0" u="none" strike="noStrike">
                          <a:solidFill>
                            <a:srgbClr val="000000"/>
                          </a:solidFill>
                          <a:effectLst/>
                          <a:latin typeface="Calibri" panose="020F0502020204030204" pitchFamily="34" charset="0"/>
                        </a:rPr>
                        <a:t>Schizophrenia spectrum and other psychotic disorders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extLst>
                  <a:ext uri="{0D108BD9-81ED-4DB2-BD59-A6C34878D82A}">
                    <a16:rowId xmlns:a16="http://schemas.microsoft.com/office/drawing/2014/main" val="3207945553"/>
                  </a:ext>
                </a:extLst>
              </a:tr>
              <a:tr h="215827">
                <a:tc>
                  <a:txBody>
                    <a:bodyPr/>
                    <a:lstStyle/>
                    <a:p>
                      <a:pPr algn="l" fontAlgn="b"/>
                      <a:r>
                        <a:rPr lang="en-US" sz="1200" b="0" i="0" u="none" strike="noStrike">
                          <a:solidFill>
                            <a:srgbClr val="000000"/>
                          </a:solidFill>
                          <a:effectLst/>
                          <a:latin typeface="Calibri" panose="020F0502020204030204" pitchFamily="34" charset="0"/>
                        </a:rPr>
                        <a:t>Hypertension with complications and secondary hypertension</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extLst>
                  <a:ext uri="{0D108BD9-81ED-4DB2-BD59-A6C34878D82A}">
                    <a16:rowId xmlns:a16="http://schemas.microsoft.com/office/drawing/2014/main" val="2839947345"/>
                  </a:ext>
                </a:extLst>
              </a:tr>
              <a:tr h="215827">
                <a:tc>
                  <a:txBody>
                    <a:bodyPr/>
                    <a:lstStyle/>
                    <a:p>
                      <a:pPr algn="l" fontAlgn="b"/>
                      <a:r>
                        <a:rPr lang="en-US" sz="1200" b="0" i="0" u="none" strike="noStrike">
                          <a:solidFill>
                            <a:srgbClr val="000000"/>
                          </a:solidFill>
                          <a:effectLst/>
                          <a:latin typeface="Calibri" panose="020F0502020204030204" pitchFamily="34" charset="0"/>
                        </a:rPr>
                        <a:t>Depressive disorders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extLst>
                  <a:ext uri="{0D108BD9-81ED-4DB2-BD59-A6C34878D82A}">
                    <a16:rowId xmlns:a16="http://schemas.microsoft.com/office/drawing/2014/main" val="1141558162"/>
                  </a:ext>
                </a:extLst>
              </a:tr>
              <a:tr h="215827">
                <a:tc>
                  <a:txBody>
                    <a:bodyPr/>
                    <a:lstStyle/>
                    <a:p>
                      <a:pPr algn="l" fontAlgn="b"/>
                      <a:r>
                        <a:rPr lang="en-US" sz="1200" b="0" i="0" u="none" strike="noStrike">
                          <a:solidFill>
                            <a:srgbClr val="000000"/>
                          </a:solidFill>
                          <a:effectLst/>
                          <a:latin typeface="Calibri" panose="020F0502020204030204" pitchFamily="34" charset="0"/>
                        </a:rPr>
                        <a:t>Bipolar and related disorders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654562"/>
                  </a:ext>
                </a:extLst>
              </a:tr>
              <a:tr h="215827">
                <a:tc>
                  <a:txBody>
                    <a:bodyPr/>
                    <a:lstStyle/>
                    <a:p>
                      <a:pPr algn="l" fontAlgn="b"/>
                      <a:r>
                        <a:rPr lang="en-US" sz="1200" b="0" i="0" u="none" strike="noStrike">
                          <a:solidFill>
                            <a:srgbClr val="000000"/>
                          </a:solidFill>
                          <a:effectLst/>
                          <a:latin typeface="Calibri" panose="020F0502020204030204" pitchFamily="34" charset="0"/>
                        </a:rPr>
                        <a:t>Skin and subcutaneous tissue infections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2</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8370"/>
                    </a:solid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extLst>
                  <a:ext uri="{0D108BD9-81ED-4DB2-BD59-A6C34878D82A}">
                    <a16:rowId xmlns:a16="http://schemas.microsoft.com/office/drawing/2014/main" val="1167530643"/>
                  </a:ext>
                </a:extLst>
              </a:tr>
              <a:tr h="215827">
                <a:tc>
                  <a:txBody>
                    <a:bodyPr/>
                    <a:lstStyle/>
                    <a:p>
                      <a:pPr algn="l" fontAlgn="b"/>
                      <a:r>
                        <a:rPr lang="en-US" sz="1200" b="0" i="0" u="none" strike="noStrike">
                          <a:solidFill>
                            <a:srgbClr val="000000"/>
                          </a:solidFill>
                          <a:effectLst/>
                          <a:latin typeface="Calibri" panose="020F0502020204030204" pitchFamily="34" charset="0"/>
                        </a:rPr>
                        <a:t>Diabetes mellitus with complication</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D75"/>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extLst>
                  <a:ext uri="{0D108BD9-81ED-4DB2-BD59-A6C34878D82A}">
                    <a16:rowId xmlns:a16="http://schemas.microsoft.com/office/drawing/2014/main" val="726748562"/>
                  </a:ext>
                </a:extLst>
              </a:tr>
              <a:tr h="215827">
                <a:tc>
                  <a:txBody>
                    <a:bodyPr/>
                    <a:lstStyle/>
                    <a:p>
                      <a:pPr algn="l" fontAlgn="b"/>
                      <a:r>
                        <a:rPr lang="en-US" sz="1200" b="0" i="0" u="none" strike="noStrike">
                          <a:solidFill>
                            <a:srgbClr val="000000"/>
                          </a:solidFill>
                          <a:effectLst/>
                          <a:latin typeface="Calibri" panose="020F0502020204030204" pitchFamily="34" charset="0"/>
                        </a:rPr>
                        <a:t>External cause codes: poisoning by drug</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777667127"/>
                  </a:ext>
                </a:extLst>
              </a:tr>
              <a:tr h="215827">
                <a:tc>
                  <a:txBody>
                    <a:bodyPr/>
                    <a:lstStyle/>
                    <a:p>
                      <a:pPr algn="l" fontAlgn="b"/>
                      <a:r>
                        <a:rPr lang="en-US" sz="1200" b="0" i="0" u="none" strike="noStrike">
                          <a:solidFill>
                            <a:srgbClr val="000000"/>
                          </a:solidFill>
                          <a:effectLst/>
                          <a:latin typeface="Calibri" panose="020F0502020204030204" pitchFamily="34" charset="0"/>
                        </a:rPr>
                        <a:t>Alcohol-related disorders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r" fontAlgn="b"/>
                      <a:r>
                        <a:rPr lang="en-US" sz="1000" b="0" i="0" u="none" strike="noStrike">
                          <a:solidFill>
                            <a:srgbClr val="000000"/>
                          </a:solidFill>
                          <a:effectLst/>
                          <a:latin typeface="Calibri" panose="020F0502020204030204" pitchFamily="34" charset="0"/>
                        </a:rPr>
                        <a:t>4</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77A"/>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extLst>
                  <a:ext uri="{0D108BD9-81ED-4DB2-BD59-A6C34878D82A}">
                    <a16:rowId xmlns:a16="http://schemas.microsoft.com/office/drawing/2014/main" val="2616135666"/>
                  </a:ext>
                </a:extLst>
              </a:tr>
              <a:tr h="215827">
                <a:tc>
                  <a:txBody>
                    <a:bodyPr/>
                    <a:lstStyle/>
                    <a:p>
                      <a:pPr algn="l" fontAlgn="b"/>
                      <a:r>
                        <a:rPr lang="en-US" sz="1200" b="0" i="0" u="none" strike="noStrike">
                          <a:solidFill>
                            <a:srgbClr val="000000"/>
                          </a:solidFill>
                          <a:effectLst/>
                          <a:latin typeface="Calibri" panose="020F0502020204030204" pitchFamily="34" charset="0"/>
                        </a:rPr>
                        <a:t>Respiratory failure; insufficiency; arrest</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extLst>
                  <a:ext uri="{0D108BD9-81ED-4DB2-BD59-A6C34878D82A}">
                    <a16:rowId xmlns:a16="http://schemas.microsoft.com/office/drawing/2014/main" val="515729064"/>
                  </a:ext>
                </a:extLst>
              </a:tr>
              <a:tr h="215827">
                <a:tc>
                  <a:txBody>
                    <a:bodyPr/>
                    <a:lstStyle/>
                    <a:p>
                      <a:pPr algn="l" fontAlgn="b"/>
                      <a:r>
                        <a:rPr lang="en-US" sz="1200" b="0" i="0" u="none" strike="noStrike">
                          <a:solidFill>
                            <a:srgbClr val="000000"/>
                          </a:solidFill>
                          <a:effectLst/>
                          <a:latin typeface="Calibri" panose="020F0502020204030204" pitchFamily="34" charset="0"/>
                        </a:rPr>
                        <a:t>Cerebral infarction</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32340"/>
                  </a:ext>
                </a:extLst>
              </a:tr>
              <a:tr h="215827">
                <a:tc>
                  <a:txBody>
                    <a:bodyPr/>
                    <a:lstStyle/>
                    <a:p>
                      <a:pPr algn="l" fontAlgn="b"/>
                      <a:r>
                        <a:rPr lang="en-US" sz="1200" b="0" i="0" u="none" strike="noStrike">
                          <a:solidFill>
                            <a:srgbClr val="000000"/>
                          </a:solidFill>
                          <a:effectLst/>
                          <a:latin typeface="Calibri" panose="020F0502020204030204" pitchFamily="34" charset="0"/>
                        </a:rPr>
                        <a:t>Pancreatic disorders (excluding diabetes)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6</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8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819058"/>
                  </a:ext>
                </a:extLst>
              </a:tr>
              <a:tr h="215827">
                <a:tc>
                  <a:txBody>
                    <a:bodyPr/>
                    <a:lstStyle/>
                    <a:p>
                      <a:pPr algn="l" fontAlgn="b"/>
                      <a:r>
                        <a:rPr lang="en-US" sz="1200" b="0" i="0" u="none" strike="noStrike">
                          <a:solidFill>
                            <a:srgbClr val="000000"/>
                          </a:solidFill>
                          <a:effectLst/>
                          <a:latin typeface="Calibri" panose="020F0502020204030204" pitchFamily="34" charset="0"/>
                        </a:rPr>
                        <a:t>COVID-19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511772"/>
                  </a:ext>
                </a:extLst>
              </a:tr>
              <a:tr h="215827">
                <a:tc>
                  <a:txBody>
                    <a:bodyPr/>
                    <a:lstStyle/>
                    <a:p>
                      <a:pPr algn="l" fontAlgn="b"/>
                      <a:r>
                        <a:rPr lang="en-US" sz="1200" b="0" i="0" u="none" strike="noStrike">
                          <a:solidFill>
                            <a:srgbClr val="000000"/>
                          </a:solidFill>
                          <a:effectLst/>
                          <a:latin typeface="Calibri" panose="020F0502020204030204" pitchFamily="34" charset="0"/>
                        </a:rPr>
                        <a:t>Acute myocardial infarction</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8</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D58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5198946"/>
                  </a:ext>
                </a:extLst>
              </a:tr>
              <a:tr h="215827">
                <a:tc>
                  <a:txBody>
                    <a:bodyPr/>
                    <a:lstStyle/>
                    <a:p>
                      <a:pPr algn="l" fontAlgn="b"/>
                      <a:r>
                        <a:rPr lang="en-US" sz="1200" b="0" i="0" u="none" strike="noStrike">
                          <a:solidFill>
                            <a:srgbClr val="000000"/>
                          </a:solidFill>
                          <a:effectLst/>
                          <a:latin typeface="Calibri" panose="020F0502020204030204" pitchFamily="34" charset="0"/>
                        </a:rPr>
                        <a:t>Obesity</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4587528"/>
                  </a:ext>
                </a:extLst>
              </a:tr>
              <a:tr h="215827">
                <a:tc>
                  <a:txBody>
                    <a:bodyPr/>
                    <a:lstStyle/>
                    <a:p>
                      <a:pPr algn="l" fontAlgn="b"/>
                      <a:r>
                        <a:rPr lang="en-US" sz="1200" b="0" i="0" u="none" strike="noStrike">
                          <a:solidFill>
                            <a:srgbClr val="000000"/>
                          </a:solidFill>
                          <a:effectLst/>
                          <a:latin typeface="Calibri" panose="020F0502020204030204" pitchFamily="34" charset="0"/>
                        </a:rPr>
                        <a:t>Complication of other surgical or medical care, injury, initial encounter</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629831"/>
                  </a:ext>
                </a:extLst>
              </a:tr>
              <a:tr h="215827">
                <a:tc>
                  <a:txBody>
                    <a:bodyPr/>
                    <a:lstStyle/>
                    <a:p>
                      <a:pPr algn="l" fontAlgn="b"/>
                      <a:r>
                        <a:rPr lang="en-US" sz="1200" b="0" i="0" u="none" strike="noStrike">
                          <a:solidFill>
                            <a:srgbClr val="000000"/>
                          </a:solidFill>
                          <a:effectLst/>
                          <a:latin typeface="Calibri" panose="020F0502020204030204" pitchFamily="34" charset="0"/>
                        </a:rPr>
                        <a:t>Trauma- and stressor-related disorders</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10</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456854"/>
                  </a:ext>
                </a:extLst>
              </a:tr>
              <a:tr h="215827">
                <a:tc>
                  <a:txBody>
                    <a:bodyPr/>
                    <a:lstStyle/>
                    <a:p>
                      <a:pPr algn="l" fontAlgn="b"/>
                      <a:r>
                        <a:rPr lang="en-US" sz="1200" b="0" i="0" u="none" strike="noStrike">
                          <a:solidFill>
                            <a:srgbClr val="000000"/>
                          </a:solidFill>
                          <a:effectLst/>
                          <a:latin typeface="Calibri" panose="020F0502020204030204" pitchFamily="34" charset="0"/>
                        </a:rPr>
                        <a:t>Heart failure</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A7E"/>
                    </a:solidFill>
                  </a:tcPr>
                </a:tc>
                <a:tc>
                  <a:txBody>
                    <a:bodyPr/>
                    <a:lstStyle/>
                    <a:p>
                      <a:pPr algn="r" fontAlgn="b"/>
                      <a:r>
                        <a:rPr lang="en-US" sz="1000" b="0" i="0" u="none" strike="noStrike">
                          <a:solidFill>
                            <a:srgbClr val="000000"/>
                          </a:solidFill>
                          <a:effectLst/>
                          <a:latin typeface="Calibri" panose="020F0502020204030204" pitchFamily="34" charset="0"/>
                        </a:rPr>
                        <a:t>7</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082"/>
                    </a:solidFill>
                  </a:tcPr>
                </a:tc>
                <a:tc>
                  <a:txBody>
                    <a:bodyPr/>
                    <a:lstStyle/>
                    <a:p>
                      <a:pPr algn="r" fontAlgn="b"/>
                      <a:r>
                        <a:rPr lang="en-US" sz="1000" b="0" i="0" u="none" strike="noStrike">
                          <a:solidFill>
                            <a:srgbClr val="000000"/>
                          </a:solidFill>
                          <a:effectLst/>
                          <a:latin typeface="Calibri" panose="020F0502020204030204" pitchFamily="34" charset="0"/>
                        </a:rPr>
                        <a:t>5</a:t>
                      </a:r>
                    </a:p>
                  </a:txBody>
                  <a:tcPr marL="8737" marR="8737" marT="87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D17F"/>
                    </a:solidFill>
                  </a:tcPr>
                </a:tc>
                <a:extLst>
                  <a:ext uri="{0D108BD9-81ED-4DB2-BD59-A6C34878D82A}">
                    <a16:rowId xmlns:a16="http://schemas.microsoft.com/office/drawing/2014/main" val="1142317493"/>
                  </a:ext>
                </a:extLst>
              </a:tr>
            </a:tbl>
          </a:graphicData>
        </a:graphic>
      </p:graphicFrame>
      <p:sp>
        <p:nvSpPr>
          <p:cNvPr id="7" name="Footer Placeholder 1">
            <a:extLst>
              <a:ext uri="{FF2B5EF4-FFF2-40B4-BE49-F238E27FC236}">
                <a16:creationId xmlns:a16="http://schemas.microsoft.com/office/drawing/2014/main" id="{43CEDBB5-09E5-3B72-3BF9-C7367B819D77}"/>
              </a:ext>
            </a:extLst>
          </p:cNvPr>
          <p:cNvSpPr txBox="1">
            <a:spLocks/>
          </p:cNvSpPr>
          <p:nvPr/>
        </p:nvSpPr>
        <p:spPr>
          <a:xfrm>
            <a:off x="5319624" y="6497668"/>
            <a:ext cx="2115087"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spTree>
    <p:extLst>
      <p:ext uri="{BB962C8B-B14F-4D97-AF65-F5344CB8AC3E}">
        <p14:creationId xmlns:p14="http://schemas.microsoft.com/office/powerpoint/2010/main" val="373562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B261-A920-4FB0-8CA7-756BA97095AF}"/>
              </a:ext>
            </a:extLst>
          </p:cNvPr>
          <p:cNvSpPr>
            <a:spLocks noGrp="1"/>
          </p:cNvSpPr>
          <p:nvPr>
            <p:ph type="title"/>
          </p:nvPr>
        </p:nvSpPr>
        <p:spPr>
          <a:xfrm>
            <a:off x="298455" y="205328"/>
            <a:ext cx="8328193" cy="947402"/>
          </a:xfrm>
        </p:spPr>
        <p:txBody>
          <a:bodyPr/>
          <a:lstStyle/>
          <a:p>
            <a:r>
              <a:rPr lang="en-US" dirty="0"/>
              <a:t>Synthesis</a:t>
            </a:r>
          </a:p>
        </p:txBody>
      </p:sp>
      <p:graphicFrame>
        <p:nvGraphicFramePr>
          <p:cNvPr id="7" name="TextBox 1">
            <a:extLst>
              <a:ext uri="{FF2B5EF4-FFF2-40B4-BE49-F238E27FC236}">
                <a16:creationId xmlns:a16="http://schemas.microsoft.com/office/drawing/2014/main" id="{CD0FAFA4-AB45-F2C1-B43C-98B3CA983771}"/>
              </a:ext>
            </a:extLst>
          </p:cNvPr>
          <p:cNvGraphicFramePr/>
          <p:nvPr>
            <p:extLst>
              <p:ext uri="{D42A27DB-BD31-4B8C-83A1-F6EECF244321}">
                <p14:modId xmlns:p14="http://schemas.microsoft.com/office/powerpoint/2010/main" val="2361278004"/>
              </p:ext>
            </p:extLst>
          </p:nvPr>
        </p:nvGraphicFramePr>
        <p:xfrm>
          <a:off x="452761" y="1367161"/>
          <a:ext cx="7350711" cy="440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95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cs typeface="Arial" charset="0"/>
              </a:rPr>
              <a:t>Footer details: View &gt; header &amp; footer &gt; Apply to all </a:t>
            </a:r>
            <a:endParaRPr kumimoji="0" lang="en-US" sz="1200" b="1" i="0" u="none" strike="noStrike" kern="1200" cap="none" spc="0" normalizeH="0" baseline="0" noProof="0" dirty="0">
              <a:ln>
                <a:noFill/>
              </a:ln>
              <a:solidFill>
                <a:srgbClr val="FFFFFF"/>
              </a:solidFill>
              <a:effectLst/>
              <a:uLnTx/>
              <a:uFillTx/>
              <a:latin typeface="Arial" charset="0"/>
              <a:cs typeface="Arial" charset="0"/>
            </a:endParaRPr>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61B92D-A1F6-8C4F-A3B2-760EB100B16B}" type="slidenum">
              <a:rPr kumimoji="0" lang="en-US" sz="1200" b="1"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Arial" charset="0"/>
              <a:cs typeface="Arial" charset="0"/>
            </a:endParaRPr>
          </a:p>
        </p:txBody>
      </p:sp>
      <p:sp>
        <p:nvSpPr>
          <p:cNvPr id="4" name="Title 3"/>
          <p:cNvSpPr>
            <a:spLocks noGrp="1"/>
          </p:cNvSpPr>
          <p:nvPr>
            <p:ph type="title"/>
          </p:nvPr>
        </p:nvSpPr>
        <p:spPr>
          <a:xfrm>
            <a:off x="298449" y="365138"/>
            <a:ext cx="3959651" cy="2610074"/>
          </a:xfrm>
        </p:spPr>
        <p:txBody>
          <a:bodyPr anchor="t" anchorCtr="0">
            <a:normAutofit/>
          </a:bodyPr>
          <a:lstStyle/>
          <a:p>
            <a:r>
              <a:rPr lang="en-US" dirty="0"/>
              <a:t>Health Share’s Board </a:t>
            </a:r>
          </a:p>
        </p:txBody>
      </p:sp>
      <p:sp>
        <p:nvSpPr>
          <p:cNvPr id="5" name="Text Placeholder 4"/>
          <p:cNvSpPr>
            <a:spLocks noGrp="1"/>
          </p:cNvSpPr>
          <p:nvPr>
            <p:ph type="body" sz="quarter" idx="13"/>
          </p:nvPr>
        </p:nvSpPr>
        <p:spPr/>
        <p:txBody>
          <a:bodyPr>
            <a:normAutofit/>
          </a:bodyPr>
          <a:lstStyle/>
          <a:p>
            <a:r>
              <a:rPr lang="en-US" sz="2000" b="1" dirty="0">
                <a:latin typeface="Segoe UI" panose="020B0502040204020203" pitchFamily="34" charset="0"/>
              </a:rPr>
              <a:t>Question:   </a:t>
            </a:r>
            <a:r>
              <a:rPr lang="en-US" sz="2000" dirty="0">
                <a:latin typeface="Segoe UI" panose="020B0502040204020203" pitchFamily="34" charset="0"/>
              </a:rPr>
              <a:t>H</a:t>
            </a:r>
            <a:r>
              <a:rPr lang="en-US" sz="2000" dirty="0">
                <a:effectLst/>
                <a:latin typeface="Segoe UI" panose="020B0502040204020203" pitchFamily="34" charset="0"/>
              </a:rPr>
              <a:t>ow can we optimize Health Share's network to better meet the needs of these individuals and the systems designed to support them?</a:t>
            </a:r>
          </a:p>
          <a:p>
            <a:endParaRPr lang="en-US" sz="2000" dirty="0">
              <a:latin typeface="Segoe UI" panose="020B0502040204020203" pitchFamily="34" charset="0"/>
            </a:endParaRPr>
          </a:p>
        </p:txBody>
      </p:sp>
      <p:pic>
        <p:nvPicPr>
          <p:cNvPr id="10" name="Picture Placeholder 9">
            <a:extLst>
              <a:ext uri="{FF2B5EF4-FFF2-40B4-BE49-F238E27FC236}">
                <a16:creationId xmlns:a16="http://schemas.microsoft.com/office/drawing/2014/main" id="{8CFF57FA-3B11-C127-2E25-7CEB761FBE48}"/>
              </a:ext>
            </a:extLst>
          </p:cNvPr>
          <p:cNvPicPr>
            <a:picLocks noGrp="1" noChangeAspect="1"/>
          </p:cNvPicPr>
          <p:nvPr>
            <p:ph type="pic" sz="quarter" idx="14"/>
          </p:nvPr>
        </p:nvPicPr>
        <p:blipFill>
          <a:blip r:embed="rId3"/>
          <a:srcRect l="31302" r="31302"/>
          <a:stretch>
            <a:fillRect/>
          </a:stretch>
        </p:blipFill>
        <p:spPr>
          <a:xfrm>
            <a:off x="4584700" y="0"/>
            <a:ext cx="4559300" cy="6858000"/>
          </a:xfrm>
          <a:prstGeom prst="rect">
            <a:avLst/>
          </a:prstGeom>
        </p:spPr>
      </p:pic>
    </p:spTree>
    <p:extLst>
      <p:ext uri="{BB962C8B-B14F-4D97-AF65-F5344CB8AC3E}">
        <p14:creationId xmlns:p14="http://schemas.microsoft.com/office/powerpoint/2010/main" val="168255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6C3E-4E79-5384-DA78-980B58238A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D8FB7D-4AFF-29FC-A7CC-8E5269509F0D}"/>
              </a:ext>
            </a:extLst>
          </p:cNvPr>
          <p:cNvSpPr>
            <a:spLocks noGrp="1"/>
          </p:cNvSpPr>
          <p:nvPr>
            <p:ph type="title"/>
          </p:nvPr>
        </p:nvSpPr>
        <p:spPr>
          <a:xfrm>
            <a:off x="298456" y="365126"/>
            <a:ext cx="8567248" cy="947402"/>
          </a:xfrm>
        </p:spPr>
        <p:txBody>
          <a:bodyPr>
            <a:normAutofit/>
          </a:bodyPr>
          <a:lstStyle/>
          <a:p>
            <a:r>
              <a:rPr lang="en-US" b="1">
                <a:latin typeface="+mn-lt"/>
              </a:rPr>
              <a:t>Health Share Ecosystem Workgroups</a:t>
            </a:r>
          </a:p>
        </p:txBody>
      </p:sp>
      <p:graphicFrame>
        <p:nvGraphicFramePr>
          <p:cNvPr id="6" name="Table 5">
            <a:extLst>
              <a:ext uri="{FF2B5EF4-FFF2-40B4-BE49-F238E27FC236}">
                <a16:creationId xmlns:a16="http://schemas.microsoft.com/office/drawing/2014/main" id="{2873FE1F-7203-25C7-58FA-D673A7FFD1CD}"/>
              </a:ext>
            </a:extLst>
          </p:cNvPr>
          <p:cNvGraphicFramePr>
            <a:graphicFrameLocks noGrp="1"/>
          </p:cNvGraphicFramePr>
          <p:nvPr/>
        </p:nvGraphicFramePr>
        <p:xfrm>
          <a:off x="402147" y="1312528"/>
          <a:ext cx="7886700" cy="4425543"/>
        </p:xfrm>
        <a:graphic>
          <a:graphicData uri="http://schemas.openxmlformats.org/drawingml/2006/table">
            <a:tbl>
              <a:tblPr firstRow="1" firstCol="1" bandRow="1">
                <a:tableStyleId>{793D81CF-94F2-401A-BA57-92F5A7B2D0C5}</a:tableStyleId>
              </a:tblPr>
              <a:tblGrid>
                <a:gridCol w="1337852">
                  <a:extLst>
                    <a:ext uri="{9D8B030D-6E8A-4147-A177-3AD203B41FA5}">
                      <a16:colId xmlns:a16="http://schemas.microsoft.com/office/drawing/2014/main" val="3821225918"/>
                    </a:ext>
                  </a:extLst>
                </a:gridCol>
                <a:gridCol w="2082506">
                  <a:extLst>
                    <a:ext uri="{9D8B030D-6E8A-4147-A177-3AD203B41FA5}">
                      <a16:colId xmlns:a16="http://schemas.microsoft.com/office/drawing/2014/main" val="4165089308"/>
                    </a:ext>
                  </a:extLst>
                </a:gridCol>
                <a:gridCol w="4466342">
                  <a:extLst>
                    <a:ext uri="{9D8B030D-6E8A-4147-A177-3AD203B41FA5}">
                      <a16:colId xmlns:a16="http://schemas.microsoft.com/office/drawing/2014/main" val="4199912487"/>
                    </a:ext>
                  </a:extLst>
                </a:gridCol>
              </a:tblGrid>
              <a:tr h="244874">
                <a:tc>
                  <a:txBody>
                    <a:bodyPr/>
                    <a:lstStyle/>
                    <a:p>
                      <a:pPr marL="0" marR="0">
                        <a:lnSpc>
                          <a:spcPct val="107000"/>
                        </a:lnSpc>
                        <a:spcBef>
                          <a:spcPts val="0"/>
                        </a:spcBef>
                        <a:spcAft>
                          <a:spcPts val="0"/>
                        </a:spcAft>
                      </a:pPr>
                      <a:r>
                        <a:rPr lang="en-US" sz="1400" kern="0">
                          <a:effectLst/>
                        </a:rPr>
                        <a:t>Workstream</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797B7"/>
                    </a:solidFill>
                  </a:tcPr>
                </a:tc>
                <a:tc>
                  <a:txBody>
                    <a:bodyPr/>
                    <a:lstStyle/>
                    <a:p>
                      <a:pPr marL="0" marR="0">
                        <a:lnSpc>
                          <a:spcPct val="107000"/>
                        </a:lnSpc>
                        <a:spcBef>
                          <a:spcPts val="0"/>
                        </a:spcBef>
                        <a:spcAft>
                          <a:spcPts val="0"/>
                        </a:spcAft>
                      </a:pPr>
                      <a:r>
                        <a:rPr lang="en-US" sz="1400" kern="0">
                          <a:effectLst/>
                        </a:rPr>
                        <a:t>Scope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797B7"/>
                    </a:solidFill>
                  </a:tcPr>
                </a:tc>
                <a:tc>
                  <a:txBody>
                    <a:bodyPr/>
                    <a:lstStyle/>
                    <a:p>
                      <a:pPr marL="0" marR="0">
                        <a:lnSpc>
                          <a:spcPct val="107000"/>
                        </a:lnSpc>
                        <a:spcBef>
                          <a:spcPts val="0"/>
                        </a:spcBef>
                        <a:spcAft>
                          <a:spcPts val="0"/>
                        </a:spcAft>
                      </a:pPr>
                      <a:r>
                        <a:rPr lang="en-US" sz="1400" kern="0">
                          <a:effectLst/>
                        </a:rPr>
                        <a:t>Q1 and Q2 Deliverables 2024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3797B7"/>
                    </a:solidFill>
                  </a:tcPr>
                </a:tc>
                <a:extLst>
                  <a:ext uri="{0D108BD9-81ED-4DB2-BD59-A6C34878D82A}">
                    <a16:rowId xmlns:a16="http://schemas.microsoft.com/office/drawing/2014/main" val="3387060229"/>
                  </a:ext>
                </a:extLst>
              </a:tr>
              <a:tr h="1272972">
                <a:tc>
                  <a:txBody>
                    <a:bodyPr/>
                    <a:lstStyle/>
                    <a:p>
                      <a:pPr marL="0" marR="0">
                        <a:lnSpc>
                          <a:spcPct val="107000"/>
                        </a:lnSpc>
                        <a:spcBef>
                          <a:spcPts val="0"/>
                        </a:spcBef>
                        <a:spcAft>
                          <a:spcPts val="0"/>
                        </a:spcAft>
                      </a:pPr>
                      <a:r>
                        <a:rPr lang="en-US" sz="1050" kern="0">
                          <a:effectLst/>
                        </a:rPr>
                        <a:t>Clinical Model</a:t>
                      </a:r>
                      <a:endParaRPr lang="en-US" sz="1200" kern="100">
                        <a:effectLst/>
                      </a:endParaRPr>
                    </a:p>
                    <a:p>
                      <a:pPr marL="0" marR="0">
                        <a:lnSpc>
                          <a:spcPct val="107000"/>
                        </a:lnSpc>
                        <a:spcBef>
                          <a:spcPts val="0"/>
                        </a:spcBef>
                        <a:spcAft>
                          <a:spcPts val="0"/>
                        </a:spcAft>
                      </a:pPr>
                      <a:r>
                        <a:rPr lang="en-US" sz="1050" kern="0">
                          <a:effectLst/>
                        </a:rPr>
                        <a:t>(</a:t>
                      </a:r>
                      <a:r>
                        <a:rPr lang="en-US" sz="1050" kern="0" err="1">
                          <a:effectLst/>
                        </a:rPr>
                        <a:t>ie</a:t>
                      </a:r>
                      <a:r>
                        <a:rPr lang="en-US" sz="1050" kern="0">
                          <a:effectLst/>
                        </a:rPr>
                        <a:t>. Programs)</a:t>
                      </a:r>
                      <a:endParaRPr lang="en-US" sz="1200" kern="100">
                        <a:effectLst/>
                      </a:endParaRPr>
                    </a:p>
                    <a:p>
                      <a:pPr marL="0" marR="0">
                        <a:lnSpc>
                          <a:spcPct val="107000"/>
                        </a:lnSpc>
                        <a:spcBef>
                          <a:spcPts val="0"/>
                        </a:spcBef>
                        <a:spcAft>
                          <a:spcPts val="0"/>
                        </a:spcAft>
                      </a:pPr>
                      <a:r>
                        <a:rPr lang="en-US" sz="1050" kern="0">
                          <a:effectLst/>
                        </a:rPr>
                        <a:t> </a:t>
                      </a:r>
                      <a:endParaRPr lang="en-US" sz="1200" kern="100">
                        <a:effectLst/>
                      </a:endParaRPr>
                    </a:p>
                    <a:p>
                      <a:pPr marL="0" marR="0">
                        <a:lnSpc>
                          <a:spcPct val="107000"/>
                        </a:lnSpc>
                        <a:spcBef>
                          <a:spcPts val="0"/>
                        </a:spcBef>
                        <a:spcAft>
                          <a:spcPts val="0"/>
                        </a:spcAft>
                      </a:pPr>
                      <a:r>
                        <a:rPr lang="en-US" sz="1050" kern="0">
                          <a:effectLst/>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tc>
                  <a:txBody>
                    <a:bodyPr/>
                    <a:lstStyle/>
                    <a:p>
                      <a:pPr marL="0" marR="0">
                        <a:lnSpc>
                          <a:spcPct val="107000"/>
                        </a:lnSpc>
                        <a:spcBef>
                          <a:spcPts val="0"/>
                        </a:spcBef>
                        <a:spcAft>
                          <a:spcPts val="0"/>
                        </a:spcAft>
                      </a:pPr>
                      <a:r>
                        <a:rPr lang="en-US" sz="1000" kern="0">
                          <a:effectLst/>
                        </a:rPr>
                        <a:t>Develop population stratification model to identify and respond to segmented clinical needs and meet specific needs of racial/ethnic groups overrepresented in segments.  </a:t>
                      </a:r>
                      <a:endParaRPr lang="en-US" sz="1100" kern="100">
                        <a:effectLst/>
                      </a:endParaRPr>
                    </a:p>
                    <a:p>
                      <a:pPr marL="0" marR="0">
                        <a:lnSpc>
                          <a:spcPct val="107000"/>
                        </a:lnSpc>
                        <a:spcBef>
                          <a:spcPts val="0"/>
                        </a:spcBef>
                        <a:spcAft>
                          <a:spcPts val="0"/>
                        </a:spcAft>
                      </a:pP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tc>
                  <a:txBody>
                    <a:bodyPr/>
                    <a:lstStyle/>
                    <a:p>
                      <a:pPr marL="342900" marR="0" lvl="0" indent="-342900">
                        <a:spcBef>
                          <a:spcPts val="0"/>
                        </a:spcBef>
                        <a:spcAft>
                          <a:spcPts val="0"/>
                        </a:spcAft>
                        <a:buFont typeface="Symbol" panose="05050102010706020507" pitchFamily="18" charset="2"/>
                        <a:buChar char=""/>
                      </a:pPr>
                      <a:r>
                        <a:rPr lang="en-US" sz="1000" kern="0" dirty="0">
                          <a:effectLst/>
                        </a:rPr>
                        <a:t>Refine clinical data priorities</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Assess existing models and where to scale</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Develop intervention(s) draft</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Identify model and support needed for implementation launch</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Engagement with model development with services outside health (prioritizing housing, corrections)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extLst>
                  <a:ext uri="{0D108BD9-81ED-4DB2-BD59-A6C34878D82A}">
                    <a16:rowId xmlns:a16="http://schemas.microsoft.com/office/drawing/2014/main" val="3706950851"/>
                  </a:ext>
                </a:extLst>
              </a:tr>
              <a:tr h="1368328">
                <a:tc>
                  <a:txBody>
                    <a:bodyPr/>
                    <a:lstStyle/>
                    <a:p>
                      <a:pPr marL="0" marR="0">
                        <a:lnSpc>
                          <a:spcPct val="107000"/>
                        </a:lnSpc>
                        <a:spcBef>
                          <a:spcPts val="0"/>
                        </a:spcBef>
                        <a:spcAft>
                          <a:spcPts val="0"/>
                        </a:spcAft>
                      </a:pPr>
                      <a:r>
                        <a:rPr lang="en-US" sz="1050" kern="0">
                          <a:effectLst/>
                        </a:rPr>
                        <a:t>Care Management Strategy</a:t>
                      </a:r>
                      <a:endParaRPr lang="en-US" sz="1200" kern="100">
                        <a:effectLst/>
                      </a:endParaRPr>
                    </a:p>
                    <a:p>
                      <a:pPr marL="0" marR="0">
                        <a:lnSpc>
                          <a:spcPct val="107000"/>
                        </a:lnSpc>
                        <a:spcBef>
                          <a:spcPts val="0"/>
                        </a:spcBef>
                        <a:spcAft>
                          <a:spcPts val="0"/>
                        </a:spcAft>
                      </a:pPr>
                      <a:r>
                        <a:rPr lang="en-US" sz="1050" kern="0">
                          <a:effectLst/>
                        </a:rPr>
                        <a:t>(</a:t>
                      </a:r>
                      <a:r>
                        <a:rPr lang="en-US" sz="1050" kern="0" err="1">
                          <a:effectLst/>
                        </a:rPr>
                        <a:t>ie</a:t>
                      </a:r>
                      <a:r>
                        <a:rPr lang="en-US" sz="1050" kern="0">
                          <a:effectLst/>
                        </a:rPr>
                        <a:t>. Systems)</a:t>
                      </a:r>
                      <a:endParaRPr lang="en-US" sz="1200" kern="100">
                        <a:effectLst/>
                      </a:endParaRPr>
                    </a:p>
                    <a:p>
                      <a:pPr marL="0" marR="0">
                        <a:lnSpc>
                          <a:spcPct val="107000"/>
                        </a:lnSpc>
                        <a:spcBef>
                          <a:spcPts val="0"/>
                        </a:spcBef>
                        <a:spcAft>
                          <a:spcPts val="0"/>
                        </a:spcAft>
                      </a:pPr>
                      <a:r>
                        <a:rPr lang="en-US" sz="1050" kern="0">
                          <a:effectLst/>
                        </a:rPr>
                        <a:t> </a:t>
                      </a:r>
                      <a:endParaRPr lang="en-US" sz="1200" kern="100">
                        <a:effectLst/>
                      </a:endParaRPr>
                    </a:p>
                    <a:p>
                      <a:pPr marL="0" marR="0">
                        <a:lnSpc>
                          <a:spcPct val="107000"/>
                        </a:lnSpc>
                        <a:spcBef>
                          <a:spcPts val="0"/>
                        </a:spcBef>
                        <a:spcAft>
                          <a:spcPts val="0"/>
                        </a:spcAft>
                      </a:pPr>
                      <a:r>
                        <a:rPr lang="en-US" sz="1050" kern="0">
                          <a:effectLst/>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kern="0" dirty="0">
                          <a:effectLst/>
                        </a:rPr>
                        <a:t>Determine how population health management should be organized across delivery system discharge, PH and BH health plan care management, and housing providers.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000" kern="0">
                          <a:effectLst/>
                        </a:rPr>
                        <a:t>Assess existing care management structure; define new options</a:t>
                      </a:r>
                      <a:endParaRPr lang="en-US" sz="1200" kern="100">
                        <a:effectLst/>
                      </a:endParaRPr>
                    </a:p>
                    <a:p>
                      <a:pPr marL="342900" marR="0" lvl="0" indent="-342900">
                        <a:spcBef>
                          <a:spcPts val="0"/>
                        </a:spcBef>
                        <a:spcAft>
                          <a:spcPts val="0"/>
                        </a:spcAft>
                        <a:buFont typeface="Symbol" panose="05050102010706020507" pitchFamily="18" charset="2"/>
                        <a:buChar char=""/>
                      </a:pPr>
                      <a:r>
                        <a:rPr lang="en-US" sz="1000" kern="0">
                          <a:effectLst/>
                        </a:rPr>
                        <a:t>Develop mechanisms for engagement of County housing teams</a:t>
                      </a:r>
                      <a:endParaRPr lang="en-US" sz="1200" kern="100">
                        <a:effectLst/>
                      </a:endParaRPr>
                    </a:p>
                    <a:p>
                      <a:pPr marL="342900" marR="0" lvl="0" indent="-342900">
                        <a:spcBef>
                          <a:spcPts val="0"/>
                        </a:spcBef>
                        <a:spcAft>
                          <a:spcPts val="0"/>
                        </a:spcAft>
                        <a:buFont typeface="Symbol" panose="05050102010706020507" pitchFamily="18" charset="2"/>
                        <a:buChar char=""/>
                      </a:pPr>
                      <a:r>
                        <a:rPr lang="en-US" sz="1000" kern="0">
                          <a:effectLst/>
                        </a:rPr>
                        <a:t>Prototype proactive integrated case review/conferencing to learn needs/gaps </a:t>
                      </a:r>
                      <a:endParaRPr lang="en-US" sz="1200" kern="100">
                        <a:effectLst/>
                      </a:endParaRPr>
                    </a:p>
                    <a:p>
                      <a:pPr marL="342900" marR="0" lvl="0" indent="-342900">
                        <a:spcBef>
                          <a:spcPts val="0"/>
                        </a:spcBef>
                        <a:spcAft>
                          <a:spcPts val="0"/>
                        </a:spcAft>
                        <a:buFont typeface="Symbol" panose="05050102010706020507" pitchFamily="18" charset="2"/>
                        <a:buChar char=""/>
                      </a:pPr>
                      <a:r>
                        <a:rPr lang="en-US" sz="1000" kern="0">
                          <a:effectLst/>
                        </a:rPr>
                        <a:t>Identify appropriate Care Management Platform (and/or improvements needed to existing platform?) </a:t>
                      </a:r>
                      <a:endParaRPr lang="en-US" sz="1200" kern="100">
                        <a:effectLst/>
                      </a:endParaRPr>
                    </a:p>
                    <a:p>
                      <a:pPr marL="342900" marR="0" lvl="0" indent="-342900">
                        <a:spcBef>
                          <a:spcPts val="0"/>
                        </a:spcBef>
                        <a:spcAft>
                          <a:spcPts val="0"/>
                        </a:spcAft>
                        <a:buFont typeface="Symbol" panose="05050102010706020507" pitchFamily="18" charset="2"/>
                        <a:buChar char=""/>
                      </a:pPr>
                      <a:r>
                        <a:rPr lang="en-US" sz="1000" kern="0">
                          <a:effectLst/>
                        </a:rPr>
                        <a:t>Develop integrated care coordination strategy (including housing, mobile crisis, etc.)</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2271511"/>
                  </a:ext>
                </a:extLst>
              </a:tr>
              <a:tr h="1539369">
                <a:tc>
                  <a:txBody>
                    <a:bodyPr/>
                    <a:lstStyle/>
                    <a:p>
                      <a:pPr marL="0" marR="0">
                        <a:lnSpc>
                          <a:spcPct val="107000"/>
                        </a:lnSpc>
                        <a:spcBef>
                          <a:spcPts val="0"/>
                        </a:spcBef>
                        <a:spcAft>
                          <a:spcPts val="0"/>
                        </a:spcAft>
                      </a:pPr>
                      <a:r>
                        <a:rPr lang="en-US" sz="1050" kern="0">
                          <a:effectLst/>
                        </a:rPr>
                        <a:t>Risk Model and Outcomes Workgroup</a:t>
                      </a:r>
                      <a:endParaRPr lang="en-US" sz="1200" kern="100">
                        <a:effectLst/>
                      </a:endParaRPr>
                    </a:p>
                    <a:p>
                      <a:pPr marL="0" marR="0">
                        <a:lnSpc>
                          <a:spcPct val="107000"/>
                        </a:lnSpc>
                        <a:spcBef>
                          <a:spcPts val="0"/>
                        </a:spcBef>
                        <a:spcAft>
                          <a:spcPts val="0"/>
                        </a:spcAft>
                      </a:pPr>
                      <a:r>
                        <a:rPr lang="en-US" sz="1050" kern="0">
                          <a:effectLst/>
                        </a:rPr>
                        <a:t>(</a:t>
                      </a:r>
                      <a:r>
                        <a:rPr lang="en-US" sz="1050" kern="0" err="1">
                          <a:effectLst/>
                        </a:rPr>
                        <a:t>ie</a:t>
                      </a:r>
                      <a:r>
                        <a:rPr lang="en-US" sz="1050" kern="0">
                          <a:effectLst/>
                        </a:rPr>
                        <a:t> Financial Model)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tc>
                  <a:txBody>
                    <a:bodyPr/>
                    <a:lstStyle/>
                    <a:p>
                      <a:pPr marL="0" marR="0">
                        <a:lnSpc>
                          <a:spcPct val="107000"/>
                        </a:lnSpc>
                        <a:spcBef>
                          <a:spcPts val="0"/>
                        </a:spcBef>
                        <a:spcAft>
                          <a:spcPts val="0"/>
                        </a:spcAft>
                      </a:pPr>
                      <a:r>
                        <a:rPr lang="en-US" sz="1000" kern="0">
                          <a:effectLst/>
                        </a:rPr>
                        <a:t>Finalize outcome metrics, incorporating use of an equity lens and develop staged financial model to support clinical model of care.</a:t>
                      </a:r>
                      <a:endParaRPr lang="en-US" sz="1100" kern="100">
                        <a:effectLst/>
                      </a:endParaRPr>
                    </a:p>
                    <a:p>
                      <a:pPr marL="0" marR="0">
                        <a:lnSpc>
                          <a:spcPct val="107000"/>
                        </a:lnSpc>
                        <a:spcBef>
                          <a:spcPts val="0"/>
                        </a:spcBef>
                        <a:spcAft>
                          <a:spcPts val="0"/>
                        </a:spcAft>
                      </a:pP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tc>
                  <a:txBody>
                    <a:bodyPr/>
                    <a:lstStyle/>
                    <a:p>
                      <a:pPr marL="342900" marR="0" lvl="0" indent="-342900">
                        <a:spcBef>
                          <a:spcPts val="0"/>
                        </a:spcBef>
                        <a:spcAft>
                          <a:spcPts val="0"/>
                        </a:spcAft>
                        <a:buFont typeface="Symbol" panose="05050102010706020507" pitchFamily="18" charset="2"/>
                        <a:buChar char=""/>
                      </a:pPr>
                      <a:r>
                        <a:rPr lang="en-US" sz="1000" kern="0" dirty="0">
                          <a:effectLst/>
                        </a:rPr>
                        <a:t>Kick off group!</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Explore national models for this type of arrangement </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Finalize operating definition of population (in consultation with clinical group)</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Develop simple model requirements to begin </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Develop draft of outcomes metrics</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Assess risk model options</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Complete recommendation on risk sharing models</a:t>
                      </a:r>
                      <a:endParaRPr lang="en-US" sz="1200" kern="100" dirty="0">
                        <a:effectLst/>
                      </a:endParaRPr>
                    </a:p>
                    <a:p>
                      <a:pPr marL="342900" marR="0" lvl="0" indent="-342900">
                        <a:spcBef>
                          <a:spcPts val="0"/>
                        </a:spcBef>
                        <a:spcAft>
                          <a:spcPts val="0"/>
                        </a:spcAft>
                        <a:buFont typeface="Symbol" panose="05050102010706020507" pitchFamily="18" charset="2"/>
                        <a:buChar char=""/>
                      </a:pPr>
                      <a:r>
                        <a:rPr lang="en-US" sz="1000" kern="0" dirty="0">
                          <a:effectLst/>
                        </a:rPr>
                        <a:t>Develop ongoing monitoring reporting requirements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8EFF3"/>
                    </a:solidFill>
                  </a:tcPr>
                </a:tc>
                <a:extLst>
                  <a:ext uri="{0D108BD9-81ED-4DB2-BD59-A6C34878D82A}">
                    <a16:rowId xmlns:a16="http://schemas.microsoft.com/office/drawing/2014/main" val="2629844032"/>
                  </a:ext>
                </a:extLst>
              </a:tr>
            </a:tbl>
          </a:graphicData>
        </a:graphic>
      </p:graphicFrame>
    </p:spTree>
    <p:extLst>
      <p:ext uri="{BB962C8B-B14F-4D97-AF65-F5344CB8AC3E}">
        <p14:creationId xmlns:p14="http://schemas.microsoft.com/office/powerpoint/2010/main" val="381999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9383D-9AC1-2698-935E-4AD61AF7F51A}"/>
              </a:ext>
            </a:extLst>
          </p:cNvPr>
          <p:cNvSpPr>
            <a:spLocks noGrp="1"/>
          </p:cNvSpPr>
          <p:nvPr>
            <p:ph type="title"/>
          </p:nvPr>
        </p:nvSpPr>
        <p:spPr>
          <a:xfrm>
            <a:off x="298456" y="365126"/>
            <a:ext cx="8657654" cy="947402"/>
          </a:xfrm>
        </p:spPr>
        <p:txBody>
          <a:bodyPr>
            <a:noAutofit/>
          </a:bodyPr>
          <a:lstStyle/>
          <a:p>
            <a:r>
              <a:rPr lang="en-US" sz="4000" b="1" dirty="0">
                <a:latin typeface="+mn-lt"/>
              </a:rPr>
              <a:t>Ecosystem Care Model Settings</a:t>
            </a:r>
          </a:p>
        </p:txBody>
      </p:sp>
      <p:graphicFrame>
        <p:nvGraphicFramePr>
          <p:cNvPr id="7" name="Diagram 6">
            <a:extLst>
              <a:ext uri="{FF2B5EF4-FFF2-40B4-BE49-F238E27FC236}">
                <a16:creationId xmlns:a16="http://schemas.microsoft.com/office/drawing/2014/main" id="{3B20D6E0-9AA7-2D1B-AEC0-7DD638BDB386}"/>
              </a:ext>
            </a:extLst>
          </p:cNvPr>
          <p:cNvGraphicFramePr/>
          <p:nvPr>
            <p:extLst>
              <p:ext uri="{D42A27DB-BD31-4B8C-83A1-F6EECF244321}">
                <p14:modId xmlns:p14="http://schemas.microsoft.com/office/powerpoint/2010/main" val="966554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3A11DFA-09D1-7F19-3724-BC21C190C338}"/>
              </a:ext>
            </a:extLst>
          </p:cNvPr>
          <p:cNvSpPr txBox="1"/>
          <p:nvPr/>
        </p:nvSpPr>
        <p:spPr>
          <a:xfrm>
            <a:off x="5248404" y="3933173"/>
            <a:ext cx="3006247" cy="646331"/>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dirty="0"/>
              <a:t>Street Medicine</a:t>
            </a:r>
          </a:p>
          <a:p>
            <a:pPr marL="285750" indent="-285750">
              <a:buFont typeface="Arial" panose="020B0604020202020204" pitchFamily="34" charset="0"/>
              <a:buChar char="•"/>
            </a:pPr>
            <a:r>
              <a:rPr lang="en-US" dirty="0"/>
              <a:t>Post discharge transition</a:t>
            </a:r>
          </a:p>
        </p:txBody>
      </p:sp>
      <p:sp>
        <p:nvSpPr>
          <p:cNvPr id="11" name="TextBox 10">
            <a:extLst>
              <a:ext uri="{FF2B5EF4-FFF2-40B4-BE49-F238E27FC236}">
                <a16:creationId xmlns:a16="http://schemas.microsoft.com/office/drawing/2014/main" id="{211650DD-C343-6A54-3881-6952B495D17E}"/>
              </a:ext>
            </a:extLst>
          </p:cNvPr>
          <p:cNvSpPr txBox="1"/>
          <p:nvPr/>
        </p:nvSpPr>
        <p:spPr>
          <a:xfrm>
            <a:off x="6939421" y="5545472"/>
            <a:ext cx="1816273" cy="954107"/>
          </a:xfrm>
          <a:prstGeom prst="rect">
            <a:avLst/>
          </a:prstGeom>
          <a:solidFill>
            <a:schemeClr val="accent6">
              <a:lumMod val="40000"/>
              <a:lumOff val="60000"/>
            </a:schemeClr>
          </a:solidFill>
        </p:spPr>
        <p:txBody>
          <a:bodyPr wrap="square" rtlCol="0">
            <a:spAutoFit/>
          </a:bodyPr>
          <a:lstStyle/>
          <a:p>
            <a:r>
              <a:rPr lang="en-US" sz="2800" dirty="0"/>
              <a:t>Housing Overlay</a:t>
            </a:r>
          </a:p>
        </p:txBody>
      </p:sp>
    </p:spTree>
    <p:extLst>
      <p:ext uri="{BB962C8B-B14F-4D97-AF65-F5344CB8AC3E}">
        <p14:creationId xmlns:p14="http://schemas.microsoft.com/office/powerpoint/2010/main" val="374515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C5B6-8BDA-2B83-1389-B16BB4B05CC5}"/>
              </a:ext>
            </a:extLst>
          </p:cNvPr>
          <p:cNvSpPr>
            <a:spLocks noGrp="1"/>
          </p:cNvSpPr>
          <p:nvPr>
            <p:ph type="title"/>
          </p:nvPr>
        </p:nvSpPr>
        <p:spPr/>
        <p:txBody>
          <a:bodyPr>
            <a:normAutofit/>
          </a:bodyPr>
          <a:lstStyle/>
          <a:p>
            <a:r>
              <a:rPr lang="en-US" sz="6000" b="1" dirty="0">
                <a:latin typeface="+mn-lt"/>
              </a:rPr>
              <a:t>Approach</a:t>
            </a:r>
          </a:p>
        </p:txBody>
      </p:sp>
      <p:sp>
        <p:nvSpPr>
          <p:cNvPr id="3" name="Text Placeholder 2">
            <a:extLst>
              <a:ext uri="{FF2B5EF4-FFF2-40B4-BE49-F238E27FC236}">
                <a16:creationId xmlns:a16="http://schemas.microsoft.com/office/drawing/2014/main" id="{BA809684-05E1-6A1E-F9FD-93A0AFD2A365}"/>
              </a:ext>
            </a:extLst>
          </p:cNvPr>
          <p:cNvSpPr>
            <a:spLocks noGrp="1"/>
          </p:cNvSpPr>
          <p:nvPr>
            <p:ph type="body" sz="quarter" idx="13"/>
          </p:nvPr>
        </p:nvSpPr>
        <p:spPr/>
        <p:txBody>
          <a:bodyPr>
            <a:normAutofit fontScale="85000" lnSpcReduction="20000"/>
          </a:bodyPr>
          <a:lstStyle/>
          <a:p>
            <a:pPr marL="0" indent="0">
              <a:buNone/>
            </a:pPr>
            <a:r>
              <a:rPr lang="en-US" u="sng" dirty="0"/>
              <a:t>Mini work groups</a:t>
            </a:r>
          </a:p>
          <a:p>
            <a:r>
              <a:rPr lang="en-US" dirty="0"/>
              <a:t>Representation across health plans</a:t>
            </a:r>
          </a:p>
          <a:p>
            <a:r>
              <a:rPr lang="en-US" dirty="0"/>
              <a:t>Review research</a:t>
            </a:r>
          </a:p>
          <a:p>
            <a:r>
              <a:rPr lang="en-US" dirty="0"/>
              <a:t>Identify current existing services</a:t>
            </a:r>
          </a:p>
          <a:p>
            <a:r>
              <a:rPr lang="en-US" dirty="0"/>
              <a:t>Develop consensus on core components of effective models</a:t>
            </a:r>
          </a:p>
          <a:p>
            <a:r>
              <a:rPr lang="en-US" dirty="0"/>
              <a:t>Develop recommendations for implementing/scaling/spreading</a:t>
            </a:r>
          </a:p>
          <a:p>
            <a:endParaRPr lang="en-US" dirty="0"/>
          </a:p>
          <a:p>
            <a:pPr marL="0" indent="0">
              <a:buNone/>
            </a:pPr>
            <a:r>
              <a:rPr lang="en-US" u="sng" dirty="0"/>
              <a:t>Questions for each model:</a:t>
            </a:r>
          </a:p>
          <a:p>
            <a:r>
              <a:rPr lang="en-US" dirty="0"/>
              <a:t>What are key outcomes?</a:t>
            </a:r>
          </a:p>
          <a:p>
            <a:r>
              <a:rPr lang="en-US" dirty="0"/>
              <a:t>How could we better impact equity and support culturally responsive care?</a:t>
            </a:r>
          </a:p>
          <a:p>
            <a:r>
              <a:rPr lang="en-US" dirty="0"/>
              <a:t>What is the role of care coordination?</a:t>
            </a:r>
          </a:p>
        </p:txBody>
      </p:sp>
    </p:spTree>
    <p:extLst>
      <p:ext uri="{BB962C8B-B14F-4D97-AF65-F5344CB8AC3E}">
        <p14:creationId xmlns:p14="http://schemas.microsoft.com/office/powerpoint/2010/main" val="67565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B261-A920-4FB0-8CA7-756BA97095AF}"/>
              </a:ext>
            </a:extLst>
          </p:cNvPr>
          <p:cNvSpPr>
            <a:spLocks noGrp="1"/>
          </p:cNvSpPr>
          <p:nvPr>
            <p:ph type="title"/>
          </p:nvPr>
        </p:nvSpPr>
        <p:spPr>
          <a:xfrm>
            <a:off x="298455" y="205328"/>
            <a:ext cx="8328193" cy="947402"/>
          </a:xfrm>
        </p:spPr>
        <p:txBody>
          <a:bodyPr/>
          <a:lstStyle/>
          <a:p>
            <a:r>
              <a:rPr lang="en-US"/>
              <a:t>Bio:  Cat Livingston, MD, MPH</a:t>
            </a:r>
          </a:p>
        </p:txBody>
      </p:sp>
      <p:pic>
        <p:nvPicPr>
          <p:cNvPr id="3" name="Picture 2" descr="A person with long curly hair wearing a suit&#10;&#10;Description automatically generated">
            <a:extLst>
              <a:ext uri="{FF2B5EF4-FFF2-40B4-BE49-F238E27FC236}">
                <a16:creationId xmlns:a16="http://schemas.microsoft.com/office/drawing/2014/main" id="{2A52164A-45AC-B324-9E04-6F1CA28FE2CC}"/>
              </a:ext>
            </a:extLst>
          </p:cNvPr>
          <p:cNvPicPr>
            <a:picLocks noChangeAspect="1"/>
          </p:cNvPicPr>
          <p:nvPr/>
        </p:nvPicPr>
        <p:blipFill>
          <a:blip r:embed="rId2"/>
          <a:stretch>
            <a:fillRect/>
          </a:stretch>
        </p:blipFill>
        <p:spPr>
          <a:xfrm>
            <a:off x="400994" y="1708027"/>
            <a:ext cx="2411730" cy="3619500"/>
          </a:xfrm>
          <a:prstGeom prst="rect">
            <a:avLst/>
          </a:prstGeom>
        </p:spPr>
      </p:pic>
      <p:sp>
        <p:nvSpPr>
          <p:cNvPr id="4" name="TextBox 3">
            <a:extLst>
              <a:ext uri="{FF2B5EF4-FFF2-40B4-BE49-F238E27FC236}">
                <a16:creationId xmlns:a16="http://schemas.microsoft.com/office/drawing/2014/main" id="{1BBCDF90-2493-8750-7A53-DBE40C01E3ED}"/>
              </a:ext>
            </a:extLst>
          </p:cNvPr>
          <p:cNvSpPr txBox="1"/>
          <p:nvPr/>
        </p:nvSpPr>
        <p:spPr>
          <a:xfrm>
            <a:off x="3435658" y="1708027"/>
            <a:ext cx="5190990" cy="3539430"/>
          </a:xfrm>
          <a:prstGeom prst="rect">
            <a:avLst/>
          </a:prstGeom>
          <a:noFill/>
        </p:spPr>
        <p:txBody>
          <a:bodyPr wrap="square" rtlCol="0">
            <a:spAutoFit/>
          </a:bodyPr>
          <a:lstStyle/>
          <a:p>
            <a:r>
              <a:rPr lang="en-US" sz="1600" b="0" i="0">
                <a:solidFill>
                  <a:srgbClr val="000000"/>
                </a:solidFill>
                <a:effectLst/>
                <a:latin typeface="Helvetica" panose="020B0604020202020204" pitchFamily="34" charset="0"/>
              </a:rPr>
              <a:t>Cat Livingston, MD, MPH, is Medical Director of Health Share of Oregon, Oregon’s largest Coordinated Care Organization. She is boarded in Family Medicine as well as Preventive Medicine and serves as a primary care physician and researcher at Oregon Health &amp; Science University as an Adjunct Associate Professor. </a:t>
            </a:r>
          </a:p>
          <a:p>
            <a:endParaRPr lang="en-US" sz="1600">
              <a:solidFill>
                <a:srgbClr val="000000"/>
              </a:solidFill>
              <a:latin typeface="Helvetica" panose="020B0604020202020204" pitchFamily="34" charset="0"/>
            </a:endParaRPr>
          </a:p>
          <a:p>
            <a:r>
              <a:rPr lang="en-US" sz="1600" b="0" i="0">
                <a:solidFill>
                  <a:srgbClr val="000000"/>
                </a:solidFill>
                <a:effectLst/>
                <a:latin typeface="Helvetica" panose="020B0604020202020204" pitchFamily="34" charset="0"/>
              </a:rPr>
              <a:t>Prior to joining Health Share, she worked for the Health Evidence Review Commission (HERC) for a decade on evidence-based policy making for Oregon Health Plan’s unique Prioritized List. Her key areas of policy interest include evidence-based policy, substance use disorder, population health, metrics, and social determinants of health.</a:t>
            </a:r>
            <a:endParaRPr lang="en-US" sz="1600"/>
          </a:p>
        </p:txBody>
      </p:sp>
    </p:spTree>
    <p:extLst>
      <p:ext uri="{BB962C8B-B14F-4D97-AF65-F5344CB8AC3E}">
        <p14:creationId xmlns:p14="http://schemas.microsoft.com/office/powerpoint/2010/main" val="354956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51FE1-1265-CF18-F9B4-C96ACFAA9557}"/>
              </a:ext>
            </a:extLst>
          </p:cNvPr>
          <p:cNvSpPr>
            <a:spLocks noGrp="1"/>
          </p:cNvSpPr>
          <p:nvPr>
            <p:ph type="title"/>
          </p:nvPr>
        </p:nvSpPr>
        <p:spPr>
          <a:xfrm>
            <a:off x="289355" y="199567"/>
            <a:ext cx="8022528" cy="584782"/>
          </a:xfrm>
        </p:spPr>
        <p:txBody>
          <a:bodyPr/>
          <a:lstStyle/>
          <a:p>
            <a:r>
              <a:rPr lang="en-US" sz="3200" dirty="0"/>
              <a:t>Care Model Framework - Opportunities</a:t>
            </a:r>
          </a:p>
        </p:txBody>
      </p:sp>
      <p:sp>
        <p:nvSpPr>
          <p:cNvPr id="3" name="TextBox 2">
            <a:extLst>
              <a:ext uri="{FF2B5EF4-FFF2-40B4-BE49-F238E27FC236}">
                <a16:creationId xmlns:a16="http://schemas.microsoft.com/office/drawing/2014/main" id="{C1BD6642-F730-D182-7E8D-7BB89D5E436A}"/>
              </a:ext>
            </a:extLst>
          </p:cNvPr>
          <p:cNvSpPr txBox="1"/>
          <p:nvPr/>
        </p:nvSpPr>
        <p:spPr>
          <a:xfrm>
            <a:off x="289355" y="784349"/>
            <a:ext cx="866464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a:ln>
                  <a:noFill/>
                </a:ln>
                <a:solidFill>
                  <a:srgbClr val="404140"/>
                </a:solidFill>
                <a:effectLst/>
                <a:uLnTx/>
                <a:uFillTx/>
                <a:latin typeface="Calibri"/>
                <a:ea typeface="+mn-ea"/>
                <a:cs typeface="+mn-cs"/>
              </a:rPr>
              <a:t>We can improve health outcomes, better manage costs and support our provider workforce by developing a shared a system of care across the sub-populations of the High-Risk Behavioral Health Cohort</a:t>
            </a:r>
          </a:p>
        </p:txBody>
      </p:sp>
      <p:graphicFrame>
        <p:nvGraphicFramePr>
          <p:cNvPr id="2" name="Diagram 1">
            <a:extLst>
              <a:ext uri="{FF2B5EF4-FFF2-40B4-BE49-F238E27FC236}">
                <a16:creationId xmlns:a16="http://schemas.microsoft.com/office/drawing/2014/main" id="{DC6E9DC8-6DD1-F147-EA11-EA952F6C4932}"/>
              </a:ext>
            </a:extLst>
          </p:cNvPr>
          <p:cNvGraphicFramePr/>
          <p:nvPr/>
        </p:nvGraphicFramePr>
        <p:xfrm>
          <a:off x="905093" y="1369130"/>
          <a:ext cx="7885616" cy="4532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982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E407-B877-44A3-9B50-2E9FE64FE070}"/>
              </a:ext>
            </a:extLst>
          </p:cNvPr>
          <p:cNvSpPr>
            <a:spLocks noGrp="1"/>
          </p:cNvSpPr>
          <p:nvPr>
            <p:ph type="title"/>
          </p:nvPr>
        </p:nvSpPr>
        <p:spPr>
          <a:xfrm>
            <a:off x="365760" y="365129"/>
            <a:ext cx="7980392" cy="867323"/>
          </a:xfrm>
        </p:spPr>
        <p:txBody>
          <a:bodyPr>
            <a:normAutofit/>
          </a:bodyPr>
          <a:lstStyle/>
          <a:p>
            <a:r>
              <a:rPr lang="en-US" sz="4000" b="1">
                <a:latin typeface="Arial" panose="020B0604020202020204" pitchFamily="34" charset="0"/>
                <a:cs typeface="Arial" panose="020B0604020202020204" pitchFamily="34" charset="0"/>
              </a:rPr>
              <a:t>Conclusion</a:t>
            </a:r>
          </a:p>
        </p:txBody>
      </p:sp>
      <p:sp>
        <p:nvSpPr>
          <p:cNvPr id="3" name="Text Placeholder 2">
            <a:extLst>
              <a:ext uri="{FF2B5EF4-FFF2-40B4-BE49-F238E27FC236}">
                <a16:creationId xmlns:a16="http://schemas.microsoft.com/office/drawing/2014/main" id="{04C449E5-3796-48CE-8996-F33E2DE85DD8}"/>
              </a:ext>
            </a:extLst>
          </p:cNvPr>
          <p:cNvSpPr>
            <a:spLocks noGrp="1"/>
          </p:cNvSpPr>
          <p:nvPr>
            <p:ph type="body" sz="quarter" idx="13"/>
          </p:nvPr>
        </p:nvSpPr>
        <p:spPr>
          <a:xfrm>
            <a:off x="404655" y="1375562"/>
            <a:ext cx="8243249" cy="3306165"/>
          </a:xfrm>
        </p:spPr>
        <p:txBody>
          <a:bodyPr>
            <a:noAutofit/>
          </a:bodyPr>
          <a:lstStyle/>
          <a:p>
            <a:pPr marL="228600" lvl="1" indent="0">
              <a:buNone/>
            </a:pPr>
            <a:r>
              <a:rPr lang="en-US" dirty="0">
                <a:cs typeface="Arial" panose="020B0604020202020204" pitchFamily="34" charset="0"/>
              </a:rPr>
              <a:t>System(s) not meeting needs of the ecosystem cohort</a:t>
            </a:r>
          </a:p>
          <a:p>
            <a:pPr marL="228600" lvl="1" indent="0">
              <a:buNone/>
            </a:pPr>
            <a:r>
              <a:rPr lang="en-US" dirty="0">
                <a:cs typeface="Arial" panose="020B0604020202020204" pitchFamily="34" charset="0"/>
              </a:rPr>
              <a:t>Re-envisioning care </a:t>
            </a:r>
          </a:p>
          <a:p>
            <a:pPr marL="1028700" lvl="2" indent="-342900"/>
            <a:r>
              <a:rPr lang="en-US" dirty="0">
                <a:cs typeface="Arial" panose="020B0604020202020204" pitchFamily="34" charset="0"/>
              </a:rPr>
              <a:t>No wrong door</a:t>
            </a:r>
          </a:p>
          <a:p>
            <a:pPr marL="1028700" lvl="2" indent="-342900"/>
            <a:r>
              <a:rPr lang="en-US" dirty="0">
                <a:cs typeface="Arial" panose="020B0604020202020204" pitchFamily="34" charset="0"/>
              </a:rPr>
              <a:t>Clinical and non-clinical partnerships</a:t>
            </a:r>
          </a:p>
          <a:p>
            <a:pPr marL="1028700" lvl="2" indent="-342900"/>
            <a:r>
              <a:rPr lang="en-US" dirty="0">
                <a:cs typeface="Arial" panose="020B0604020202020204" pitchFamily="34" charset="0"/>
              </a:rPr>
              <a:t>Understanding who leads coordination and navigation</a:t>
            </a:r>
          </a:p>
          <a:p>
            <a:pPr marL="1028700" lvl="2" indent="-342900"/>
            <a:r>
              <a:rPr lang="en-US" dirty="0">
                <a:cs typeface="Arial" panose="020B0604020202020204" pitchFamily="34" charset="0"/>
              </a:rPr>
              <a:t>Call to action</a:t>
            </a:r>
          </a:p>
          <a:p>
            <a:pPr marL="228600" lvl="1" indent="0">
              <a:buNone/>
            </a:pPr>
            <a:r>
              <a:rPr lang="en-US" dirty="0">
                <a:cs typeface="Arial" panose="020B0604020202020204" pitchFamily="34" charset="0"/>
              </a:rPr>
              <a:t>Re-envisioning financing</a:t>
            </a:r>
          </a:p>
          <a:p>
            <a:pPr marL="571500" lvl="1" indent="-342900"/>
            <a:r>
              <a:rPr lang="en-US" dirty="0">
                <a:cs typeface="Arial" panose="020B0604020202020204" pitchFamily="34" charset="0"/>
              </a:rPr>
              <a:t>Need investment up-front: will require multiple years</a:t>
            </a:r>
          </a:p>
          <a:p>
            <a:pPr marL="571500" lvl="1" indent="-342900"/>
            <a:r>
              <a:rPr lang="en-US" dirty="0">
                <a:cs typeface="Arial" panose="020B0604020202020204" pitchFamily="34" charset="0"/>
              </a:rPr>
              <a:t>Different payment models needed to offer flexibility</a:t>
            </a:r>
          </a:p>
          <a:p>
            <a:pPr marL="228600" lvl="1" indent="0">
              <a:buNone/>
            </a:pPr>
            <a:r>
              <a:rPr lang="en-US" dirty="0">
                <a:cs typeface="Arial" panose="020B0604020202020204" pitchFamily="34" charset="0"/>
              </a:rPr>
              <a:t>Partnering across sectors is critical</a:t>
            </a:r>
          </a:p>
          <a:p>
            <a:pPr marL="571500" lvl="1" indent="-342900"/>
            <a:r>
              <a:rPr lang="en-US" dirty="0">
                <a:cs typeface="Arial" panose="020B0604020202020204" pitchFamily="34" charset="0"/>
              </a:rPr>
              <a:t>Aligning with housing sector </a:t>
            </a:r>
            <a:r>
              <a:rPr lang="en-US">
                <a:cs typeface="Arial" panose="020B0604020202020204" pitchFamily="34" charset="0"/>
              </a:rPr>
              <a:t>with data, and </a:t>
            </a:r>
            <a:r>
              <a:rPr lang="en-US" dirty="0">
                <a:cs typeface="Arial" panose="020B0604020202020204" pitchFamily="34" charset="0"/>
              </a:rPr>
              <a:t>meeting housing needs</a:t>
            </a:r>
          </a:p>
        </p:txBody>
      </p:sp>
    </p:spTree>
    <p:extLst>
      <p:ext uri="{BB962C8B-B14F-4D97-AF65-F5344CB8AC3E}">
        <p14:creationId xmlns:p14="http://schemas.microsoft.com/office/powerpoint/2010/main" val="153116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6F7A-A878-42D8-AC16-7CEBA3874E65}"/>
              </a:ext>
            </a:extLst>
          </p:cNvPr>
          <p:cNvSpPr>
            <a:spLocks noGrp="1"/>
          </p:cNvSpPr>
          <p:nvPr>
            <p:ph type="title"/>
          </p:nvPr>
        </p:nvSpPr>
        <p:spPr/>
        <p:txBody>
          <a:bodyPr/>
          <a:lstStyle/>
          <a:p>
            <a:r>
              <a:rPr lang="en-US"/>
              <a:t>Questions/comments</a:t>
            </a:r>
          </a:p>
        </p:txBody>
      </p:sp>
      <p:sp>
        <p:nvSpPr>
          <p:cNvPr id="5" name="Text Placeholder 4">
            <a:extLst>
              <a:ext uri="{FF2B5EF4-FFF2-40B4-BE49-F238E27FC236}">
                <a16:creationId xmlns:a16="http://schemas.microsoft.com/office/drawing/2014/main" id="{11F9BFD6-83F7-47CC-BC82-F103E7E84FA1}"/>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1026" name="Picture 2" descr="Road Sign, Attention, Right Of Way, Note, Duplicate">
            <a:extLst>
              <a:ext uri="{FF2B5EF4-FFF2-40B4-BE49-F238E27FC236}">
                <a16:creationId xmlns:a16="http://schemas.microsoft.com/office/drawing/2014/main" id="{C1432EA6-C838-434A-860F-4A4F9F73F2F3}"/>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0392" r="103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All Together, All for You.</a:t>
            </a:r>
          </a:p>
        </p:txBody>
      </p:sp>
    </p:spTree>
    <p:extLst>
      <p:ext uri="{BB962C8B-B14F-4D97-AF65-F5344CB8AC3E}">
        <p14:creationId xmlns:p14="http://schemas.microsoft.com/office/powerpoint/2010/main" val="185167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57934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DB261-A920-4FB0-8CA7-756BA97095AF}"/>
              </a:ext>
            </a:extLst>
          </p:cNvPr>
          <p:cNvSpPr>
            <a:spLocks noGrp="1"/>
          </p:cNvSpPr>
          <p:nvPr>
            <p:ph type="title"/>
          </p:nvPr>
        </p:nvSpPr>
        <p:spPr>
          <a:xfrm>
            <a:off x="298455" y="205328"/>
            <a:ext cx="8328193" cy="947402"/>
          </a:xfrm>
        </p:spPr>
        <p:txBody>
          <a:bodyPr/>
          <a:lstStyle/>
          <a:p>
            <a:r>
              <a:rPr lang="en-US" dirty="0"/>
              <a:t>Bio:  Andy Mendenhall, MD</a:t>
            </a:r>
          </a:p>
        </p:txBody>
      </p:sp>
      <p:sp>
        <p:nvSpPr>
          <p:cNvPr id="4" name="TextBox 3">
            <a:extLst>
              <a:ext uri="{FF2B5EF4-FFF2-40B4-BE49-F238E27FC236}">
                <a16:creationId xmlns:a16="http://schemas.microsoft.com/office/drawing/2014/main" id="{1D20F23C-CE85-47DB-8732-2FE7848F6621}"/>
              </a:ext>
            </a:extLst>
          </p:cNvPr>
          <p:cNvSpPr txBox="1"/>
          <p:nvPr/>
        </p:nvSpPr>
        <p:spPr>
          <a:xfrm>
            <a:off x="4015819" y="1152730"/>
            <a:ext cx="5136663" cy="4524315"/>
          </a:xfrm>
          <a:prstGeom prst="rect">
            <a:avLst/>
          </a:prstGeom>
          <a:noFill/>
        </p:spPr>
        <p:txBody>
          <a:bodyPr wrap="none" rtlCol="0">
            <a:spAutoFit/>
          </a:bodyPr>
          <a:lstStyle/>
          <a:p>
            <a:r>
              <a:rPr lang="en-US" dirty="0"/>
              <a:t>Andy serves as the President and CEO of Central</a:t>
            </a:r>
          </a:p>
          <a:p>
            <a:r>
              <a:rPr lang="en-US" dirty="0"/>
              <a:t>City Concern.  CCC is a 45 year-old system of care</a:t>
            </a:r>
          </a:p>
          <a:p>
            <a:r>
              <a:rPr lang="en-US" dirty="0"/>
              <a:t>and services providing Healthcare in a Healthcare</a:t>
            </a:r>
          </a:p>
          <a:p>
            <a:r>
              <a:rPr lang="en-US" dirty="0"/>
              <a:t>For the Homeless Federally Qualified Health Center, </a:t>
            </a:r>
          </a:p>
          <a:p>
            <a:r>
              <a:rPr lang="en-US" dirty="0"/>
              <a:t>Housing within ~2500 supportive and affordable</a:t>
            </a:r>
          </a:p>
          <a:p>
            <a:r>
              <a:rPr lang="en-US" dirty="0"/>
              <a:t>Housing units and Supportive Employment services. </a:t>
            </a:r>
          </a:p>
          <a:p>
            <a:r>
              <a:rPr lang="en-US" dirty="0"/>
              <a:t>In 2023 CCC provided services to more than 16,000</a:t>
            </a:r>
          </a:p>
          <a:p>
            <a:r>
              <a:rPr lang="en-US" dirty="0"/>
              <a:t>members of the Portland Metropolitan region. </a:t>
            </a:r>
          </a:p>
          <a:p>
            <a:endParaRPr lang="en-US" dirty="0"/>
          </a:p>
          <a:p>
            <a:r>
              <a:rPr lang="en-US" dirty="0"/>
              <a:t>Andy attended medical school at OHSU and </a:t>
            </a:r>
          </a:p>
          <a:p>
            <a:r>
              <a:rPr lang="en-US" dirty="0"/>
              <a:t>completed Family Medicine Residency in 2003. He is </a:t>
            </a:r>
          </a:p>
          <a:p>
            <a:r>
              <a:rPr lang="en-US" dirty="0"/>
              <a:t>double board certified as a Family Medicine and </a:t>
            </a:r>
          </a:p>
          <a:p>
            <a:r>
              <a:rPr lang="en-US" dirty="0"/>
              <a:t>Addiction Medicine specialist.  He has previously </a:t>
            </a:r>
          </a:p>
          <a:p>
            <a:r>
              <a:rPr lang="en-US" dirty="0"/>
              <a:t>worked for the Hazelden-</a:t>
            </a:r>
            <a:r>
              <a:rPr lang="en-US" dirty="0" err="1"/>
              <a:t>BettyFord</a:t>
            </a:r>
            <a:r>
              <a:rPr lang="en-US" dirty="0"/>
              <a:t> Foundation, </a:t>
            </a:r>
          </a:p>
          <a:p>
            <a:r>
              <a:rPr lang="en-US" dirty="0"/>
              <a:t>Providence Medical Group and </a:t>
            </a:r>
            <a:r>
              <a:rPr lang="en-US" dirty="0" err="1"/>
              <a:t>CleanSlate</a:t>
            </a:r>
            <a:r>
              <a:rPr lang="en-US" dirty="0"/>
              <a:t> Treatment</a:t>
            </a:r>
          </a:p>
          <a:p>
            <a:r>
              <a:rPr lang="en-US" dirty="0"/>
              <a:t>Centers. </a:t>
            </a:r>
          </a:p>
        </p:txBody>
      </p:sp>
      <p:pic>
        <p:nvPicPr>
          <p:cNvPr id="7" name="Picture 6">
            <a:extLst>
              <a:ext uri="{FF2B5EF4-FFF2-40B4-BE49-F238E27FC236}">
                <a16:creationId xmlns:a16="http://schemas.microsoft.com/office/drawing/2014/main" id="{D760B97E-DFC2-4015-997A-D6F0CE3AC5F0}"/>
              </a:ext>
            </a:extLst>
          </p:cNvPr>
          <p:cNvPicPr>
            <a:picLocks noChangeAspect="1"/>
          </p:cNvPicPr>
          <p:nvPr/>
        </p:nvPicPr>
        <p:blipFill>
          <a:blip r:embed="rId2"/>
          <a:stretch>
            <a:fillRect/>
          </a:stretch>
        </p:blipFill>
        <p:spPr>
          <a:xfrm>
            <a:off x="403420" y="1442301"/>
            <a:ext cx="2943095" cy="3167406"/>
          </a:xfrm>
          <a:prstGeom prst="rect">
            <a:avLst/>
          </a:prstGeom>
        </p:spPr>
      </p:pic>
    </p:spTree>
    <p:extLst>
      <p:ext uri="{BB962C8B-B14F-4D97-AF65-F5344CB8AC3E}">
        <p14:creationId xmlns:p14="http://schemas.microsoft.com/office/powerpoint/2010/main" val="97662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FEF1-8EDC-82B1-995F-AE47D461BEC1}"/>
              </a:ext>
            </a:extLst>
          </p:cNvPr>
          <p:cNvSpPr>
            <a:spLocks noGrp="1"/>
          </p:cNvSpPr>
          <p:nvPr>
            <p:ph type="title"/>
          </p:nvPr>
        </p:nvSpPr>
        <p:spPr/>
        <p:txBody>
          <a:bodyPr>
            <a:normAutofit/>
          </a:bodyPr>
          <a:lstStyle/>
          <a:p>
            <a:r>
              <a:rPr lang="en-US" sz="4400" b="1" dirty="0">
                <a:latin typeface="Arial" charset="0"/>
                <a:cs typeface="Arial" charset="0"/>
              </a:rPr>
              <a:t>Intersecting crises</a:t>
            </a:r>
          </a:p>
        </p:txBody>
      </p:sp>
      <p:pic>
        <p:nvPicPr>
          <p:cNvPr id="28" name="Picture 27">
            <a:extLst>
              <a:ext uri="{FF2B5EF4-FFF2-40B4-BE49-F238E27FC236}">
                <a16:creationId xmlns:a16="http://schemas.microsoft.com/office/drawing/2014/main" id="{A639E85E-180C-7B86-4ED4-0156355C5600}"/>
              </a:ext>
            </a:extLst>
          </p:cNvPr>
          <p:cNvPicPr>
            <a:picLocks noChangeAspect="1"/>
          </p:cNvPicPr>
          <p:nvPr/>
        </p:nvPicPr>
        <p:blipFill>
          <a:blip r:embed="rId3"/>
          <a:stretch>
            <a:fillRect/>
          </a:stretch>
        </p:blipFill>
        <p:spPr>
          <a:xfrm>
            <a:off x="6638621" y="5052410"/>
            <a:ext cx="2377095" cy="1634443"/>
          </a:xfrm>
          <a:prstGeom prst="rect">
            <a:avLst/>
          </a:prstGeom>
        </p:spPr>
      </p:pic>
      <p:pic>
        <p:nvPicPr>
          <p:cNvPr id="4" name="Picture 3">
            <a:extLst>
              <a:ext uri="{FF2B5EF4-FFF2-40B4-BE49-F238E27FC236}">
                <a16:creationId xmlns:a16="http://schemas.microsoft.com/office/drawing/2014/main" id="{64D3ED04-C262-C25B-6457-F3041E245CD4}"/>
              </a:ext>
            </a:extLst>
          </p:cNvPr>
          <p:cNvPicPr>
            <a:picLocks noChangeAspect="1"/>
          </p:cNvPicPr>
          <p:nvPr/>
        </p:nvPicPr>
        <p:blipFill>
          <a:blip r:embed="rId4"/>
          <a:stretch>
            <a:fillRect/>
          </a:stretch>
        </p:blipFill>
        <p:spPr>
          <a:xfrm>
            <a:off x="155580" y="3314164"/>
            <a:ext cx="3895725" cy="1219200"/>
          </a:xfrm>
          <a:prstGeom prst="rect">
            <a:avLst/>
          </a:prstGeom>
        </p:spPr>
      </p:pic>
      <p:pic>
        <p:nvPicPr>
          <p:cNvPr id="6" name="Picture 5">
            <a:extLst>
              <a:ext uri="{FF2B5EF4-FFF2-40B4-BE49-F238E27FC236}">
                <a16:creationId xmlns:a16="http://schemas.microsoft.com/office/drawing/2014/main" id="{9F63D6C0-1124-3653-CE43-0D3E0A90967A}"/>
              </a:ext>
            </a:extLst>
          </p:cNvPr>
          <p:cNvPicPr>
            <a:picLocks noChangeAspect="1"/>
          </p:cNvPicPr>
          <p:nvPr/>
        </p:nvPicPr>
        <p:blipFill>
          <a:blip r:embed="rId5"/>
          <a:stretch>
            <a:fillRect/>
          </a:stretch>
        </p:blipFill>
        <p:spPr>
          <a:xfrm>
            <a:off x="234169" y="4876265"/>
            <a:ext cx="790575" cy="838200"/>
          </a:xfrm>
          <a:prstGeom prst="rect">
            <a:avLst/>
          </a:prstGeom>
        </p:spPr>
      </p:pic>
      <p:pic>
        <p:nvPicPr>
          <p:cNvPr id="8" name="Picture 7">
            <a:extLst>
              <a:ext uri="{FF2B5EF4-FFF2-40B4-BE49-F238E27FC236}">
                <a16:creationId xmlns:a16="http://schemas.microsoft.com/office/drawing/2014/main" id="{3369519D-E02D-ED61-EE54-F2B4B42CCA8A}"/>
              </a:ext>
            </a:extLst>
          </p:cNvPr>
          <p:cNvPicPr>
            <a:picLocks noChangeAspect="1"/>
          </p:cNvPicPr>
          <p:nvPr/>
        </p:nvPicPr>
        <p:blipFill>
          <a:blip r:embed="rId6"/>
          <a:stretch>
            <a:fillRect/>
          </a:stretch>
        </p:blipFill>
        <p:spPr>
          <a:xfrm>
            <a:off x="5653087" y="3885665"/>
            <a:ext cx="3933825" cy="990600"/>
          </a:xfrm>
          <a:prstGeom prst="rect">
            <a:avLst/>
          </a:prstGeom>
        </p:spPr>
      </p:pic>
      <p:pic>
        <p:nvPicPr>
          <p:cNvPr id="10" name="Picture 9">
            <a:extLst>
              <a:ext uri="{FF2B5EF4-FFF2-40B4-BE49-F238E27FC236}">
                <a16:creationId xmlns:a16="http://schemas.microsoft.com/office/drawing/2014/main" id="{B5DE20B6-8B96-B8C9-85CB-8CBABB4ED5E1}"/>
              </a:ext>
            </a:extLst>
          </p:cNvPr>
          <p:cNvPicPr>
            <a:picLocks noChangeAspect="1"/>
          </p:cNvPicPr>
          <p:nvPr/>
        </p:nvPicPr>
        <p:blipFill>
          <a:blip r:embed="rId7"/>
          <a:stretch>
            <a:fillRect/>
          </a:stretch>
        </p:blipFill>
        <p:spPr>
          <a:xfrm>
            <a:off x="6012217" y="1213691"/>
            <a:ext cx="3971925" cy="1257300"/>
          </a:xfrm>
          <a:prstGeom prst="rect">
            <a:avLst/>
          </a:prstGeom>
        </p:spPr>
      </p:pic>
      <p:pic>
        <p:nvPicPr>
          <p:cNvPr id="12" name="Picture 11">
            <a:extLst>
              <a:ext uri="{FF2B5EF4-FFF2-40B4-BE49-F238E27FC236}">
                <a16:creationId xmlns:a16="http://schemas.microsoft.com/office/drawing/2014/main" id="{0BE1761B-5828-B309-6B3E-3A05F35B07F0}"/>
              </a:ext>
            </a:extLst>
          </p:cNvPr>
          <p:cNvPicPr>
            <a:picLocks noChangeAspect="1"/>
          </p:cNvPicPr>
          <p:nvPr/>
        </p:nvPicPr>
        <p:blipFill>
          <a:blip r:embed="rId8"/>
          <a:stretch>
            <a:fillRect/>
          </a:stretch>
        </p:blipFill>
        <p:spPr>
          <a:xfrm>
            <a:off x="166507" y="1193300"/>
            <a:ext cx="4678537" cy="1028700"/>
          </a:xfrm>
          <a:prstGeom prst="rect">
            <a:avLst/>
          </a:prstGeom>
        </p:spPr>
      </p:pic>
      <p:pic>
        <p:nvPicPr>
          <p:cNvPr id="15" name="Picture 14">
            <a:extLst>
              <a:ext uri="{FF2B5EF4-FFF2-40B4-BE49-F238E27FC236}">
                <a16:creationId xmlns:a16="http://schemas.microsoft.com/office/drawing/2014/main" id="{09AF34F4-94DC-A122-62B4-7AD7345060DB}"/>
              </a:ext>
            </a:extLst>
          </p:cNvPr>
          <p:cNvPicPr>
            <a:picLocks noChangeAspect="1"/>
          </p:cNvPicPr>
          <p:nvPr/>
        </p:nvPicPr>
        <p:blipFill>
          <a:blip r:embed="rId9"/>
          <a:stretch>
            <a:fillRect/>
          </a:stretch>
        </p:blipFill>
        <p:spPr>
          <a:xfrm>
            <a:off x="8029630" y="171147"/>
            <a:ext cx="850510" cy="947403"/>
          </a:xfrm>
          <a:prstGeom prst="rect">
            <a:avLst/>
          </a:prstGeom>
        </p:spPr>
      </p:pic>
      <p:pic>
        <p:nvPicPr>
          <p:cNvPr id="17" name="Picture 16">
            <a:extLst>
              <a:ext uri="{FF2B5EF4-FFF2-40B4-BE49-F238E27FC236}">
                <a16:creationId xmlns:a16="http://schemas.microsoft.com/office/drawing/2014/main" id="{E04E7EBC-5461-385B-2C0B-7AE8421D62A3}"/>
              </a:ext>
            </a:extLst>
          </p:cNvPr>
          <p:cNvPicPr>
            <a:picLocks noChangeAspect="1"/>
          </p:cNvPicPr>
          <p:nvPr/>
        </p:nvPicPr>
        <p:blipFill>
          <a:blip r:embed="rId10"/>
          <a:stretch>
            <a:fillRect/>
          </a:stretch>
        </p:blipFill>
        <p:spPr>
          <a:xfrm>
            <a:off x="2767012" y="5539083"/>
            <a:ext cx="3609975" cy="952500"/>
          </a:xfrm>
          <a:prstGeom prst="rect">
            <a:avLst/>
          </a:prstGeom>
        </p:spPr>
      </p:pic>
      <p:graphicFrame>
        <p:nvGraphicFramePr>
          <p:cNvPr id="19" name="Diagram 18">
            <a:extLst>
              <a:ext uri="{FF2B5EF4-FFF2-40B4-BE49-F238E27FC236}">
                <a16:creationId xmlns:a16="http://schemas.microsoft.com/office/drawing/2014/main" id="{B89511BB-4466-3AB5-9D16-26A2EF69F7EB}"/>
              </a:ext>
            </a:extLst>
          </p:cNvPr>
          <p:cNvGraphicFramePr/>
          <p:nvPr>
            <p:extLst>
              <p:ext uri="{D42A27DB-BD31-4B8C-83A1-F6EECF244321}">
                <p14:modId xmlns:p14="http://schemas.microsoft.com/office/powerpoint/2010/main" val="27123528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0292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FEF1-8EDC-82B1-995F-AE47D461BEC1}"/>
              </a:ext>
            </a:extLst>
          </p:cNvPr>
          <p:cNvSpPr>
            <a:spLocks noGrp="1"/>
          </p:cNvSpPr>
          <p:nvPr>
            <p:ph type="title"/>
          </p:nvPr>
        </p:nvSpPr>
        <p:spPr/>
        <p:txBody>
          <a:bodyPr>
            <a:normAutofit/>
          </a:bodyPr>
          <a:lstStyle/>
          <a:p>
            <a:r>
              <a:rPr lang="en-US" sz="4400" b="1">
                <a:latin typeface="Arial" charset="0"/>
                <a:cs typeface="Arial" charset="0"/>
              </a:rPr>
              <a:t>Ecosystem Analysis</a:t>
            </a:r>
          </a:p>
        </p:txBody>
      </p:sp>
      <p:sp>
        <p:nvSpPr>
          <p:cNvPr id="3" name="Text Placeholder 2">
            <a:extLst>
              <a:ext uri="{FF2B5EF4-FFF2-40B4-BE49-F238E27FC236}">
                <a16:creationId xmlns:a16="http://schemas.microsoft.com/office/drawing/2014/main" id="{2E8DD601-2CFB-0836-6542-AE0F60676BD7}"/>
              </a:ext>
            </a:extLst>
          </p:cNvPr>
          <p:cNvSpPr>
            <a:spLocks noGrp="1"/>
          </p:cNvSpPr>
          <p:nvPr>
            <p:ph type="body" sz="quarter" idx="13"/>
          </p:nvPr>
        </p:nvSpPr>
        <p:spPr/>
        <p:txBody>
          <a:bodyPr>
            <a:normAutofit fontScale="62500" lnSpcReduction="20000"/>
          </a:bodyPr>
          <a:lstStyle/>
          <a:p>
            <a:pPr marL="257175" indent="-257175">
              <a:buFont typeface="Arial" panose="020B0604020202020204" pitchFamily="34" charset="0"/>
              <a:buChar char="•"/>
            </a:pPr>
            <a:r>
              <a:rPr lang="en-US" dirty="0"/>
              <a:t>Data analysis looking at the nexus of substance use disorder, mental illness, and social determinants of health</a:t>
            </a:r>
          </a:p>
          <a:p>
            <a:pPr marL="257175" indent="-257175">
              <a:buFont typeface="Arial" panose="020B0604020202020204" pitchFamily="34" charset="0"/>
              <a:buChar char="•"/>
            </a:pPr>
            <a:r>
              <a:rPr lang="en-US" dirty="0"/>
              <a:t>Known cause of high utilization and (potentially preventable) high morbidity and mortality</a:t>
            </a:r>
          </a:p>
          <a:p>
            <a:pPr marL="257175" indent="-257175">
              <a:buFont typeface="Arial" panose="020B0604020202020204" pitchFamily="34" charset="0"/>
              <a:buChar char="•"/>
            </a:pPr>
            <a:r>
              <a:rPr lang="en-US" dirty="0"/>
              <a:t>Intersecting crises - New drugs, insufficient affordable housing, and the longstanding behavioral health capacity crisis are contributing to increased acuity</a:t>
            </a:r>
          </a:p>
          <a:p>
            <a:pPr marL="257175" indent="-257175">
              <a:buFont typeface="Arial" panose="020B0604020202020204" pitchFamily="34" charset="0"/>
              <a:buChar char="•"/>
            </a:pPr>
            <a:r>
              <a:rPr lang="en-US" dirty="0"/>
              <a:t>Hospitals also facing capacity crisis</a:t>
            </a:r>
          </a:p>
          <a:p>
            <a:pPr marL="257175" indent="-257175">
              <a:buFont typeface="Arial" panose="020B0604020202020204" pitchFamily="34" charset="0"/>
              <a:buChar char="•"/>
            </a:pPr>
            <a:r>
              <a:rPr lang="en-US" dirty="0"/>
              <a:t>Moral distress for care teams with discharging people with insufficient follow up care</a:t>
            </a:r>
          </a:p>
          <a:p>
            <a:pPr marL="0" indent="0">
              <a:buNone/>
            </a:pPr>
            <a:r>
              <a:rPr lang="en-US" dirty="0">
                <a:sym typeface="Wingdings" panose="05000000000000000000" pitchFamily="2" charset="2"/>
              </a:rPr>
              <a:t></a:t>
            </a:r>
            <a:r>
              <a:rPr lang="en-US" b="1" dirty="0">
                <a:sym typeface="Wingdings" panose="05000000000000000000" pitchFamily="2" charset="2"/>
              </a:rPr>
              <a:t>unmet needs and system out of balance</a:t>
            </a:r>
            <a:endParaRPr lang="en-US" b="1" dirty="0"/>
          </a:p>
          <a:p>
            <a:endParaRPr lang="en-US" b="1" dirty="0"/>
          </a:p>
          <a:p>
            <a:pPr marL="0" indent="0">
              <a:buNone/>
            </a:pPr>
            <a:r>
              <a:rPr lang="en-US" b="1" dirty="0"/>
              <a:t>Goals:</a:t>
            </a:r>
          </a:p>
          <a:p>
            <a:pPr marL="257175" indent="-257175">
              <a:buFont typeface="Arial" panose="020B0604020202020204" pitchFamily="34" charset="0"/>
              <a:buChar char="•"/>
            </a:pPr>
            <a:r>
              <a:rPr lang="en-US" dirty="0"/>
              <a:t>Develop structured data and frameworks to support a region-wide response</a:t>
            </a:r>
          </a:p>
          <a:p>
            <a:pPr marL="257175" indent="-257175">
              <a:buFont typeface="Arial" panose="020B0604020202020204" pitchFamily="34" charset="0"/>
              <a:buChar char="•"/>
            </a:pPr>
            <a:r>
              <a:rPr lang="en-US" dirty="0"/>
              <a:t>Understand the cohorts and acuity</a:t>
            </a:r>
          </a:p>
          <a:p>
            <a:pPr marL="257175" indent="-257175">
              <a:buFont typeface="Arial" panose="020B0604020202020204" pitchFamily="34" charset="0"/>
              <a:buChar char="•"/>
            </a:pPr>
            <a:r>
              <a:rPr lang="en-US" dirty="0"/>
              <a:t>Inform potential strategies to </a:t>
            </a:r>
            <a:r>
              <a:rPr lang="en-US" b="1" dirty="0"/>
              <a:t>improve health outcomes</a:t>
            </a:r>
          </a:p>
          <a:p>
            <a:pPr marL="257175" indent="-257175">
              <a:buFont typeface="Arial" panose="020B0604020202020204" pitchFamily="34" charset="0"/>
              <a:buChar char="•"/>
            </a:pPr>
            <a:r>
              <a:rPr lang="en-US" dirty="0"/>
              <a:t>Will require breakdown of siloes</a:t>
            </a:r>
          </a:p>
        </p:txBody>
      </p:sp>
      <p:pic>
        <p:nvPicPr>
          <p:cNvPr id="4" name="Picture 3" descr="A blue and black sign">
            <a:extLst>
              <a:ext uri="{FF2B5EF4-FFF2-40B4-BE49-F238E27FC236}">
                <a16:creationId xmlns:a16="http://schemas.microsoft.com/office/drawing/2014/main" id="{CDFE32FE-A0FC-BEFD-31FA-9CA804DE12E3}"/>
              </a:ext>
            </a:extLst>
          </p:cNvPr>
          <p:cNvPicPr>
            <a:picLocks noChangeAspect="1"/>
          </p:cNvPicPr>
          <p:nvPr/>
        </p:nvPicPr>
        <p:blipFill>
          <a:blip r:embed="rId2"/>
          <a:stretch>
            <a:fillRect/>
          </a:stretch>
        </p:blipFill>
        <p:spPr>
          <a:xfrm>
            <a:off x="7747597" y="5996413"/>
            <a:ext cx="1092346" cy="638177"/>
          </a:xfrm>
          <a:prstGeom prst="rect">
            <a:avLst/>
          </a:prstGeom>
        </p:spPr>
      </p:pic>
    </p:spTree>
    <p:extLst>
      <p:ext uri="{BB962C8B-B14F-4D97-AF65-F5344CB8AC3E}">
        <p14:creationId xmlns:p14="http://schemas.microsoft.com/office/powerpoint/2010/main" val="361964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60757" y="2395004"/>
            <a:ext cx="7761028" cy="702107"/>
          </a:xfrm>
        </p:spPr>
        <p:txBody>
          <a:bodyPr>
            <a:normAutofit fontScale="90000"/>
          </a:bodyPr>
          <a:lstStyle/>
          <a:p>
            <a:r>
              <a:rPr lang="en-US" sz="4950" b="1" dirty="0">
                <a:latin typeface="Arial" panose="020B0604020202020204" pitchFamily="34" charset="0"/>
                <a:cs typeface="Arial" panose="020B0604020202020204" pitchFamily="34" charset="0"/>
              </a:rPr>
              <a:t>Ecosystem Cohort Data Analysis</a:t>
            </a:r>
          </a:p>
        </p:txBody>
      </p:sp>
    </p:spTree>
    <p:extLst>
      <p:ext uri="{BB962C8B-B14F-4D97-AF65-F5344CB8AC3E}">
        <p14:creationId xmlns:p14="http://schemas.microsoft.com/office/powerpoint/2010/main" val="317789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EC8D-9CDF-FCC6-1C99-DF325BA4A58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Ecosystem Cohort</a:t>
            </a:r>
          </a:p>
        </p:txBody>
      </p:sp>
      <p:graphicFrame>
        <p:nvGraphicFramePr>
          <p:cNvPr id="6" name="Table 5">
            <a:extLst>
              <a:ext uri="{FF2B5EF4-FFF2-40B4-BE49-F238E27FC236}">
                <a16:creationId xmlns:a16="http://schemas.microsoft.com/office/drawing/2014/main" id="{C7B40FE8-2799-7AC1-6662-DA0BB736A8C6}"/>
              </a:ext>
            </a:extLst>
          </p:cNvPr>
          <p:cNvGraphicFramePr>
            <a:graphicFrameLocks noGrp="1"/>
          </p:cNvGraphicFramePr>
          <p:nvPr>
            <p:extLst>
              <p:ext uri="{D42A27DB-BD31-4B8C-83A1-F6EECF244321}">
                <p14:modId xmlns:p14="http://schemas.microsoft.com/office/powerpoint/2010/main" val="2960792471"/>
              </p:ext>
            </p:extLst>
          </p:nvPr>
        </p:nvGraphicFramePr>
        <p:xfrm>
          <a:off x="298456" y="1912619"/>
          <a:ext cx="7759695" cy="3103089"/>
        </p:xfrm>
        <a:graphic>
          <a:graphicData uri="http://schemas.openxmlformats.org/drawingml/2006/table">
            <a:tbl>
              <a:tblPr firstRow="1" bandRow="1">
                <a:tableStyleId>{5C22544A-7EE6-4342-B048-85BDC9FD1C3A}</a:tableStyleId>
              </a:tblPr>
              <a:tblGrid>
                <a:gridCol w="2968619">
                  <a:extLst>
                    <a:ext uri="{9D8B030D-6E8A-4147-A177-3AD203B41FA5}">
                      <a16:colId xmlns:a16="http://schemas.microsoft.com/office/drawing/2014/main" val="3383069608"/>
                    </a:ext>
                  </a:extLst>
                </a:gridCol>
                <a:gridCol w="4791076">
                  <a:extLst>
                    <a:ext uri="{9D8B030D-6E8A-4147-A177-3AD203B41FA5}">
                      <a16:colId xmlns:a16="http://schemas.microsoft.com/office/drawing/2014/main" val="828514003"/>
                    </a:ext>
                  </a:extLst>
                </a:gridCol>
              </a:tblGrid>
              <a:tr h="909439">
                <a:tc>
                  <a:txBody>
                    <a:bodyPr/>
                    <a:lstStyle/>
                    <a:p>
                      <a:r>
                        <a:rPr lang="en-US" sz="1400"/>
                        <a:t>Cohort</a:t>
                      </a:r>
                    </a:p>
                  </a:txBody>
                  <a:tcPr marL="68580" marR="68580" marT="34290" marB="34290"/>
                </a:tc>
                <a:tc>
                  <a:txBody>
                    <a:bodyPr/>
                    <a:lstStyle/>
                    <a:p>
                      <a:r>
                        <a:rPr lang="en-US" sz="1400"/>
                        <a:t>Current Health Share members (as of 12/31/23) with [listed below] between Jan – Dec 2023 (from claims data)</a:t>
                      </a:r>
                    </a:p>
                  </a:txBody>
                  <a:tcPr marL="68580" marR="68580" marT="34290" marB="34290"/>
                </a:tc>
                <a:extLst>
                  <a:ext uri="{0D108BD9-81ED-4DB2-BD59-A6C34878D82A}">
                    <a16:rowId xmlns:a16="http://schemas.microsoft.com/office/drawing/2014/main" val="1987668291"/>
                  </a:ext>
                </a:extLst>
              </a:tr>
              <a:tr h="406917">
                <a:tc>
                  <a:txBody>
                    <a:bodyPr/>
                    <a:lstStyle/>
                    <a:p>
                      <a:r>
                        <a:rPr lang="en-US" sz="1600"/>
                        <a:t>1. Opioid Use Disorder (OUD)</a:t>
                      </a:r>
                    </a:p>
                  </a:txBody>
                  <a:tcPr marL="68580" marR="68580" marT="34290" marB="34290"/>
                </a:tc>
                <a:tc>
                  <a:txBody>
                    <a:bodyPr/>
                    <a:lstStyle/>
                    <a:p>
                      <a:r>
                        <a:rPr lang="en-US" sz="1600" b="0" kern="1200">
                          <a:solidFill>
                            <a:schemeClr val="dk1"/>
                          </a:solidFill>
                          <a:effectLst/>
                        </a:rPr>
                        <a:t>1+ OUD diagnosis</a:t>
                      </a:r>
                      <a:endParaRPr lang="en-US" sz="1600"/>
                    </a:p>
                  </a:txBody>
                  <a:tcPr marL="68580" marR="68580" marT="34290" marB="34290"/>
                </a:tc>
                <a:extLst>
                  <a:ext uri="{0D108BD9-81ED-4DB2-BD59-A6C34878D82A}">
                    <a16:rowId xmlns:a16="http://schemas.microsoft.com/office/drawing/2014/main" val="945659060"/>
                  </a:ext>
                </a:extLst>
              </a:tr>
              <a:tr h="403240">
                <a:tc>
                  <a:txBody>
                    <a:bodyPr/>
                    <a:lstStyle/>
                    <a:p>
                      <a:r>
                        <a:rPr lang="en-US" sz="1600"/>
                        <a:t>2. Stimulant Use Disorder</a:t>
                      </a:r>
                    </a:p>
                  </a:txBody>
                  <a:tcPr marL="68580" marR="68580" marT="34290" marB="34290"/>
                </a:tc>
                <a:tc>
                  <a:txBody>
                    <a:bodyPr/>
                    <a:lstStyle/>
                    <a:p>
                      <a:r>
                        <a:rPr lang="en-US" sz="1600" b="0" kern="1200">
                          <a:solidFill>
                            <a:schemeClr val="dk1"/>
                          </a:solidFill>
                          <a:effectLst/>
                        </a:rPr>
                        <a:t>1+ stimulant use disorder diagnosis</a:t>
                      </a:r>
                      <a:endParaRPr lang="en-US" sz="1600"/>
                    </a:p>
                  </a:txBody>
                  <a:tcPr marL="68580" marR="68580" marT="34290" marB="34290"/>
                </a:tc>
                <a:extLst>
                  <a:ext uri="{0D108BD9-81ED-4DB2-BD59-A6C34878D82A}">
                    <a16:rowId xmlns:a16="http://schemas.microsoft.com/office/drawing/2014/main" val="3792881095"/>
                  </a:ext>
                </a:extLst>
              </a:tr>
              <a:tr h="406385">
                <a:tc>
                  <a:txBody>
                    <a:bodyPr/>
                    <a:lstStyle/>
                    <a:p>
                      <a:r>
                        <a:rPr lang="en-US" sz="1600"/>
                        <a:t>3. Psychosis</a:t>
                      </a:r>
                    </a:p>
                  </a:txBody>
                  <a:tcPr marL="68580" marR="68580" marT="34290" marB="34290"/>
                </a:tc>
                <a:tc>
                  <a:txBody>
                    <a:bodyPr/>
                    <a:lstStyle/>
                    <a:p>
                      <a:r>
                        <a:rPr lang="en-US" sz="1600" b="0" kern="1200">
                          <a:solidFill>
                            <a:schemeClr val="dk1"/>
                          </a:solidFill>
                          <a:effectLst/>
                        </a:rPr>
                        <a:t>1+ psychosis diagnosis</a:t>
                      </a:r>
                      <a:endParaRPr lang="en-US" sz="1600"/>
                    </a:p>
                  </a:txBody>
                  <a:tcPr marL="68580" marR="68580" marT="34290" marB="34290"/>
                </a:tc>
                <a:extLst>
                  <a:ext uri="{0D108BD9-81ED-4DB2-BD59-A6C34878D82A}">
                    <a16:rowId xmlns:a16="http://schemas.microsoft.com/office/drawing/2014/main" val="746078166"/>
                  </a:ext>
                </a:extLst>
              </a:tr>
              <a:tr h="434473">
                <a:tc>
                  <a:txBody>
                    <a:bodyPr/>
                    <a:lstStyle/>
                    <a:p>
                      <a:r>
                        <a:rPr lang="en-US" sz="1600"/>
                        <a:t>4. Substance associated overdose</a:t>
                      </a:r>
                    </a:p>
                  </a:txBody>
                  <a:tcPr marL="68580" marR="68580" marT="34290" marB="34290"/>
                </a:tc>
                <a:tc>
                  <a:txBody>
                    <a:bodyPr/>
                    <a:lstStyle/>
                    <a:p>
                      <a:r>
                        <a:rPr lang="en-US" sz="1600"/>
                        <a:t>1+ substance associated overdose (unintentional only)</a:t>
                      </a:r>
                    </a:p>
                  </a:txBody>
                  <a:tcPr marL="68580" marR="68580" marT="34290" marB="34290"/>
                </a:tc>
                <a:extLst>
                  <a:ext uri="{0D108BD9-81ED-4DB2-BD59-A6C34878D82A}">
                    <a16:rowId xmlns:a16="http://schemas.microsoft.com/office/drawing/2014/main" val="2600570033"/>
                  </a:ext>
                </a:extLst>
              </a:tr>
              <a:tr h="542635">
                <a:tc>
                  <a:txBody>
                    <a:bodyPr/>
                    <a:lstStyle/>
                    <a:p>
                      <a:r>
                        <a:rPr lang="en-US" sz="1600" b="1" dirty="0"/>
                        <a:t>Final cohort</a:t>
                      </a:r>
                    </a:p>
                  </a:txBody>
                  <a:tcPr marL="68580" marR="68580" marT="34290" marB="34290"/>
                </a:tc>
                <a:tc>
                  <a:txBody>
                    <a:bodyPr/>
                    <a:lstStyle/>
                    <a:p>
                      <a:r>
                        <a:rPr lang="en-US" sz="1600" b="1" dirty="0"/>
                        <a:t>Any member in one or more of the cohorts 1-4</a:t>
                      </a:r>
                    </a:p>
                  </a:txBody>
                  <a:tcPr marL="68580" marR="68580" marT="34290" marB="34290"/>
                </a:tc>
                <a:extLst>
                  <a:ext uri="{0D108BD9-81ED-4DB2-BD59-A6C34878D82A}">
                    <a16:rowId xmlns:a16="http://schemas.microsoft.com/office/drawing/2014/main" val="2664111030"/>
                  </a:ext>
                </a:extLst>
              </a:tr>
            </a:tbl>
          </a:graphicData>
        </a:graphic>
      </p:graphicFrame>
      <p:sp>
        <p:nvSpPr>
          <p:cNvPr id="4" name="TextBox 3">
            <a:extLst>
              <a:ext uri="{FF2B5EF4-FFF2-40B4-BE49-F238E27FC236}">
                <a16:creationId xmlns:a16="http://schemas.microsoft.com/office/drawing/2014/main" id="{C968E911-EC7B-8D73-A738-21A4692A7670}"/>
              </a:ext>
            </a:extLst>
          </p:cNvPr>
          <p:cNvSpPr txBox="1"/>
          <p:nvPr/>
        </p:nvSpPr>
        <p:spPr>
          <a:xfrm>
            <a:off x="6507956" y="5400675"/>
            <a:ext cx="2214563" cy="300082"/>
          </a:xfrm>
          <a:prstGeom prst="rect">
            <a:avLst/>
          </a:prstGeom>
          <a:solidFill>
            <a:schemeClr val="bg1"/>
          </a:solidFill>
        </p:spPr>
        <p:txBody>
          <a:bodyPr wrap="square" rtlCol="0">
            <a:spAutoFit/>
          </a:bodyPr>
          <a:lstStyle/>
          <a:p>
            <a:pPr defTabSz="685800">
              <a:defRPr/>
            </a:pPr>
            <a:endParaRPr lang="en-US" sz="1350">
              <a:solidFill>
                <a:prstClr val="black"/>
              </a:solidFill>
              <a:latin typeface="Calibri" panose="020F0502020204030204"/>
            </a:endParaRPr>
          </a:p>
        </p:txBody>
      </p:sp>
      <p:pic>
        <p:nvPicPr>
          <p:cNvPr id="8" name="Picture 7" descr="A blue and black sign">
            <a:extLst>
              <a:ext uri="{FF2B5EF4-FFF2-40B4-BE49-F238E27FC236}">
                <a16:creationId xmlns:a16="http://schemas.microsoft.com/office/drawing/2014/main" id="{FA923153-19D4-0F87-4693-48CB89DD36D8}"/>
              </a:ext>
            </a:extLst>
          </p:cNvPr>
          <p:cNvPicPr>
            <a:picLocks noChangeAspect="1"/>
          </p:cNvPicPr>
          <p:nvPr/>
        </p:nvPicPr>
        <p:blipFill>
          <a:blip r:embed="rId2"/>
          <a:stretch>
            <a:fillRect/>
          </a:stretch>
        </p:blipFill>
        <p:spPr>
          <a:xfrm>
            <a:off x="7747597" y="5996413"/>
            <a:ext cx="1092346" cy="638177"/>
          </a:xfrm>
          <a:prstGeom prst="rect">
            <a:avLst/>
          </a:prstGeom>
        </p:spPr>
      </p:pic>
    </p:spTree>
    <p:extLst>
      <p:ext uri="{BB962C8B-B14F-4D97-AF65-F5344CB8AC3E}">
        <p14:creationId xmlns:p14="http://schemas.microsoft.com/office/powerpoint/2010/main" val="146031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41D1-D6BE-A9AF-E16D-CC48C7877743}"/>
              </a:ext>
            </a:extLst>
          </p:cNvPr>
          <p:cNvSpPr>
            <a:spLocks noGrp="1"/>
          </p:cNvSpPr>
          <p:nvPr>
            <p:ph type="title"/>
          </p:nvPr>
        </p:nvSpPr>
        <p:spPr/>
        <p:txBody>
          <a:bodyPr>
            <a:normAutofit fontScale="90000"/>
          </a:bodyPr>
          <a:lstStyle/>
          <a:p>
            <a:r>
              <a:rPr lang="en-US" sz="3600" b="1">
                <a:latin typeface="Arial" panose="020B0604020202020204" pitchFamily="34" charset="0"/>
                <a:cs typeface="Arial" panose="020B0604020202020204" pitchFamily="34" charset="0"/>
              </a:rPr>
              <a:t>1 in 12 </a:t>
            </a:r>
            <a:r>
              <a:rPr lang="en-US" sz="3300" b="1">
                <a:latin typeface="Arial" panose="020B0604020202020204" pitchFamily="34" charset="0"/>
                <a:cs typeface="Arial" panose="020B0604020202020204" pitchFamily="34" charset="0"/>
              </a:rPr>
              <a:t>adult Health Share members (8%, n=26,068) are in the </a:t>
            </a:r>
            <a:r>
              <a:rPr lang="en-US" sz="3300" b="1">
                <a:solidFill>
                  <a:schemeClr val="accent1"/>
                </a:solidFill>
                <a:latin typeface="Arial" panose="020B0604020202020204" pitchFamily="34" charset="0"/>
                <a:cs typeface="Arial" panose="020B0604020202020204" pitchFamily="34" charset="0"/>
              </a:rPr>
              <a:t>ecosystem cohort</a:t>
            </a:r>
            <a:r>
              <a:rPr lang="en-US" sz="3300">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pic>
        <p:nvPicPr>
          <p:cNvPr id="7" name="Picture 6" descr="A blue and black sign">
            <a:extLst>
              <a:ext uri="{FF2B5EF4-FFF2-40B4-BE49-F238E27FC236}">
                <a16:creationId xmlns:a16="http://schemas.microsoft.com/office/drawing/2014/main" id="{24D0F648-EB63-CE58-BDEA-21EB5DA680B3}"/>
              </a:ext>
            </a:extLst>
          </p:cNvPr>
          <p:cNvPicPr>
            <a:picLocks noChangeAspect="1"/>
          </p:cNvPicPr>
          <p:nvPr/>
        </p:nvPicPr>
        <p:blipFill>
          <a:blip r:embed="rId2"/>
          <a:stretch>
            <a:fillRect/>
          </a:stretch>
        </p:blipFill>
        <p:spPr>
          <a:xfrm>
            <a:off x="7747597" y="5996413"/>
            <a:ext cx="1092346" cy="638177"/>
          </a:xfrm>
          <a:prstGeom prst="rect">
            <a:avLst/>
          </a:prstGeom>
        </p:spPr>
      </p:pic>
      <p:sp>
        <p:nvSpPr>
          <p:cNvPr id="9" name="Footer Placeholder 1">
            <a:extLst>
              <a:ext uri="{FF2B5EF4-FFF2-40B4-BE49-F238E27FC236}">
                <a16:creationId xmlns:a16="http://schemas.microsoft.com/office/drawing/2014/main" id="{3DD2EB1B-92D0-01AC-B6D2-D5E7DDE378EE}"/>
              </a:ext>
            </a:extLst>
          </p:cNvPr>
          <p:cNvSpPr txBox="1">
            <a:spLocks/>
          </p:cNvSpPr>
          <p:nvPr/>
        </p:nvSpPr>
        <p:spPr>
          <a:xfrm>
            <a:off x="1412642" y="6414720"/>
            <a:ext cx="365465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graphicFrame>
        <p:nvGraphicFramePr>
          <p:cNvPr id="10" name="Chart 9">
            <a:extLst>
              <a:ext uri="{FF2B5EF4-FFF2-40B4-BE49-F238E27FC236}">
                <a16:creationId xmlns:a16="http://schemas.microsoft.com/office/drawing/2014/main" id="{29BDC7ED-55A1-C670-3B4B-558A823CD901}"/>
              </a:ext>
            </a:extLst>
          </p:cNvPr>
          <p:cNvGraphicFramePr>
            <a:graphicFrameLocks/>
          </p:cNvGraphicFramePr>
          <p:nvPr>
            <p:extLst>
              <p:ext uri="{D42A27DB-BD31-4B8C-83A1-F6EECF244321}">
                <p14:modId xmlns:p14="http://schemas.microsoft.com/office/powerpoint/2010/main" val="2780519783"/>
              </p:ext>
            </p:extLst>
          </p:nvPr>
        </p:nvGraphicFramePr>
        <p:xfrm>
          <a:off x="1776597" y="1547375"/>
          <a:ext cx="5590806" cy="42141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63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1D13-7587-294A-8461-4DF58AD723B6}"/>
              </a:ext>
            </a:extLst>
          </p:cNvPr>
          <p:cNvSpPr>
            <a:spLocks noGrp="1"/>
          </p:cNvSpPr>
          <p:nvPr>
            <p:ph type="title"/>
          </p:nvPr>
        </p:nvSpPr>
        <p:spPr/>
        <p:txBody>
          <a:bodyPr>
            <a:normAutofit/>
          </a:bodyPr>
          <a:lstStyle/>
          <a:p>
            <a:r>
              <a:rPr lang="en-US" sz="3300" b="1">
                <a:latin typeface="Arial" panose="020B0604020202020204" pitchFamily="34" charset="0"/>
                <a:cs typeface="Arial" panose="020B0604020202020204" pitchFamily="34" charset="0"/>
              </a:rPr>
              <a:t># and % of adult members in the ecosystem cohort. </a:t>
            </a:r>
            <a:endParaRPr lang="en-US" b="1">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17C4CD58-80C0-EE3B-0B31-F7451157314C}"/>
              </a:ext>
            </a:extLst>
          </p:cNvPr>
          <p:cNvSpPr>
            <a:spLocks noGrp="1"/>
          </p:cNvSpPr>
          <p:nvPr>
            <p:ph type="body" sz="quarter" idx="13"/>
          </p:nvPr>
        </p:nvSpPr>
        <p:spPr>
          <a:xfrm>
            <a:off x="6454228" y="1475307"/>
            <a:ext cx="2586737" cy="4013283"/>
          </a:xfrm>
        </p:spPr>
        <p:txBody>
          <a:bodyPr>
            <a:normAutofit/>
          </a:bodyPr>
          <a:lstStyle/>
          <a:p>
            <a:pPr marL="0" indent="0">
              <a:buNone/>
            </a:pPr>
            <a:r>
              <a:rPr lang="en-US"/>
              <a:t>The size of each cohort group ranges from </a:t>
            </a:r>
            <a:r>
              <a:rPr lang="en-US" b="1">
                <a:solidFill>
                  <a:schemeClr val="accent1"/>
                </a:solidFill>
              </a:rPr>
              <a:t>4% </a:t>
            </a:r>
            <a:r>
              <a:rPr lang="en-US"/>
              <a:t>(Opioid Use Disorder) to </a:t>
            </a:r>
            <a:r>
              <a:rPr lang="en-US" b="1">
                <a:solidFill>
                  <a:schemeClr val="accent1"/>
                </a:solidFill>
              </a:rPr>
              <a:t>less than 1%</a:t>
            </a:r>
            <a:r>
              <a:rPr lang="en-US" b="1"/>
              <a:t> </a:t>
            </a:r>
            <a:r>
              <a:rPr lang="en-US"/>
              <a:t>(unintentional substance associated overdose) of all Health Share adult members.</a:t>
            </a:r>
          </a:p>
        </p:txBody>
      </p:sp>
      <p:pic>
        <p:nvPicPr>
          <p:cNvPr id="3" name="Picture 2" descr="A blue and black sign">
            <a:extLst>
              <a:ext uri="{FF2B5EF4-FFF2-40B4-BE49-F238E27FC236}">
                <a16:creationId xmlns:a16="http://schemas.microsoft.com/office/drawing/2014/main" id="{802FDF3D-A6FA-7D8D-672B-47636FDE7C8A}"/>
              </a:ext>
            </a:extLst>
          </p:cNvPr>
          <p:cNvPicPr>
            <a:picLocks noChangeAspect="1"/>
          </p:cNvPicPr>
          <p:nvPr/>
        </p:nvPicPr>
        <p:blipFill>
          <a:blip r:embed="rId2"/>
          <a:stretch>
            <a:fillRect/>
          </a:stretch>
        </p:blipFill>
        <p:spPr>
          <a:xfrm>
            <a:off x="7747597" y="5996413"/>
            <a:ext cx="1092346" cy="638177"/>
          </a:xfrm>
          <a:prstGeom prst="rect">
            <a:avLst/>
          </a:prstGeom>
        </p:spPr>
      </p:pic>
      <p:grpSp>
        <p:nvGrpSpPr>
          <p:cNvPr id="18" name="Group 17">
            <a:extLst>
              <a:ext uri="{FF2B5EF4-FFF2-40B4-BE49-F238E27FC236}">
                <a16:creationId xmlns:a16="http://schemas.microsoft.com/office/drawing/2014/main" id="{B7C74E6E-5B19-A38C-1960-DFD0D8E8804B}"/>
              </a:ext>
            </a:extLst>
          </p:cNvPr>
          <p:cNvGrpSpPr/>
          <p:nvPr/>
        </p:nvGrpSpPr>
        <p:grpSpPr>
          <a:xfrm>
            <a:off x="140143" y="1475307"/>
            <a:ext cx="6218922" cy="3837450"/>
            <a:chOff x="231583" y="1387391"/>
            <a:chExt cx="6218922" cy="3837450"/>
          </a:xfrm>
        </p:grpSpPr>
        <p:graphicFrame>
          <p:nvGraphicFramePr>
            <p:cNvPr id="13" name="Chart 12">
              <a:extLst>
                <a:ext uri="{FF2B5EF4-FFF2-40B4-BE49-F238E27FC236}">
                  <a16:creationId xmlns:a16="http://schemas.microsoft.com/office/drawing/2014/main" id="{DC8CB3B6-CFD0-AC25-6DAC-8C0EAFAA1427}"/>
                </a:ext>
              </a:extLst>
            </p:cNvPr>
            <p:cNvGraphicFramePr/>
            <p:nvPr>
              <p:extLst>
                <p:ext uri="{D42A27DB-BD31-4B8C-83A1-F6EECF244321}">
                  <p14:modId xmlns:p14="http://schemas.microsoft.com/office/powerpoint/2010/main" val="2252298491"/>
                </p:ext>
              </p:extLst>
            </p:nvPr>
          </p:nvGraphicFramePr>
          <p:xfrm>
            <a:off x="231583" y="1387391"/>
            <a:ext cx="6218922" cy="38374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49D92EF-A946-86B3-D03C-D525F40E8542}"/>
                </a:ext>
              </a:extLst>
            </p:cNvPr>
            <p:cNvSpPr txBox="1"/>
            <p:nvPr/>
          </p:nvSpPr>
          <p:spPr>
            <a:xfrm>
              <a:off x="5201920" y="1801450"/>
              <a:ext cx="641522" cy="307777"/>
            </a:xfrm>
            <a:prstGeom prst="rect">
              <a:avLst/>
            </a:prstGeom>
            <a:noFill/>
          </p:spPr>
          <p:txBody>
            <a:bodyPr wrap="none" rtlCol="0">
              <a:spAutoFit/>
            </a:bodyPr>
            <a:lstStyle/>
            <a:p>
              <a:r>
                <a:rPr lang="en-US" sz="1400">
                  <a:solidFill>
                    <a:schemeClr val="bg1"/>
                  </a:solidFill>
                </a:rPr>
                <a:t>12465</a:t>
              </a:r>
            </a:p>
          </p:txBody>
        </p:sp>
        <p:sp>
          <p:nvSpPr>
            <p:cNvPr id="15" name="TextBox 14">
              <a:extLst>
                <a:ext uri="{FF2B5EF4-FFF2-40B4-BE49-F238E27FC236}">
                  <a16:creationId xmlns:a16="http://schemas.microsoft.com/office/drawing/2014/main" id="{FA80FD29-0E37-3372-4077-2ACAE5EA3ECE}"/>
                </a:ext>
              </a:extLst>
            </p:cNvPr>
            <p:cNvSpPr txBox="1"/>
            <p:nvPr/>
          </p:nvSpPr>
          <p:spPr>
            <a:xfrm>
              <a:off x="5059680" y="2722112"/>
              <a:ext cx="641522" cy="307777"/>
            </a:xfrm>
            <a:prstGeom prst="rect">
              <a:avLst/>
            </a:prstGeom>
            <a:noFill/>
          </p:spPr>
          <p:txBody>
            <a:bodyPr wrap="none" rtlCol="0">
              <a:spAutoFit/>
            </a:bodyPr>
            <a:lstStyle/>
            <a:p>
              <a:r>
                <a:rPr lang="en-US" sz="1400">
                  <a:solidFill>
                    <a:schemeClr val="bg1"/>
                  </a:solidFill>
                </a:rPr>
                <a:t>11012</a:t>
              </a:r>
            </a:p>
          </p:txBody>
        </p:sp>
        <p:sp>
          <p:nvSpPr>
            <p:cNvPr id="16" name="TextBox 15">
              <a:extLst>
                <a:ext uri="{FF2B5EF4-FFF2-40B4-BE49-F238E27FC236}">
                  <a16:creationId xmlns:a16="http://schemas.microsoft.com/office/drawing/2014/main" id="{68F4E71C-5ABE-49A3-B48A-371974D420A4}"/>
                </a:ext>
              </a:extLst>
            </p:cNvPr>
            <p:cNvSpPr txBox="1"/>
            <p:nvPr/>
          </p:nvSpPr>
          <p:spPr>
            <a:xfrm>
              <a:off x="4750521" y="3596788"/>
              <a:ext cx="550151" cy="307777"/>
            </a:xfrm>
            <a:prstGeom prst="rect">
              <a:avLst/>
            </a:prstGeom>
            <a:noFill/>
          </p:spPr>
          <p:txBody>
            <a:bodyPr wrap="none" rtlCol="0">
              <a:spAutoFit/>
            </a:bodyPr>
            <a:lstStyle/>
            <a:p>
              <a:r>
                <a:rPr lang="en-US" sz="1400">
                  <a:solidFill>
                    <a:schemeClr val="bg1"/>
                  </a:solidFill>
                </a:rPr>
                <a:t>9656</a:t>
              </a:r>
            </a:p>
          </p:txBody>
        </p:sp>
        <p:sp>
          <p:nvSpPr>
            <p:cNvPr id="17" name="TextBox 16">
              <a:extLst>
                <a:ext uri="{FF2B5EF4-FFF2-40B4-BE49-F238E27FC236}">
                  <a16:creationId xmlns:a16="http://schemas.microsoft.com/office/drawing/2014/main" id="{1612031B-1453-3222-74BD-8E59F3850BAB}"/>
                </a:ext>
              </a:extLst>
            </p:cNvPr>
            <p:cNvSpPr txBox="1"/>
            <p:nvPr/>
          </p:nvSpPr>
          <p:spPr>
            <a:xfrm>
              <a:off x="3519752" y="4481640"/>
              <a:ext cx="550151" cy="307777"/>
            </a:xfrm>
            <a:prstGeom prst="rect">
              <a:avLst/>
            </a:prstGeom>
            <a:noFill/>
          </p:spPr>
          <p:txBody>
            <a:bodyPr wrap="none" rtlCol="0">
              <a:spAutoFit/>
            </a:bodyPr>
            <a:lstStyle/>
            <a:p>
              <a:r>
                <a:rPr lang="en-US" sz="1400"/>
                <a:t>1270</a:t>
              </a:r>
            </a:p>
          </p:txBody>
        </p:sp>
      </p:grpSp>
      <p:sp>
        <p:nvSpPr>
          <p:cNvPr id="19" name="Footer Placeholder 1">
            <a:extLst>
              <a:ext uri="{FF2B5EF4-FFF2-40B4-BE49-F238E27FC236}">
                <a16:creationId xmlns:a16="http://schemas.microsoft.com/office/drawing/2014/main" id="{DA1F9D30-94BA-A5F6-1DA2-A4FA1FFBD050}"/>
              </a:ext>
            </a:extLst>
          </p:cNvPr>
          <p:cNvSpPr txBox="1">
            <a:spLocks/>
          </p:cNvSpPr>
          <p:nvPr/>
        </p:nvSpPr>
        <p:spPr>
          <a:xfrm>
            <a:off x="1412642" y="6414720"/>
            <a:ext cx="3654658" cy="273844"/>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25">
                <a:solidFill>
                  <a:schemeClr val="tx1"/>
                </a:solidFill>
                <a:latin typeface="Arial" panose="020B0604020202020204" pitchFamily="34" charset="0"/>
                <a:cs typeface="Arial" panose="020B0604020202020204" pitchFamily="34" charset="0"/>
              </a:rPr>
              <a:t>Data source: 2023 Health Share claims data, current as of April 2024</a:t>
            </a:r>
          </a:p>
        </p:txBody>
      </p:sp>
    </p:spTree>
    <p:extLst>
      <p:ext uri="{BB962C8B-B14F-4D97-AF65-F5344CB8AC3E}">
        <p14:creationId xmlns:p14="http://schemas.microsoft.com/office/powerpoint/2010/main" val="2108897004"/>
      </p:ext>
    </p:extLst>
  </p:cSld>
  <p:clrMapOvr>
    <a:masterClrMapping/>
  </p:clrMapOvr>
</p:sld>
</file>

<file path=ppt/theme/theme1.xml><?xml version="1.0" encoding="utf-8"?>
<a:theme xmlns:a="http://schemas.openxmlformats.org/drawingml/2006/main" name="Office Theme">
  <a:themeElements>
    <a:clrScheme name="Custom 4">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4">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4">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
      <a:dk1>
        <a:srgbClr val="404140"/>
      </a:dk1>
      <a:lt1>
        <a:srgbClr val="FFFFFF"/>
      </a:lt1>
      <a:dk2>
        <a:srgbClr val="3696B6"/>
      </a:dk2>
      <a:lt2>
        <a:srgbClr val="A2559B"/>
      </a:lt2>
      <a:accent1>
        <a:srgbClr val="FEDB2F"/>
      </a:accent1>
      <a:accent2>
        <a:srgbClr val="74953E"/>
      </a:accent2>
      <a:accent3>
        <a:srgbClr val="3696B7"/>
      </a:accent3>
      <a:accent4>
        <a:srgbClr val="91BDCE"/>
      </a:accent4>
      <a:accent5>
        <a:srgbClr val="2E86A7"/>
      </a:accent5>
      <a:accent6>
        <a:srgbClr val="90AD4F"/>
      </a:accent6>
      <a:hlink>
        <a:srgbClr val="AA5393"/>
      </a:hlink>
      <a:folHlink>
        <a:srgbClr val="3696B7"/>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0126da3-5a66-484f-adee-8dc33299dd01">
      <UserInfo>
        <DisplayName>Maggie Bennington-Davis</DisplayName>
        <AccountId>27</AccountId>
        <AccountType/>
      </UserInfo>
    </SharedWithUsers>
    <_activity xmlns="5c1b020e-8ac6-4acb-b444-dbc2b93fda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0345AE60D55A4C9A204FE7822B0CD7" ma:contentTypeVersion="16" ma:contentTypeDescription="Create a new document." ma:contentTypeScope="" ma:versionID="3d693ce1de9e037ba3730a587adb1e08">
  <xsd:schema xmlns:xsd="http://www.w3.org/2001/XMLSchema" xmlns:xs="http://www.w3.org/2001/XMLSchema" xmlns:p="http://schemas.microsoft.com/office/2006/metadata/properties" xmlns:ns3="5c1b020e-8ac6-4acb-b444-dbc2b93fda4a" xmlns:ns4="80126da3-5a66-484f-adee-8dc33299dd01" targetNamespace="http://schemas.microsoft.com/office/2006/metadata/properties" ma:root="true" ma:fieldsID="5fe69f3d42f22b407c4105459af2d56d" ns3:_="" ns4:_="">
    <xsd:import namespace="5c1b020e-8ac6-4acb-b444-dbc2b93fda4a"/>
    <xsd:import namespace="80126da3-5a66-484f-adee-8dc33299dd0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b020e-8ac6-4acb-b444-dbc2b93fd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126da3-5a66-484f-adee-8dc33299dd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47D1E9-B86E-4B4B-81D2-F525ABDA59B2}">
  <ds:schemaRefs>
    <ds:schemaRef ds:uri="http://schemas.microsoft.com/sharepoint/v3/contenttype/forms"/>
  </ds:schemaRefs>
</ds:datastoreItem>
</file>

<file path=customXml/itemProps2.xml><?xml version="1.0" encoding="utf-8"?>
<ds:datastoreItem xmlns:ds="http://schemas.openxmlformats.org/officeDocument/2006/customXml" ds:itemID="{7B74E45E-89DD-4818-A0B5-8D23DAA0E327}">
  <ds:schemaRef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5c1b020e-8ac6-4acb-b444-dbc2b93fda4a"/>
    <ds:schemaRef ds:uri="80126da3-5a66-484f-adee-8dc33299dd01"/>
    <ds:schemaRef ds:uri="http://purl.org/dc/dcmitype/"/>
    <ds:schemaRef ds:uri="http://purl.org/dc/terms/"/>
  </ds:schemaRefs>
</ds:datastoreItem>
</file>

<file path=customXml/itemProps3.xml><?xml version="1.0" encoding="utf-8"?>
<ds:datastoreItem xmlns:ds="http://schemas.openxmlformats.org/officeDocument/2006/customXml" ds:itemID="{AF438454-97A2-456C-A505-22E9BCC17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b020e-8ac6-4acb-b444-dbc2b93fda4a"/>
    <ds:schemaRef ds:uri="80126da3-5a66-484f-adee-8dc33299dd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494</TotalTime>
  <Words>2021</Words>
  <Application>Microsoft Office PowerPoint</Application>
  <PresentationFormat>On-screen Show (4:3)</PresentationFormat>
  <Paragraphs>301</Paragraphs>
  <Slides>24</Slides>
  <Notes>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24</vt:i4>
      </vt:variant>
    </vt:vector>
  </HeadingPairs>
  <TitlesOfParts>
    <vt:vector size="39" baseType="lpstr">
      <vt:lpstr>-apple-system</vt:lpstr>
      <vt:lpstr>Arial</vt:lpstr>
      <vt:lpstr>Calibri</vt:lpstr>
      <vt:lpstr>Calibri Light</vt:lpstr>
      <vt:lpstr>Helvetica</vt:lpstr>
      <vt:lpstr>Segoe UI</vt:lpstr>
      <vt:lpstr>Symbol</vt:lpstr>
      <vt:lpstr>Times New Roman</vt:lpstr>
      <vt:lpstr>Wingdings</vt:lpstr>
      <vt:lpstr>Office Theme</vt:lpstr>
      <vt:lpstr>2_Office Theme</vt:lpstr>
      <vt:lpstr>4_Office Theme</vt:lpstr>
      <vt:lpstr>3_Office Theme</vt:lpstr>
      <vt:lpstr>1_Office Theme</vt:lpstr>
      <vt:lpstr>6_Office Theme</vt:lpstr>
      <vt:lpstr>A Perfect Storm:  Health Share’s Ecosystem data analysis </vt:lpstr>
      <vt:lpstr>Bio:  Cat Livingston, MD, MPH</vt:lpstr>
      <vt:lpstr>Bio:  Andy Mendenhall, MD</vt:lpstr>
      <vt:lpstr>Intersecting crises</vt:lpstr>
      <vt:lpstr>Ecosystem Analysis</vt:lpstr>
      <vt:lpstr>Ecosystem Cohort Data Analysis</vt:lpstr>
      <vt:lpstr>Ecosystem Cohort</vt:lpstr>
      <vt:lpstr>1 in 12 adult Health Share members (8%, n=26,068) are in the ecosystem cohort. </vt:lpstr>
      <vt:lpstr># and % of adult members in the ecosystem cohort. </vt:lpstr>
      <vt:lpstr>Race/ethnicity of Health Share members in the ecosystem cohort.</vt:lpstr>
      <vt:lpstr>2023 Adult Inpatient Admissions.</vt:lpstr>
      <vt:lpstr>PowerPoint Presentation</vt:lpstr>
      <vt:lpstr>PowerPoint Presentation</vt:lpstr>
      <vt:lpstr>Inpatient Top 10 – Primary Diagnosis</vt:lpstr>
      <vt:lpstr>Synthesis</vt:lpstr>
      <vt:lpstr>Health Share’s Board </vt:lpstr>
      <vt:lpstr>Health Share Ecosystem Workgroups</vt:lpstr>
      <vt:lpstr>Ecosystem Care Model Settings</vt:lpstr>
      <vt:lpstr>Approach</vt:lpstr>
      <vt:lpstr>Care Model Framework - Opportunities</vt:lpstr>
      <vt:lpstr>Conclusion</vt:lpstr>
      <vt:lpstr>Questions/comments</vt:lpstr>
      <vt:lpstr>All Together, All for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 Sweikert</dc:creator>
  <cp:lastModifiedBy>Cat Livingston</cp:lastModifiedBy>
  <cp:revision>6</cp:revision>
  <cp:lastPrinted>2018-04-12T07:27:41Z</cp:lastPrinted>
  <dcterms:created xsi:type="dcterms:W3CDTF">2018-03-16T02:39:45Z</dcterms:created>
  <dcterms:modified xsi:type="dcterms:W3CDTF">2024-09-27T22:27:33Z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0x010100120345AE60D55A4C9A204FE7822B0CD7</vt:lpwstr>
  </property>
  <property fmtid="{D5CDD505-2E9C-101B-9397-08002B2CF9AE}" pid="3" name="_dlc_DocIdItemGuid">
    <vt:lpwstr>4a6ef38e-4738-4754-b363-a26709693b34</vt:lpwstr>
  </property>
  <property fmtid="{D5CDD505-2E9C-101B-9397-08002B2CF9AE}" pid="4" name="MSIP_Label_8ef9299b-312e-4445-afc5-b109232070a6_Enabled">
    <vt:lpwstr>true</vt:lpwstr>
  </property>
  <property fmtid="{D5CDD505-2E9C-101B-9397-08002B2CF9AE}" pid="5" name="MSIP_Label_8ef9299b-312e-4445-afc5-b109232070a6_SetDate">
    <vt:lpwstr>2023-03-07T22:17:10Z</vt:lpwstr>
  </property>
  <property fmtid="{D5CDD505-2E9C-101B-9397-08002B2CF9AE}" pid="6" name="MSIP_Label_8ef9299b-312e-4445-afc5-b109232070a6_Method">
    <vt:lpwstr>Standard</vt:lpwstr>
  </property>
  <property fmtid="{D5CDD505-2E9C-101B-9397-08002B2CF9AE}" pid="7" name="MSIP_Label_8ef9299b-312e-4445-afc5-b109232070a6_Name">
    <vt:lpwstr>defa4170-0d19-0005-0004-bc88714345d2</vt:lpwstr>
  </property>
  <property fmtid="{D5CDD505-2E9C-101B-9397-08002B2CF9AE}" pid="8" name="MSIP_Label_8ef9299b-312e-4445-afc5-b109232070a6_SiteId">
    <vt:lpwstr>aeea4fc9-53e5-4cb0-8446-b2da3ff39ab4</vt:lpwstr>
  </property>
  <property fmtid="{D5CDD505-2E9C-101B-9397-08002B2CF9AE}" pid="9" name="MSIP_Label_8ef9299b-312e-4445-afc5-b109232070a6_ActionId">
    <vt:lpwstr>a73b5aa0-7227-486b-ba34-6d86488ab11f</vt:lpwstr>
  </property>
  <property fmtid="{D5CDD505-2E9C-101B-9397-08002B2CF9AE}" pid="10" name="MSIP_Label_8ef9299b-312e-4445-afc5-b109232070a6_ContentBits">
    <vt:lpwstr>0</vt:lpwstr>
  </property>
  <property fmtid="{D5CDD505-2E9C-101B-9397-08002B2CF9AE}" pid="11" name="MediaServiceImageTags">
    <vt:lpwstr/>
  </property>
</Properties>
</file>